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56" r:id="rId2"/>
    <p:sldId id="437" r:id="rId3"/>
    <p:sldId id="1757" r:id="rId4"/>
    <p:sldId id="1461" r:id="rId5"/>
    <p:sldId id="1247" r:id="rId6"/>
    <p:sldId id="1400" r:id="rId7"/>
    <p:sldId id="3027" r:id="rId8"/>
    <p:sldId id="1661" r:id="rId9"/>
    <p:sldId id="1669" r:id="rId10"/>
    <p:sldId id="1686" r:id="rId11"/>
    <p:sldId id="1695" r:id="rId12"/>
    <p:sldId id="1698" r:id="rId13"/>
    <p:sldId id="1699" r:id="rId14"/>
    <p:sldId id="1707" r:id="rId15"/>
    <p:sldId id="1712" r:id="rId16"/>
    <p:sldId id="1713" r:id="rId17"/>
    <p:sldId id="1719" r:id="rId18"/>
    <p:sldId id="1544" r:id="rId19"/>
    <p:sldId id="1545" r:id="rId20"/>
    <p:sldId id="1546" r:id="rId21"/>
    <p:sldId id="1547" r:id="rId22"/>
    <p:sldId id="1548" r:id="rId23"/>
    <p:sldId id="1549" r:id="rId24"/>
    <p:sldId id="1550" r:id="rId25"/>
    <p:sldId id="1551" r:id="rId26"/>
    <p:sldId id="1552" r:id="rId27"/>
    <p:sldId id="1553" r:id="rId28"/>
    <p:sldId id="1554" r:id="rId29"/>
    <p:sldId id="1555" r:id="rId30"/>
    <p:sldId id="1556" r:id="rId31"/>
    <p:sldId id="1557" r:id="rId32"/>
    <p:sldId id="1558" r:id="rId33"/>
    <p:sldId id="1559" r:id="rId34"/>
    <p:sldId id="1560" r:id="rId35"/>
    <p:sldId id="1561" r:id="rId36"/>
    <p:sldId id="1562" r:id="rId37"/>
    <p:sldId id="1563" r:id="rId38"/>
    <p:sldId id="1564" r:id="rId39"/>
    <p:sldId id="1565" r:id="rId40"/>
    <p:sldId id="1566" r:id="rId41"/>
    <p:sldId id="1567" r:id="rId42"/>
    <p:sldId id="1568" r:id="rId43"/>
    <p:sldId id="1569" r:id="rId44"/>
    <p:sldId id="1570" r:id="rId45"/>
    <p:sldId id="1571" r:id="rId46"/>
    <p:sldId id="1572" r:id="rId47"/>
    <p:sldId id="1573" r:id="rId48"/>
    <p:sldId id="1574" r:id="rId49"/>
    <p:sldId id="1575" r:id="rId50"/>
    <p:sldId id="1576" r:id="rId51"/>
    <p:sldId id="1577" r:id="rId52"/>
    <p:sldId id="1578" r:id="rId53"/>
    <p:sldId id="1579" r:id="rId54"/>
    <p:sldId id="1580" r:id="rId55"/>
    <p:sldId id="1581" r:id="rId56"/>
    <p:sldId id="3077" r:id="rId57"/>
    <p:sldId id="1582" r:id="rId58"/>
    <p:sldId id="3115" r:id="rId59"/>
    <p:sldId id="1583" r:id="rId60"/>
    <p:sldId id="3123" r:id="rId61"/>
    <p:sldId id="1584" r:id="rId62"/>
    <p:sldId id="1585" r:id="rId63"/>
    <p:sldId id="3116" r:id="rId64"/>
    <p:sldId id="1586" r:id="rId65"/>
    <p:sldId id="1587" r:id="rId66"/>
    <p:sldId id="3117" r:id="rId67"/>
    <p:sldId id="1588" r:id="rId68"/>
    <p:sldId id="3118" r:id="rId69"/>
    <p:sldId id="1589" r:id="rId70"/>
    <p:sldId id="1590" r:id="rId71"/>
    <p:sldId id="1591" r:id="rId72"/>
    <p:sldId id="1592" r:id="rId73"/>
    <p:sldId id="1632" r:id="rId74"/>
    <p:sldId id="1593" r:id="rId75"/>
    <p:sldId id="1630" r:id="rId76"/>
    <p:sldId id="1594" r:id="rId77"/>
    <p:sldId id="1631" r:id="rId78"/>
    <p:sldId id="1595" r:id="rId79"/>
    <p:sldId id="3078" r:id="rId80"/>
    <p:sldId id="1596" r:id="rId81"/>
    <p:sldId id="3028" r:id="rId82"/>
    <p:sldId id="3029" r:id="rId83"/>
    <p:sldId id="3030" r:id="rId84"/>
    <p:sldId id="3031" r:id="rId85"/>
    <p:sldId id="3032" r:id="rId86"/>
    <p:sldId id="3033" r:id="rId87"/>
    <p:sldId id="3034" r:id="rId88"/>
    <p:sldId id="3035" r:id="rId89"/>
    <p:sldId id="3036" r:id="rId90"/>
    <p:sldId id="3037" r:id="rId91"/>
    <p:sldId id="3038" r:id="rId92"/>
    <p:sldId id="3039" r:id="rId93"/>
    <p:sldId id="3040" r:id="rId94"/>
    <p:sldId id="3041" r:id="rId95"/>
    <p:sldId id="3042" r:id="rId96"/>
    <p:sldId id="3043" r:id="rId97"/>
    <p:sldId id="3044" r:id="rId98"/>
    <p:sldId id="3045" r:id="rId99"/>
    <p:sldId id="3046" r:id="rId100"/>
    <p:sldId id="3047" r:id="rId101"/>
    <p:sldId id="3048" r:id="rId102"/>
    <p:sldId id="3049" r:id="rId103"/>
    <p:sldId id="3050" r:id="rId104"/>
    <p:sldId id="3051" r:id="rId105"/>
    <p:sldId id="3075" r:id="rId106"/>
    <p:sldId id="3076" r:id="rId107"/>
    <p:sldId id="3052" r:id="rId108"/>
    <p:sldId id="3067" r:id="rId109"/>
    <p:sldId id="3068" r:id="rId110"/>
    <p:sldId id="3053" r:id="rId111"/>
    <p:sldId id="3069" r:id="rId112"/>
    <p:sldId id="3054" r:id="rId113"/>
    <p:sldId id="3055" r:id="rId114"/>
    <p:sldId id="3056" r:id="rId115"/>
    <p:sldId id="3057" r:id="rId116"/>
    <p:sldId id="3058" r:id="rId117"/>
    <p:sldId id="3060" r:id="rId118"/>
    <p:sldId id="3061" r:id="rId119"/>
    <p:sldId id="3062" r:id="rId120"/>
    <p:sldId id="3063" r:id="rId121"/>
    <p:sldId id="3064" r:id="rId122"/>
    <p:sldId id="3066" r:id="rId123"/>
    <p:sldId id="3059" r:id="rId124"/>
    <p:sldId id="3070" r:id="rId125"/>
    <p:sldId id="3071" r:id="rId126"/>
    <p:sldId id="3079" r:id="rId127"/>
    <p:sldId id="3072" r:id="rId128"/>
    <p:sldId id="3073" r:id="rId129"/>
    <p:sldId id="1749" r:id="rId130"/>
    <p:sldId id="2864" r:id="rId131"/>
    <p:sldId id="3119" r:id="rId1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FFFF"/>
    <a:srgbClr val="67F030"/>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95749" autoAdjust="0"/>
  </p:normalViewPr>
  <p:slideViewPr>
    <p:cSldViewPr>
      <p:cViewPr varScale="1">
        <p:scale>
          <a:sx n="90" d="100"/>
          <a:sy n="90" d="100"/>
        </p:scale>
        <p:origin x="9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D52E58-8B08-4F56-9976-87F61019E6BD}"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649CDE-DE52-4DA1-9794-C9A120E25F00}" type="slidenum">
              <a:rPr lang="en-US"/>
              <a:pPr>
                <a:defRPr/>
              </a:pPr>
              <a:t>‹#›</a:t>
            </a:fld>
            <a:endParaRPr lang="en-US"/>
          </a:p>
        </p:txBody>
      </p:sp>
    </p:spTree>
    <p:extLst>
      <p:ext uri="{BB962C8B-B14F-4D97-AF65-F5344CB8AC3E}">
        <p14:creationId xmlns:p14="http://schemas.microsoft.com/office/powerpoint/2010/main" val="425034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39B7D-90A0-4844-B212-D145E9D006E8}"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DFA12-3277-4F62-AAAF-080AEBB77F9E}" type="slidenum">
              <a:rPr lang="en-US" smtClean="0"/>
              <a:t>‹#›</a:t>
            </a:fld>
            <a:endParaRPr lang="en-US"/>
          </a:p>
        </p:txBody>
      </p:sp>
    </p:spTree>
    <p:extLst>
      <p:ext uri="{BB962C8B-B14F-4D97-AF65-F5344CB8AC3E}">
        <p14:creationId xmlns:p14="http://schemas.microsoft.com/office/powerpoint/2010/main" val="256558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69</a:t>
            </a:fld>
            <a:endParaRPr lang="en-US"/>
          </a:p>
        </p:txBody>
      </p:sp>
    </p:spTree>
    <p:extLst>
      <p:ext uri="{BB962C8B-B14F-4D97-AF65-F5344CB8AC3E}">
        <p14:creationId xmlns:p14="http://schemas.microsoft.com/office/powerpoint/2010/main" val="144776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119</a:t>
            </a:fld>
            <a:endParaRPr lang="en-US"/>
          </a:p>
        </p:txBody>
      </p:sp>
    </p:spTree>
    <p:extLst>
      <p:ext uri="{BB962C8B-B14F-4D97-AF65-F5344CB8AC3E}">
        <p14:creationId xmlns:p14="http://schemas.microsoft.com/office/powerpoint/2010/main" val="205694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120</a:t>
            </a:fld>
            <a:endParaRPr lang="en-US"/>
          </a:p>
        </p:txBody>
      </p:sp>
    </p:spTree>
    <p:extLst>
      <p:ext uri="{BB962C8B-B14F-4D97-AF65-F5344CB8AC3E}">
        <p14:creationId xmlns:p14="http://schemas.microsoft.com/office/powerpoint/2010/main" val="324175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121</a:t>
            </a:fld>
            <a:endParaRPr lang="en-US"/>
          </a:p>
        </p:txBody>
      </p:sp>
    </p:spTree>
    <p:extLst>
      <p:ext uri="{BB962C8B-B14F-4D97-AF65-F5344CB8AC3E}">
        <p14:creationId xmlns:p14="http://schemas.microsoft.com/office/powerpoint/2010/main" val="392609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122</a:t>
            </a:fld>
            <a:endParaRPr lang="en-US"/>
          </a:p>
        </p:txBody>
      </p:sp>
    </p:spTree>
    <p:extLst>
      <p:ext uri="{BB962C8B-B14F-4D97-AF65-F5344CB8AC3E}">
        <p14:creationId xmlns:p14="http://schemas.microsoft.com/office/powerpoint/2010/main" val="79853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123</a:t>
            </a:fld>
            <a:endParaRPr lang="en-US"/>
          </a:p>
        </p:txBody>
      </p:sp>
    </p:spTree>
    <p:extLst>
      <p:ext uri="{BB962C8B-B14F-4D97-AF65-F5344CB8AC3E}">
        <p14:creationId xmlns:p14="http://schemas.microsoft.com/office/powerpoint/2010/main" val="415010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124</a:t>
            </a:fld>
            <a:endParaRPr lang="en-US"/>
          </a:p>
        </p:txBody>
      </p:sp>
    </p:spTree>
    <p:extLst>
      <p:ext uri="{BB962C8B-B14F-4D97-AF65-F5344CB8AC3E}">
        <p14:creationId xmlns:p14="http://schemas.microsoft.com/office/powerpoint/2010/main" val="41201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125</a:t>
            </a:fld>
            <a:endParaRPr lang="en-US"/>
          </a:p>
        </p:txBody>
      </p:sp>
    </p:spTree>
    <p:extLst>
      <p:ext uri="{BB962C8B-B14F-4D97-AF65-F5344CB8AC3E}">
        <p14:creationId xmlns:p14="http://schemas.microsoft.com/office/powerpoint/2010/main" val="54038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126</a:t>
            </a:fld>
            <a:endParaRPr lang="en-US"/>
          </a:p>
        </p:txBody>
      </p:sp>
    </p:spTree>
    <p:extLst>
      <p:ext uri="{BB962C8B-B14F-4D97-AF65-F5344CB8AC3E}">
        <p14:creationId xmlns:p14="http://schemas.microsoft.com/office/powerpoint/2010/main" val="175862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127</a:t>
            </a:fld>
            <a:endParaRPr lang="en-US"/>
          </a:p>
        </p:txBody>
      </p:sp>
    </p:spTree>
    <p:extLst>
      <p:ext uri="{BB962C8B-B14F-4D97-AF65-F5344CB8AC3E}">
        <p14:creationId xmlns:p14="http://schemas.microsoft.com/office/powerpoint/2010/main" val="84556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128</a:t>
            </a:fld>
            <a:endParaRPr lang="en-US"/>
          </a:p>
        </p:txBody>
      </p:sp>
    </p:spTree>
    <p:extLst>
      <p:ext uri="{BB962C8B-B14F-4D97-AF65-F5344CB8AC3E}">
        <p14:creationId xmlns:p14="http://schemas.microsoft.com/office/powerpoint/2010/main" val="418272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105</a:t>
            </a:fld>
            <a:endParaRPr lang="en-US"/>
          </a:p>
        </p:txBody>
      </p:sp>
    </p:spTree>
    <p:extLst>
      <p:ext uri="{BB962C8B-B14F-4D97-AF65-F5344CB8AC3E}">
        <p14:creationId xmlns:p14="http://schemas.microsoft.com/office/powerpoint/2010/main" val="36375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112</a:t>
            </a:fld>
            <a:endParaRPr lang="en-US"/>
          </a:p>
        </p:txBody>
      </p:sp>
    </p:spTree>
    <p:extLst>
      <p:ext uri="{BB962C8B-B14F-4D97-AF65-F5344CB8AC3E}">
        <p14:creationId xmlns:p14="http://schemas.microsoft.com/office/powerpoint/2010/main" val="164205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113</a:t>
            </a:fld>
            <a:endParaRPr lang="en-US"/>
          </a:p>
        </p:txBody>
      </p:sp>
    </p:spTree>
    <p:extLst>
      <p:ext uri="{BB962C8B-B14F-4D97-AF65-F5344CB8AC3E}">
        <p14:creationId xmlns:p14="http://schemas.microsoft.com/office/powerpoint/2010/main" val="146811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114</a:t>
            </a:fld>
            <a:endParaRPr lang="en-US"/>
          </a:p>
        </p:txBody>
      </p:sp>
    </p:spTree>
    <p:extLst>
      <p:ext uri="{BB962C8B-B14F-4D97-AF65-F5344CB8AC3E}">
        <p14:creationId xmlns:p14="http://schemas.microsoft.com/office/powerpoint/2010/main" val="118466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115</a:t>
            </a:fld>
            <a:endParaRPr lang="en-US"/>
          </a:p>
        </p:txBody>
      </p:sp>
    </p:spTree>
    <p:extLst>
      <p:ext uri="{BB962C8B-B14F-4D97-AF65-F5344CB8AC3E}">
        <p14:creationId xmlns:p14="http://schemas.microsoft.com/office/powerpoint/2010/main" val="326241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116</a:t>
            </a:fld>
            <a:endParaRPr lang="en-US"/>
          </a:p>
        </p:txBody>
      </p:sp>
    </p:spTree>
    <p:extLst>
      <p:ext uri="{BB962C8B-B14F-4D97-AF65-F5344CB8AC3E}">
        <p14:creationId xmlns:p14="http://schemas.microsoft.com/office/powerpoint/2010/main" val="426932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117</a:t>
            </a:fld>
            <a:endParaRPr lang="en-US"/>
          </a:p>
        </p:txBody>
      </p:sp>
    </p:spTree>
    <p:extLst>
      <p:ext uri="{BB962C8B-B14F-4D97-AF65-F5344CB8AC3E}">
        <p14:creationId xmlns:p14="http://schemas.microsoft.com/office/powerpoint/2010/main" val="17171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a:t>
            </a:r>
            <a:r>
              <a:rPr lang="en-US" dirty="0" err="1"/>
              <a:t>cal</a:t>
            </a:r>
            <a:endParaRPr lang="en-US" dirty="0"/>
          </a:p>
        </p:txBody>
      </p:sp>
      <p:sp>
        <p:nvSpPr>
          <p:cNvPr id="4" name="Slide Number Placeholder 3"/>
          <p:cNvSpPr>
            <a:spLocks noGrp="1"/>
          </p:cNvSpPr>
          <p:nvPr>
            <p:ph type="sldNum" sz="quarter" idx="5"/>
          </p:nvPr>
        </p:nvSpPr>
        <p:spPr/>
        <p:txBody>
          <a:bodyPr/>
          <a:lstStyle/>
          <a:p>
            <a:fld id="{A14DFA12-3277-4F62-AAAF-080AEBB77F9E}" type="slidenum">
              <a:rPr lang="en-US" smtClean="0"/>
              <a:t>118</a:t>
            </a:fld>
            <a:endParaRPr lang="en-US"/>
          </a:p>
        </p:txBody>
      </p:sp>
    </p:spTree>
    <p:extLst>
      <p:ext uri="{BB962C8B-B14F-4D97-AF65-F5344CB8AC3E}">
        <p14:creationId xmlns:p14="http://schemas.microsoft.com/office/powerpoint/2010/main" val="306931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3964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12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95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1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280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40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68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11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56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85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0B4F1663-7F19-4E08-95D5-5B6D97596E0E}"/>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5 Part 10</a:t>
            </a: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0CB06F34-0EEF-430A-A694-21778941F272}"/>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p:txBody>
          <a:bodyPr/>
          <a:lstStyle/>
          <a:p>
            <a:r>
              <a:rPr lang="en-US" dirty="0"/>
              <a:t>Combinatorics expands on this idea – from a complete group, how many subgroups can you select?</a:t>
            </a:r>
          </a:p>
          <a:p>
            <a:endParaRPr lang="en-US" dirty="0"/>
          </a:p>
        </p:txBody>
      </p:sp>
    </p:spTree>
    <p:extLst>
      <p:ext uri="{BB962C8B-B14F-4D97-AF65-F5344CB8AC3E}">
        <p14:creationId xmlns:p14="http://schemas.microsoft.com/office/powerpoint/2010/main" val="1779795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problem is… satellites only last about 5-7 years (occasionally only a few seconds) and must be calibrated every time a new satellite flies</a:t>
            </a:r>
          </a:p>
          <a:p>
            <a:endParaRPr lang="en-US" dirty="0"/>
          </a:p>
        </p:txBody>
      </p:sp>
    </p:spTree>
    <p:extLst>
      <p:ext uri="{BB962C8B-B14F-4D97-AF65-F5344CB8AC3E}">
        <p14:creationId xmlns:p14="http://schemas.microsoft.com/office/powerpoint/2010/main" val="249137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problem is… satellites only last about 5-7 years (occasionally only a few seconds) and must be calibrated every time a new satellite flies</a:t>
            </a:r>
          </a:p>
          <a:p>
            <a:r>
              <a:rPr lang="en-US" dirty="0"/>
              <a:t>The sensors also degrade over time, so recalibration must be ongoing</a:t>
            </a:r>
          </a:p>
          <a:p>
            <a:endParaRPr lang="en-US" dirty="0"/>
          </a:p>
        </p:txBody>
      </p:sp>
    </p:spTree>
    <p:extLst>
      <p:ext uri="{BB962C8B-B14F-4D97-AF65-F5344CB8AC3E}">
        <p14:creationId xmlns:p14="http://schemas.microsoft.com/office/powerpoint/2010/main" val="19718557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SO, assume you have a good data series, you can look at historic data and see how many days “like” today had precipitation:</a:t>
            </a:r>
          </a:p>
          <a:p>
            <a:pPr algn="ctr"/>
            <a:r>
              <a:rPr lang="en-US" u="sng" dirty="0"/>
              <a:t># days with </a:t>
            </a:r>
            <a:r>
              <a:rPr lang="en-US" u="sng" dirty="0" err="1"/>
              <a:t>precip</a:t>
            </a:r>
            <a:endParaRPr lang="en-US" u="sng" dirty="0"/>
          </a:p>
          <a:p>
            <a:pPr algn="ctr"/>
            <a:r>
              <a:rPr lang="en-US" dirty="0"/>
              <a:t>total # days in the dataset</a:t>
            </a:r>
          </a:p>
          <a:p>
            <a:r>
              <a:rPr lang="en-US" dirty="0"/>
              <a:t>the probability of </a:t>
            </a:r>
            <a:r>
              <a:rPr lang="en-US" dirty="0" err="1"/>
              <a:t>precip</a:t>
            </a:r>
            <a:r>
              <a:rPr lang="en-US" dirty="0"/>
              <a:t>!</a:t>
            </a:r>
          </a:p>
          <a:p>
            <a:endParaRPr lang="en-US" dirty="0"/>
          </a:p>
        </p:txBody>
      </p:sp>
    </p:spTree>
    <p:extLst>
      <p:ext uri="{BB962C8B-B14F-4D97-AF65-F5344CB8AC3E}">
        <p14:creationId xmlns:p14="http://schemas.microsoft.com/office/powerpoint/2010/main" val="3398269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So… how do you define “days like today”?</a:t>
            </a:r>
          </a:p>
          <a:p>
            <a:endParaRPr lang="en-US" dirty="0"/>
          </a:p>
          <a:p>
            <a:endParaRPr lang="en-US" dirty="0"/>
          </a:p>
        </p:txBody>
      </p:sp>
    </p:spTree>
    <p:extLst>
      <p:ext uri="{BB962C8B-B14F-4D97-AF65-F5344CB8AC3E}">
        <p14:creationId xmlns:p14="http://schemas.microsoft.com/office/powerpoint/2010/main" val="2342893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E882-FC3A-4B6D-8F9B-559B4244DB2C}"/>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0E9BA206-8E9A-4727-88EF-368E5DCAEE11}"/>
              </a:ext>
            </a:extLst>
          </p:cNvPr>
          <p:cNvSpPr>
            <a:spLocks noGrp="1"/>
          </p:cNvSpPr>
          <p:nvPr>
            <p:ph idx="1"/>
          </p:nvPr>
        </p:nvSpPr>
        <p:spPr/>
        <p:txBody>
          <a:bodyPr/>
          <a:lstStyle/>
          <a:p>
            <a:pPr>
              <a:spcBef>
                <a:spcPts val="0"/>
              </a:spcBef>
            </a:pPr>
            <a:r>
              <a:rPr lang="en-US" sz="2500" dirty="0"/>
              <a:t>Forecast models show the trough that comes ashore on the West Coast on Monday being slightly slower. In addition, models have come into somewhat better agreement on the location and strength of the trough but there remain large differences. The GFS has a cut-off trough stalling near the Texas panhandle which would put our area in a zone of maximum precipitation. The Canadian and ECMWF has a more positively tilted trough that progress eastward quicker resulting in less precipitation for our area. Nonetheless, the consensus appears to be that our forecast area will receive at least some precipitation from this system and possibly a healthy amount. </a:t>
            </a:r>
          </a:p>
        </p:txBody>
      </p:sp>
      <p:sp>
        <p:nvSpPr>
          <p:cNvPr id="5" name="TextBox 4">
            <a:extLst>
              <a:ext uri="{FF2B5EF4-FFF2-40B4-BE49-F238E27FC236}">
                <a16:creationId xmlns:a16="http://schemas.microsoft.com/office/drawing/2014/main" id="{5C26910D-5D55-4428-92E3-B71A71BD4DEF}"/>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spTree>
    <p:extLst>
      <p:ext uri="{BB962C8B-B14F-4D97-AF65-F5344CB8AC3E}">
        <p14:creationId xmlns:p14="http://schemas.microsoft.com/office/powerpoint/2010/main" val="1104308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838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would you interpret the statement:</a:t>
            </a:r>
          </a:p>
          <a:p>
            <a:r>
              <a:rPr lang="en-US" dirty="0"/>
              <a:t>“There is a 10% likelihood of rainfall tomorrow”</a:t>
            </a:r>
          </a:p>
          <a:p>
            <a:endParaRPr lang="en-US" dirty="0"/>
          </a:p>
          <a:p>
            <a:endParaRPr lang="en-US" sz="2000" dirty="0"/>
          </a:p>
          <a:p>
            <a:endParaRPr lang="en-US" sz="2000" dirty="0"/>
          </a:p>
        </p:txBody>
      </p:sp>
      <p:sp>
        <p:nvSpPr>
          <p:cNvPr id="3" name="Rectangle 2">
            <a:extLst>
              <a:ext uri="{FF2B5EF4-FFF2-40B4-BE49-F238E27FC236}">
                <a16:creationId xmlns:a16="http://schemas.microsoft.com/office/drawing/2014/main" id="{5C6C6C5F-28E9-4AA4-9399-58A39B2180AA}"/>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3a</a:t>
            </a:r>
            <a:endParaRPr lang="en-US" altLang="en-US" sz="2400" b="1" i="1" dirty="0">
              <a:solidFill>
                <a:schemeClr val="folHlink"/>
              </a:solidFill>
            </a:endParaRPr>
          </a:p>
        </p:txBody>
      </p:sp>
    </p:spTree>
    <p:extLst>
      <p:ext uri="{BB962C8B-B14F-4D97-AF65-F5344CB8AC3E}">
        <p14:creationId xmlns:p14="http://schemas.microsoft.com/office/powerpoint/2010/main" val="11961980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34576FB-F504-4E58-B470-E505DA612F9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6094919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7488-DA76-4197-B61F-67DB4B07A234}"/>
              </a:ext>
            </a:extLst>
          </p:cNvPr>
          <p:cNvSpPr>
            <a:spLocks noGrp="1"/>
          </p:cNvSpPr>
          <p:nvPr>
            <p:ph type="title"/>
          </p:nvPr>
        </p:nvSpPr>
        <p:spPr/>
        <p:txBody>
          <a:bodyPr/>
          <a:lstStyle/>
          <a:p>
            <a:r>
              <a:rPr lang="en-US" dirty="0"/>
              <a:t>Probability in Weather</a:t>
            </a:r>
          </a:p>
        </p:txBody>
      </p:sp>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probabilistic snowfall forecast would look like:</a:t>
            </a:r>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2193287722"/>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Tree>
    <p:extLst>
      <p:ext uri="{BB962C8B-B14F-4D97-AF65-F5344CB8AC3E}">
        <p14:creationId xmlns:p14="http://schemas.microsoft.com/office/powerpoint/2010/main" val="17766381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7488-DA76-4197-B61F-67DB4B07A234}"/>
              </a:ext>
            </a:extLst>
          </p:cNvPr>
          <p:cNvSpPr>
            <a:spLocks noGrp="1"/>
          </p:cNvSpPr>
          <p:nvPr>
            <p:ph type="title"/>
          </p:nvPr>
        </p:nvSpPr>
        <p:spPr/>
        <p:txBody>
          <a:bodyPr/>
          <a:lstStyle/>
          <a:p>
            <a:r>
              <a:rPr lang="en-US" dirty="0"/>
              <a:t>Probability in Weather</a:t>
            </a:r>
          </a:p>
        </p:txBody>
      </p:sp>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This allows the forecaster to make statements like: </a:t>
            </a:r>
          </a:p>
          <a:p>
            <a:endParaRPr lang="en-US" dirty="0"/>
          </a:p>
          <a:p>
            <a:endParaRPr lang="en-US" sz="2000" dirty="0"/>
          </a:p>
          <a:p>
            <a:r>
              <a:rPr lang="en-US" dirty="0"/>
              <a:t>“There is a 36% chance we will be getting one inch or more of snow”</a:t>
            </a:r>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344188979"/>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Tree>
    <p:extLst>
      <p:ext uri="{BB962C8B-B14F-4D97-AF65-F5344CB8AC3E}">
        <p14:creationId xmlns:p14="http://schemas.microsoft.com/office/powerpoint/2010/main" val="34276259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But are these probabilities?</a:t>
            </a:r>
          </a:p>
          <a:p>
            <a:r>
              <a:rPr lang="en-US" dirty="0"/>
              <a:t>There are no negative values…</a:t>
            </a:r>
          </a:p>
          <a:p>
            <a:endParaRPr lang="en-US" dirty="0"/>
          </a:p>
          <a:p>
            <a:endParaRPr lang="en-US" sz="2000" dirty="0"/>
          </a:p>
          <a:p>
            <a:r>
              <a:rPr lang="en-US" dirty="0"/>
              <a:t>What is the sum of all of the category values?</a:t>
            </a:r>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2038796588"/>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dirty="0">
                          <a:solidFill>
                            <a:srgbClr val="00B0F0"/>
                          </a:solidFill>
                          <a:effectLst/>
                        </a:rPr>
                        <a:t>&gt;=0.1"</a:t>
                      </a:r>
                      <a:endParaRPr lang="en-US" sz="2500" b="1"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FD07E006-B079-41EF-A99A-CF01E2501C09}"/>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3b</a:t>
            </a:r>
            <a:endParaRPr lang="en-US" altLang="en-US" sz="2400" b="1" i="1" dirty="0">
              <a:solidFill>
                <a:schemeClr val="folHlink"/>
              </a:solidFill>
            </a:endParaRPr>
          </a:p>
        </p:txBody>
      </p:sp>
    </p:spTree>
    <p:extLst>
      <p:ext uri="{BB962C8B-B14F-4D97-AF65-F5344CB8AC3E}">
        <p14:creationId xmlns:p14="http://schemas.microsoft.com/office/powerpoint/2010/main" val="236755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19200"/>
                <a:ext cx="8229600" cy="5638800"/>
              </a:xfrm>
            </p:spPr>
            <p:txBody>
              <a:bodyPr/>
              <a:lstStyle/>
              <a:p>
                <a:pPr>
                  <a:buClr>
                    <a:schemeClr val="hlink"/>
                  </a:buClr>
                  <a:buSzPct val="70000"/>
                  <a:defRPr/>
                </a:pPr>
                <a:r>
                  <a:rPr lang="en-US" dirty="0">
                    <a:effectLst>
                      <a:outerShdw blurRad="38100" dist="38100" dir="2700000" algn="tl">
                        <a:srgbClr val="000000"/>
                      </a:outerShdw>
                    </a:effectLst>
                  </a:rPr>
                  <a:t>This is called “</a:t>
                </a:r>
                <a:r>
                  <a:rPr lang="en-US" dirty="0">
                    <a:solidFill>
                      <a:srgbClr val="FFC000"/>
                    </a:solidFill>
                    <a:effectLst>
                      <a:outerShdw blurRad="38100" dist="38100" dir="2700000" algn="tl">
                        <a:srgbClr val="000000"/>
                      </a:outerShdw>
                    </a:effectLst>
                  </a:rPr>
                  <a:t>combinations</a:t>
                </a:r>
                <a:r>
                  <a:rPr lang="en-US" dirty="0">
                    <a:effectLst>
                      <a:outerShdw blurRad="38100" dist="38100" dir="2700000" algn="tl">
                        <a:srgbClr val="000000"/>
                      </a:outerShdw>
                    </a:effectLst>
                  </a:rPr>
                  <a:t>”</a:t>
                </a:r>
              </a:p>
              <a:p>
                <a:pPr>
                  <a:buClr>
                    <a:schemeClr val="hlink"/>
                  </a:buClr>
                  <a:buSzPct val="70000"/>
                  <a:defRPr/>
                </a:pPr>
                <a:r>
                  <a:rPr lang="en-US" dirty="0">
                    <a:effectLst>
                      <a:outerShdw blurRad="38100" dist="38100" dir="2700000" algn="tl">
                        <a:srgbClr val="000000"/>
                      </a:outerShdw>
                    </a:effectLst>
                  </a:rPr>
                  <a:t>The formula:     </a:t>
                </a:r>
                <a14:m>
                  <m:oMath xmlns:m="http://schemas.openxmlformats.org/officeDocument/2006/math">
                    <m:f>
                      <m:fPr>
                        <m:ctrlPr>
                          <a:rPr lang="en-US" i="1" smtClean="0">
                            <a:effectLst>
                              <a:outerShdw blurRad="38100" dist="38100" dir="2700000" algn="tl">
                                <a:srgbClr val="000000"/>
                              </a:outerShdw>
                            </a:effectLst>
                            <a:latin typeface="Cambria Math" panose="02040503050406030204" pitchFamily="18" charset="0"/>
                          </a:rPr>
                        </m:ctrlPr>
                      </m:fPr>
                      <m:num>
                        <m:r>
                          <m:rPr>
                            <m:nor/>
                          </m:rPr>
                          <a:rPr lang="en-US" dirty="0">
                            <a:effectLst>
                              <a:outerShdw blurRad="38100" dist="38100" dir="2700000" algn="tl">
                                <a:srgbClr val="000000"/>
                              </a:outerShdw>
                            </a:effectLst>
                          </a:rPr>
                          <m:t>n</m:t>
                        </m:r>
                        <m:r>
                          <m:rPr>
                            <m:nor/>
                          </m:rPr>
                          <a:rPr lang="en-US" dirty="0">
                            <a:effectLst>
                              <a:outerShdw blurRad="38100" dist="38100" dir="2700000" algn="tl">
                                <a:srgbClr val="000000"/>
                              </a:outerShdw>
                            </a:effectLst>
                          </a:rPr>
                          <m:t>!</m:t>
                        </m:r>
                      </m:num>
                      <m:den>
                        <m:r>
                          <m:rPr>
                            <m:nor/>
                          </m:rPr>
                          <a:rPr lang="en-US" dirty="0">
                            <a:effectLst>
                              <a:outerShdw blurRad="38100" dist="38100" dir="2700000" algn="tl">
                                <a:srgbClr val="000000"/>
                              </a:outerShdw>
                            </a:effectLst>
                          </a:rPr>
                          <m:t>r</m:t>
                        </m:r>
                        <m:r>
                          <m:rPr>
                            <m:nor/>
                          </m:rPr>
                          <a:rPr lang="en-US" dirty="0">
                            <a:effectLst>
                              <a:outerShdw blurRad="38100" dist="38100" dir="2700000" algn="tl">
                                <a:srgbClr val="000000"/>
                              </a:outerShdw>
                            </a:effectLst>
                          </a:rPr>
                          <m:t>!(</m:t>
                        </m:r>
                        <m:r>
                          <m:rPr>
                            <m:nor/>
                          </m:rPr>
                          <a:rPr lang="en-US" dirty="0">
                            <a:effectLst>
                              <a:outerShdw blurRad="38100" dist="38100" dir="2700000" algn="tl">
                                <a:srgbClr val="000000"/>
                              </a:outerShdw>
                            </a:effectLst>
                          </a:rPr>
                          <m:t>n</m:t>
                        </m:r>
                        <m:r>
                          <m:rPr>
                            <m:nor/>
                          </m:rPr>
                          <a:rPr lang="en-US" dirty="0">
                            <a:effectLst>
                              <a:outerShdw blurRad="38100" dist="38100" dir="2700000" algn="tl">
                                <a:srgbClr val="000000"/>
                              </a:outerShdw>
                            </a:effectLst>
                          </a:rPr>
                          <m:t>−</m:t>
                        </m:r>
                        <m:r>
                          <m:rPr>
                            <m:nor/>
                          </m:rPr>
                          <a:rPr lang="en-US" dirty="0">
                            <a:effectLst>
                              <a:outerShdw blurRad="38100" dist="38100" dir="2700000" algn="tl">
                                <a:srgbClr val="000000"/>
                              </a:outerShdw>
                            </a:effectLst>
                          </a:rPr>
                          <m:t>r</m:t>
                        </m:r>
                        <m:r>
                          <m:rPr>
                            <m:nor/>
                          </m:rPr>
                          <a:rPr lang="en-US" dirty="0">
                            <a:effectLst>
                              <a:outerShdw blurRad="38100" dist="38100" dir="2700000" algn="tl">
                                <a:srgbClr val="000000"/>
                              </a:outerShdw>
                            </a:effectLst>
                          </a:rPr>
                          <m:t>)! </m:t>
                        </m:r>
                      </m:den>
                    </m:f>
                  </m:oMath>
                </a14:m>
                <a:endParaRPr lang="en-US" sz="48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Sometimes:  </a:t>
                </a:r>
                <a14:m>
                  <m:oMath xmlns:m="http://schemas.openxmlformats.org/officeDocument/2006/math">
                    <m:d>
                      <m:dPr>
                        <m:ctrlPr>
                          <a:rPr lang="en-US" i="1" smtClean="0">
                            <a:effectLst>
                              <a:outerShdw blurRad="38100" dist="38100" dir="2700000" algn="tl">
                                <a:srgbClr val="000000"/>
                              </a:outerShdw>
                            </a:effectLst>
                            <a:latin typeface="Cambria Math" panose="02040503050406030204" pitchFamily="18" charset="0"/>
                          </a:rPr>
                        </m:ctrlPr>
                      </m:dPr>
                      <m:e>
                        <m:m>
                          <m:mPr>
                            <m:mcs>
                              <m:mc>
                                <m:mcPr>
                                  <m:count m:val="1"/>
                                  <m:mcJc m:val="center"/>
                                </m:mcPr>
                              </m:mc>
                            </m:mcs>
                            <m:ctrlPr>
                              <a:rPr lang="en-US" i="1" smtClean="0">
                                <a:effectLst>
                                  <a:outerShdw blurRad="38100" dist="38100" dir="2700000" algn="tl">
                                    <a:srgbClr val="000000"/>
                                  </a:outerShdw>
                                </a:effectLst>
                                <a:latin typeface="Cambria Math" panose="02040503050406030204" pitchFamily="18" charset="0"/>
                              </a:rPr>
                            </m:ctrlPr>
                          </m:mPr>
                          <m:mr>
                            <m:e>
                              <m:r>
                                <m:rPr>
                                  <m:nor/>
                                </m:rPr>
                                <a:rPr lang="en-US" dirty="0">
                                  <a:effectLst>
                                    <a:outerShdw blurRad="38100" dist="38100" dir="2700000" algn="tl">
                                      <a:srgbClr val="000000"/>
                                    </a:outerShdw>
                                  </a:effectLst>
                                </a:rPr>
                                <m:t>n</m:t>
                              </m:r>
                            </m:e>
                          </m:mr>
                          <m:mr>
                            <m:e>
                              <m:r>
                                <m:rPr>
                                  <m:nor/>
                                </m:rPr>
                                <a:rPr lang="en-US" dirty="0">
                                  <a:effectLst>
                                    <a:outerShdw blurRad="38100" dist="38100" dir="2700000" algn="tl">
                                      <a:srgbClr val="000000"/>
                                    </a:outerShdw>
                                  </a:effectLst>
                                </a:rPr>
                                <m:t>r</m:t>
                              </m:r>
                            </m:e>
                          </m:mr>
                        </m:m>
                      </m:e>
                    </m:d>
                  </m:oMath>
                </a14:m>
                <a:r>
                  <a:rPr lang="en-US" dirty="0">
                    <a:effectLst>
                      <a:outerShdw blurRad="38100" dist="38100" dir="2700000" algn="tl">
                        <a:srgbClr val="000000"/>
                      </a:outerShdw>
                    </a:effectLst>
                  </a:rPr>
                  <a:t> </a:t>
                </a:r>
              </a:p>
              <a:p>
                <a:pPr>
                  <a:buClr>
                    <a:schemeClr val="hlink"/>
                  </a:buClr>
                  <a:buSzPct val="70000"/>
                  <a:defRPr/>
                </a:pPr>
                <a:endParaRPr lang="en-US" sz="2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Read it as “n pick r”</a:t>
                </a:r>
              </a:p>
              <a:p>
                <a:pPr>
                  <a:buClr>
                    <a:schemeClr val="hlink"/>
                  </a:buClr>
                  <a:buSzPct val="70000"/>
                  <a:defRPr/>
                </a:pPr>
                <a:endParaRPr lang="en-US" sz="2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On a calculator: </a:t>
                </a:r>
                <a:r>
                  <a:rPr lang="en-US" baseline="-25000" dirty="0" err="1">
                    <a:effectLst>
                      <a:outerShdw blurRad="38100" dist="38100" dir="2700000" algn="tl">
                        <a:srgbClr val="000000"/>
                      </a:outerShdw>
                    </a:effectLst>
                  </a:rPr>
                  <a:t>n</a:t>
                </a:r>
                <a:r>
                  <a:rPr lang="en-US" dirty="0" err="1">
                    <a:effectLst>
                      <a:outerShdw blurRad="38100" dist="38100" dir="2700000" algn="tl">
                        <a:srgbClr val="000000"/>
                      </a:outerShdw>
                    </a:effectLst>
                  </a:rPr>
                  <a:t>C</a:t>
                </a:r>
                <a:r>
                  <a:rPr lang="en-US" baseline="-25000" dirty="0" err="1">
                    <a:effectLst>
                      <a:outerShdw blurRad="38100" dist="38100" dir="2700000" algn="tl">
                        <a:srgbClr val="000000"/>
                      </a:outerShdw>
                    </a:effectLst>
                  </a:rPr>
                  <a:t>r</a:t>
                </a:r>
                <a:endParaRPr lang="en-US" baseline="-25000" dirty="0">
                  <a:effectLst>
                    <a:outerShdw blurRad="38100" dist="38100" dir="2700000" algn="tl">
                      <a:srgbClr val="000000"/>
                    </a:outerShdw>
                  </a:effectLst>
                </a:endParaRPr>
              </a:p>
              <a:p>
                <a:pPr>
                  <a:buClr>
                    <a:schemeClr val="hlink"/>
                  </a:buClr>
                  <a:buSzPct val="70000"/>
                  <a:defRPr/>
                </a:pPr>
                <a:endParaRPr lang="en-US" baseline="-25000" dirty="0">
                  <a:effectLst>
                    <a:outerShdw blurRad="38100" dist="38100" dir="2700000" algn="tl">
                      <a:srgbClr val="000000"/>
                    </a:outerShdw>
                  </a:effectLst>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19200"/>
                <a:ext cx="8229600" cy="5638800"/>
              </a:xfrm>
              <a:blipFill>
                <a:blip r:embed="rId2"/>
                <a:stretch>
                  <a:fillRect l="-2741" t="-2054" b="-2270"/>
                </a:stretch>
              </a:blipFill>
            </p:spPr>
            <p:txBody>
              <a:bodyPr/>
              <a:lstStyle/>
              <a:p>
                <a:r>
                  <a:rPr lang="en-US">
                    <a:noFill/>
                  </a:rPr>
                  <a:t> </a:t>
                </a:r>
              </a:p>
            </p:txBody>
          </p:sp>
        </mc:Fallback>
      </mc:AlternateContent>
    </p:spTree>
    <p:extLst>
      <p:ext uri="{BB962C8B-B14F-4D97-AF65-F5344CB8AC3E}">
        <p14:creationId xmlns:p14="http://schemas.microsoft.com/office/powerpoint/2010/main" val="36652962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They add up to 128%… </a:t>
            </a:r>
          </a:p>
          <a:p>
            <a:r>
              <a:rPr lang="en-US" dirty="0"/>
              <a:t>bigger than 100%</a:t>
            </a:r>
          </a:p>
          <a:p>
            <a:endParaRPr lang="en-US" dirty="0"/>
          </a:p>
          <a:p>
            <a:endParaRPr lang="en-US" sz="2000" dirty="0"/>
          </a:p>
          <a:p>
            <a:r>
              <a:rPr lang="en-US" dirty="0"/>
              <a:t>What’s going on??</a:t>
            </a:r>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236577617"/>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3A17AD0E-573E-40B4-B86F-E28A108C16CE}"/>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3c</a:t>
            </a:r>
            <a:endParaRPr lang="en-US" altLang="en-US" sz="2400" b="1" i="1" dirty="0">
              <a:solidFill>
                <a:schemeClr val="folHlink"/>
              </a:solidFill>
            </a:endParaRPr>
          </a:p>
        </p:txBody>
      </p:sp>
    </p:spTree>
    <p:extLst>
      <p:ext uri="{BB962C8B-B14F-4D97-AF65-F5344CB8AC3E}">
        <p14:creationId xmlns:p14="http://schemas.microsoft.com/office/powerpoint/2010/main" val="30669734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What’s going on??</a:t>
            </a:r>
          </a:p>
          <a:p>
            <a:r>
              <a:rPr lang="en-US" dirty="0">
                <a:solidFill>
                  <a:srgbClr val="FFFF00"/>
                </a:solidFill>
              </a:rPr>
              <a:t>These are all &gt;= values</a:t>
            </a:r>
            <a:r>
              <a:rPr lang="en-US" dirty="0"/>
              <a:t>…</a:t>
            </a:r>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476710985"/>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C85754E7-131C-4F72-A69D-0A8FF323DF8F}"/>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3c</a:t>
            </a:r>
            <a:endParaRPr lang="en-US" altLang="en-US" sz="2400" b="1" i="1" dirty="0">
              <a:solidFill>
                <a:schemeClr val="folHlink"/>
              </a:solidFill>
            </a:endParaRPr>
          </a:p>
        </p:txBody>
      </p:sp>
    </p:spTree>
    <p:extLst>
      <p:ext uri="{BB962C8B-B14F-4D97-AF65-F5344CB8AC3E}">
        <p14:creationId xmlns:p14="http://schemas.microsoft.com/office/powerpoint/2010/main" val="4378572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&gt;=0.1” also includes &gt;=1” and </a:t>
            </a:r>
          </a:p>
          <a:p>
            <a:r>
              <a:rPr lang="en-US" dirty="0"/>
              <a:t>&gt;=2” and &gt;’4” and …</a:t>
            </a:r>
          </a:p>
          <a:p>
            <a:endParaRPr lang="en-US" dirty="0"/>
          </a:p>
          <a:p>
            <a:endParaRPr lang="en-US" sz="2000" dirty="0"/>
          </a:p>
          <a:p>
            <a:r>
              <a:rPr lang="en-US" dirty="0"/>
              <a:t>How would you calculate the probabilities of each category? </a:t>
            </a:r>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4238655823"/>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A34082F4-0A6C-4882-948E-D9174E4CD1B8}"/>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24533544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would the probability of &gt;18” be? </a:t>
            </a:r>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432124756"/>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&gt;=18"</a:t>
                      </a:r>
                      <a:endParaRPr lang="en-US" sz="2500" b="1" i="0" u="none" strike="noStrike">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0%</a:t>
                      </a:r>
                      <a:endParaRPr lang="en-US" sz="2500" b="0"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C2173333-1B93-4E53-8F3B-069F42314517}"/>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1528921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would the probability of &gt;18” be? </a:t>
            </a:r>
          </a:p>
          <a:p>
            <a:endParaRPr lang="en-US" dirty="0"/>
          </a:p>
          <a:p>
            <a:endParaRPr lang="en-US" sz="2000" dirty="0"/>
          </a:p>
          <a:p>
            <a:r>
              <a:rPr lang="en-US" dirty="0"/>
              <a:t>How about 12-17.99” </a:t>
            </a:r>
          </a:p>
          <a:p>
            <a:pPr>
              <a:spcBef>
                <a:spcPts val="0"/>
              </a:spcBef>
            </a:pPr>
            <a:r>
              <a:rPr lang="en-US" dirty="0"/>
              <a:t>and 8-11.99”?</a:t>
            </a:r>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937523339"/>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&gt;=8"</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&gt;=18"</a:t>
                      </a:r>
                      <a:endParaRPr lang="en-US" sz="25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0%</a:t>
                      </a:r>
                      <a:endParaRPr lang="en-US" sz="2500" b="0"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44738BD5-0C3C-4C41-B03D-C6B4E208E4E5}"/>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38158218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12-17.99” </a:t>
            </a:r>
          </a:p>
          <a:p>
            <a:pPr>
              <a:spcBef>
                <a:spcPts val="0"/>
              </a:spcBef>
            </a:pPr>
            <a:r>
              <a:rPr lang="en-US" dirty="0"/>
              <a:t>and 8-11.99”?</a:t>
            </a:r>
          </a:p>
          <a:p>
            <a:pPr>
              <a:spcBef>
                <a:spcPts val="0"/>
              </a:spcBef>
            </a:pPr>
            <a:endParaRPr lang="en-US" dirty="0"/>
          </a:p>
          <a:p>
            <a:pPr>
              <a:spcBef>
                <a:spcPts val="0"/>
              </a:spcBef>
            </a:pPr>
            <a:endParaRPr lang="en-US" dirty="0"/>
          </a:p>
          <a:p>
            <a:r>
              <a:rPr lang="en-US" dirty="0"/>
              <a:t>How about 6-7.99”?</a:t>
            </a:r>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247038132"/>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&gt;=6"</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2%</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F40DE4DD-E5F2-4817-9DAD-4459B0CF15AC}"/>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41220464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6-7.99”?</a:t>
            </a:r>
          </a:p>
          <a:p>
            <a:r>
              <a:rPr lang="en-US" dirty="0"/>
              <a:t>How about 4-5.99”?</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3018055864"/>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&gt;=4"</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3D15B5C8-CA9B-44E6-A64E-CF0FC5FB4EF7}"/>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7635334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4-5.99”? 7%-2%=5%</a:t>
            </a:r>
          </a:p>
          <a:p>
            <a:r>
              <a:rPr lang="en-US" dirty="0"/>
              <a:t>How about 2-3.99”? </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636944351"/>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&gt;=2"</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14%</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28458715-3465-4917-BE1E-F38C11027032}"/>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40366595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2-3.99”? </a:t>
            </a:r>
          </a:p>
          <a:p>
            <a:r>
              <a:rPr lang="en-US" dirty="0"/>
              <a:t>14%-5%-2%=7%</a:t>
            </a:r>
          </a:p>
          <a:p>
            <a:endParaRPr lang="en-US" dirty="0"/>
          </a:p>
          <a:p>
            <a:r>
              <a:rPr lang="en-US" sz="2000" dirty="0"/>
              <a:t> </a:t>
            </a:r>
          </a:p>
          <a:p>
            <a:r>
              <a:rPr lang="en-US" dirty="0"/>
              <a:t>How about 1-1.99”?</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1059633703"/>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00B0F0"/>
                          </a:solidFill>
                          <a:effectLst/>
                        </a:rPr>
                        <a:t>&gt;=1"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00B0F0"/>
                          </a:solidFill>
                          <a:effectLst/>
                        </a:rPr>
                        <a:t>36%</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0FE5BB73-D036-4490-B9FA-991635681350}"/>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3485396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1-1.99”? </a:t>
            </a:r>
          </a:p>
          <a:p>
            <a:r>
              <a:rPr lang="en-US" dirty="0"/>
              <a:t>36%-7%-5%-2%=22%</a:t>
            </a:r>
          </a:p>
          <a:p>
            <a:endParaRPr lang="en-US" dirty="0"/>
          </a:p>
          <a:p>
            <a:endParaRPr lang="en-US" sz="2000" dirty="0"/>
          </a:p>
          <a:p>
            <a:r>
              <a:rPr lang="en-US" dirty="0"/>
              <a:t>How about 0.1-0.99”? </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2765341572"/>
              </p:ext>
            </p:extLst>
          </p:nvPr>
        </p:nvGraphicFramePr>
        <p:xfrm>
          <a:off x="0" y="2743200"/>
          <a:ext cx="9143998" cy="7810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algn="ctr" fontAlgn="ctr"/>
                      <a:r>
                        <a:rPr lang="en-US" sz="2500" u="none" strike="noStrike">
                          <a:solidFill>
                            <a:srgbClr val="00B0F0"/>
                          </a:solidFill>
                          <a:effectLst/>
                        </a:rPr>
                        <a:t>&gt;=0.1"</a:t>
                      </a:r>
                      <a:endParaRPr lang="en-US" sz="2500" b="1" i="0" u="none" strike="noStrike">
                        <a:solidFill>
                          <a:srgbClr val="00B0F0"/>
                        </a:solidFill>
                        <a:effectLst/>
                        <a:latin typeface="Cambria" panose="02040503050406030204" pitchFamily="18" charset="0"/>
                      </a:endParaRP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00B0F0"/>
                          </a:solidFill>
                          <a:effectLst/>
                        </a:rPr>
                        <a:t>67%</a:t>
                      </a:r>
                      <a:endParaRPr lang="en-US" sz="2500" b="0"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B1A5532C-D568-4973-B052-0EB50760B1F5}"/>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a:t>
            </a:r>
            <a:endParaRPr lang="en-US" altLang="en-US" sz="2400" b="1" i="1" dirty="0">
              <a:solidFill>
                <a:schemeClr val="folHlink"/>
              </a:solidFill>
            </a:endParaRPr>
          </a:p>
        </p:txBody>
      </p:sp>
    </p:spTree>
    <p:extLst>
      <p:ext uri="{BB962C8B-B14F-4D97-AF65-F5344CB8AC3E}">
        <p14:creationId xmlns:p14="http://schemas.microsoft.com/office/powerpoint/2010/main" val="348022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a:xfrm>
            <a:off x="152400" y="1219200"/>
            <a:ext cx="8991600" cy="5638800"/>
          </a:xfrm>
        </p:spPr>
        <p:txBody>
          <a:bodyPr/>
          <a:lstStyle/>
          <a:p>
            <a:pPr algn="ctr"/>
            <a:r>
              <a:rPr lang="en-US" dirty="0"/>
              <a:t>Combinations </a:t>
            </a:r>
          </a:p>
          <a:p>
            <a:r>
              <a:rPr lang="en-US" dirty="0"/>
              <a:t>an arrangement of items such that:</a:t>
            </a:r>
          </a:p>
          <a:p>
            <a:r>
              <a:rPr lang="en-US" dirty="0"/>
              <a:t>	the items are selected from </a:t>
            </a:r>
          </a:p>
          <a:p>
            <a:r>
              <a:rPr lang="en-US" dirty="0"/>
              <a:t>		the same group</a:t>
            </a:r>
          </a:p>
          <a:p>
            <a:r>
              <a:rPr lang="en-US" dirty="0"/>
              <a:t>	no item is used more than once</a:t>
            </a:r>
          </a:p>
          <a:p>
            <a:r>
              <a:rPr lang="en-US" dirty="0"/>
              <a:t>	the order makes no difference </a:t>
            </a:r>
          </a:p>
        </p:txBody>
      </p:sp>
    </p:spTree>
    <p:extLst>
      <p:ext uri="{BB962C8B-B14F-4D97-AF65-F5344CB8AC3E}">
        <p14:creationId xmlns:p14="http://schemas.microsoft.com/office/powerpoint/2010/main" val="899331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about 0.1-0.99”? </a:t>
            </a:r>
          </a:p>
          <a:p>
            <a:r>
              <a:rPr lang="en-US" dirty="0"/>
              <a:t>67%-22%-7%-5%-2%=31%</a:t>
            </a:r>
          </a:p>
          <a:p>
            <a:endParaRPr lang="en-US" dirty="0"/>
          </a:p>
          <a:p>
            <a:endParaRPr lang="en-US" sz="2000" dirty="0"/>
          </a:p>
          <a:p>
            <a:r>
              <a:rPr lang="en-US" dirty="0"/>
              <a:t>Now add ‘</a:t>
            </a:r>
            <a:r>
              <a:rPr lang="en-US" dirty="0" err="1"/>
              <a:t>em</a:t>
            </a:r>
            <a:r>
              <a:rPr lang="en-US" dirty="0"/>
              <a:t> all up! Do they add up to 100%?</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592158293"/>
              </p:ext>
            </p:extLst>
          </p:nvPr>
        </p:nvGraphicFramePr>
        <p:xfrm>
          <a:off x="0" y="2743200"/>
          <a:ext cx="9143998" cy="7048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0E006B46-8D9E-455F-85D4-A3B83E17A8B5}"/>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3d,e</a:t>
            </a:r>
            <a:endParaRPr lang="en-US" altLang="en-US" sz="2400" b="1" i="1" dirty="0">
              <a:solidFill>
                <a:schemeClr val="folHlink"/>
              </a:solidFill>
            </a:endParaRPr>
          </a:p>
        </p:txBody>
      </p:sp>
    </p:spTree>
    <p:extLst>
      <p:ext uri="{BB962C8B-B14F-4D97-AF65-F5344CB8AC3E}">
        <p14:creationId xmlns:p14="http://schemas.microsoft.com/office/powerpoint/2010/main" val="27758542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Now add ‘</a:t>
            </a:r>
            <a:r>
              <a:rPr lang="en-US" dirty="0" err="1"/>
              <a:t>em</a:t>
            </a:r>
            <a:r>
              <a:rPr lang="en-US" dirty="0"/>
              <a:t> all up! Do they add up to 100%? </a:t>
            </a:r>
          </a:p>
          <a:p>
            <a:endParaRPr lang="en-US" dirty="0"/>
          </a:p>
          <a:p>
            <a:endParaRPr lang="en-US" sz="2000" dirty="0"/>
          </a:p>
          <a:p>
            <a:r>
              <a:rPr lang="en-US" dirty="0"/>
              <a:t>No, they add up to 67%… </a:t>
            </a:r>
          </a:p>
          <a:p>
            <a:r>
              <a:rPr lang="en-US" dirty="0"/>
              <a:t>What’s missing? </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7" name="Content Placeholder 6">
            <a:extLst>
              <a:ext uri="{FF2B5EF4-FFF2-40B4-BE49-F238E27FC236}">
                <a16:creationId xmlns:a16="http://schemas.microsoft.com/office/drawing/2014/main" id="{E7406AF0-E7A8-487E-A78E-F94B8654B1A9}"/>
              </a:ext>
            </a:extLst>
          </p:cNvPr>
          <p:cNvGraphicFramePr>
            <a:graphicFrameLocks noGrp="1"/>
          </p:cNvGraphicFramePr>
          <p:nvPr>
            <p:ph idx="1"/>
            <p:extLst>
              <p:ext uri="{D42A27DB-BD31-4B8C-83A1-F6EECF244321}">
                <p14:modId xmlns:p14="http://schemas.microsoft.com/office/powerpoint/2010/main" val="924555607"/>
              </p:ext>
            </p:extLst>
          </p:nvPr>
        </p:nvGraphicFramePr>
        <p:xfrm>
          <a:off x="0" y="2743200"/>
          <a:ext cx="9143998" cy="7048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10" name="Rectangle 9">
            <a:extLst>
              <a:ext uri="{FF2B5EF4-FFF2-40B4-BE49-F238E27FC236}">
                <a16:creationId xmlns:a16="http://schemas.microsoft.com/office/drawing/2014/main" id="{F5732DC4-CC2C-471D-8E9E-509DEED61B16}"/>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3e,f</a:t>
            </a:r>
            <a:endParaRPr lang="en-US" altLang="en-US" sz="2400" b="1" i="1" dirty="0">
              <a:solidFill>
                <a:schemeClr val="folHlink"/>
              </a:solidFill>
            </a:endParaRPr>
          </a:p>
        </p:txBody>
      </p:sp>
    </p:spTree>
    <p:extLst>
      <p:ext uri="{BB962C8B-B14F-4D97-AF65-F5344CB8AC3E}">
        <p14:creationId xmlns:p14="http://schemas.microsoft.com/office/powerpoint/2010/main" val="29669774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“No measurable precipitation”</a:t>
            </a:r>
          </a:p>
          <a:p>
            <a:r>
              <a:rPr lang="en-US" dirty="0"/>
              <a:t>What % will that be?</a:t>
            </a:r>
          </a:p>
          <a:p>
            <a:endParaRPr lang="en-US" dirty="0"/>
          </a:p>
          <a:p>
            <a:endParaRPr lang="en-US"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1" name="Content Placeholder 6">
            <a:extLst>
              <a:ext uri="{FF2B5EF4-FFF2-40B4-BE49-F238E27FC236}">
                <a16:creationId xmlns:a16="http://schemas.microsoft.com/office/drawing/2014/main" id="{33CC8A0B-C576-49AB-BB5E-ED0E3C1DB69A}"/>
              </a:ext>
            </a:extLst>
          </p:cNvPr>
          <p:cNvGraphicFramePr>
            <a:graphicFrameLocks noGrp="1"/>
          </p:cNvGraphicFramePr>
          <p:nvPr>
            <p:ph idx="1"/>
            <p:extLst>
              <p:ext uri="{D42A27DB-BD31-4B8C-83A1-F6EECF244321}">
                <p14:modId xmlns:p14="http://schemas.microsoft.com/office/powerpoint/2010/main" val="1191171022"/>
              </p:ext>
            </p:extLst>
          </p:nvPr>
        </p:nvGraphicFramePr>
        <p:xfrm>
          <a:off x="0" y="2743200"/>
          <a:ext cx="9143998" cy="704850"/>
        </p:xfrm>
        <a:graphic>
          <a:graphicData uri="http://schemas.openxmlformats.org/drawingml/2006/table">
            <a:tbl>
              <a:tblPr>
                <a:tableStyleId>{5C22544A-7EE6-4342-B048-85BDC9FD1C3A}</a:tableStyleId>
              </a:tblPr>
              <a:tblGrid>
                <a:gridCol w="1176199">
                  <a:extLst>
                    <a:ext uri="{9D8B030D-6E8A-4147-A177-3AD203B41FA5}">
                      <a16:colId xmlns:a16="http://schemas.microsoft.com/office/drawing/2014/main" val="2618865197"/>
                    </a:ext>
                  </a:extLst>
                </a:gridCol>
                <a:gridCol w="1138257">
                  <a:extLst>
                    <a:ext uri="{9D8B030D-6E8A-4147-A177-3AD203B41FA5}">
                      <a16:colId xmlns:a16="http://schemas.microsoft.com/office/drawing/2014/main" val="1012326107"/>
                    </a:ext>
                  </a:extLst>
                </a:gridCol>
                <a:gridCol w="1138257">
                  <a:extLst>
                    <a:ext uri="{9D8B030D-6E8A-4147-A177-3AD203B41FA5}">
                      <a16:colId xmlns:a16="http://schemas.microsoft.com/office/drawing/2014/main" val="1831139133"/>
                    </a:ext>
                  </a:extLst>
                </a:gridCol>
                <a:gridCol w="1138257">
                  <a:extLst>
                    <a:ext uri="{9D8B030D-6E8A-4147-A177-3AD203B41FA5}">
                      <a16:colId xmlns:a16="http://schemas.microsoft.com/office/drawing/2014/main" val="1687602517"/>
                    </a:ext>
                  </a:extLst>
                </a:gridCol>
                <a:gridCol w="1138257">
                  <a:extLst>
                    <a:ext uri="{9D8B030D-6E8A-4147-A177-3AD203B41FA5}">
                      <a16:colId xmlns:a16="http://schemas.microsoft.com/office/drawing/2014/main" val="1905787842"/>
                    </a:ext>
                  </a:extLst>
                </a:gridCol>
                <a:gridCol w="1138257">
                  <a:extLst>
                    <a:ext uri="{9D8B030D-6E8A-4147-A177-3AD203B41FA5}">
                      <a16:colId xmlns:a16="http://schemas.microsoft.com/office/drawing/2014/main" val="1378252606"/>
                    </a:ext>
                  </a:extLst>
                </a:gridCol>
                <a:gridCol w="1138257">
                  <a:extLst>
                    <a:ext uri="{9D8B030D-6E8A-4147-A177-3AD203B41FA5}">
                      <a16:colId xmlns:a16="http://schemas.microsoft.com/office/drawing/2014/main" val="235812373"/>
                    </a:ext>
                  </a:extLst>
                </a:gridCol>
                <a:gridCol w="1138257">
                  <a:extLst>
                    <a:ext uri="{9D8B030D-6E8A-4147-A177-3AD203B41FA5}">
                      <a16:colId xmlns:a16="http://schemas.microsoft.com/office/drawing/2014/main" val="2940265841"/>
                    </a:ext>
                  </a:extLst>
                </a:gridCol>
              </a:tblGrid>
              <a:tr h="209550">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a:solidFill>
                            <a:srgbClr val="C00000"/>
                          </a:solidFill>
                          <a:effectLst/>
                        </a:rPr>
                        <a:t>0%</a:t>
                      </a:r>
                      <a:endParaRPr lang="en-US" sz="2500" b="0" i="0" u="none" strike="noStrike">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7" name="Rectangle 6">
            <a:extLst>
              <a:ext uri="{FF2B5EF4-FFF2-40B4-BE49-F238E27FC236}">
                <a16:creationId xmlns:a16="http://schemas.microsoft.com/office/drawing/2014/main" id="{C89F9AEB-40F1-434A-A3BB-DA22EEC679F5}"/>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3f,g</a:t>
            </a:r>
            <a:endParaRPr lang="en-US" altLang="en-US" sz="2400" b="1" i="1" dirty="0">
              <a:solidFill>
                <a:schemeClr val="folHlink"/>
              </a:solidFill>
            </a:endParaRPr>
          </a:p>
        </p:txBody>
      </p:sp>
    </p:spTree>
    <p:extLst>
      <p:ext uri="{BB962C8B-B14F-4D97-AF65-F5344CB8AC3E}">
        <p14:creationId xmlns:p14="http://schemas.microsoft.com/office/powerpoint/2010/main" val="15190995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“No measurable precipitation”</a:t>
            </a:r>
          </a:p>
          <a:p>
            <a:r>
              <a:rPr lang="en-US" dirty="0"/>
              <a:t>What % will that be?</a:t>
            </a:r>
          </a:p>
          <a:p>
            <a:endParaRPr lang="en-US" dirty="0"/>
          </a:p>
          <a:p>
            <a:endParaRPr lang="en-US" sz="2000" dirty="0"/>
          </a:p>
          <a:p>
            <a:r>
              <a:rPr lang="en-US" dirty="0"/>
              <a:t>100–31-22-7-5-2=33%</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1853912701"/>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C0000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7" name="Rectangle 6">
            <a:extLst>
              <a:ext uri="{FF2B5EF4-FFF2-40B4-BE49-F238E27FC236}">
                <a16:creationId xmlns:a16="http://schemas.microsoft.com/office/drawing/2014/main" id="{DBCF08B8-4648-4EFA-8C0F-8DA92FD00AA5}"/>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3g</a:t>
            </a:r>
            <a:endParaRPr lang="en-US" altLang="en-US" sz="2400" b="1" i="1" dirty="0">
              <a:solidFill>
                <a:schemeClr val="folHlink"/>
              </a:solidFill>
            </a:endParaRPr>
          </a:p>
        </p:txBody>
      </p:sp>
    </p:spTree>
    <p:extLst>
      <p:ext uri="{BB962C8B-B14F-4D97-AF65-F5344CB8AC3E}">
        <p14:creationId xmlns:p14="http://schemas.microsoft.com/office/powerpoint/2010/main" val="719556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7488-DA76-4197-B61F-67DB4B07A234}"/>
              </a:ext>
            </a:extLst>
          </p:cNvPr>
          <p:cNvSpPr>
            <a:spLocks noGrp="1"/>
          </p:cNvSpPr>
          <p:nvPr>
            <p:ph type="title"/>
          </p:nvPr>
        </p:nvSpPr>
        <p:spPr/>
        <p:txBody>
          <a:bodyPr/>
          <a:lstStyle/>
          <a:p>
            <a:r>
              <a:rPr lang="en-US" dirty="0"/>
              <a:t>Probability in Weather</a:t>
            </a:r>
          </a:p>
        </p:txBody>
      </p:sp>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This table will still allow the forecaster to say: </a:t>
            </a:r>
          </a:p>
          <a:p>
            <a:endParaRPr lang="en-US" dirty="0"/>
          </a:p>
          <a:p>
            <a:endParaRPr lang="en-US" sz="2000" dirty="0"/>
          </a:p>
          <a:p>
            <a:r>
              <a:rPr lang="en-US" dirty="0"/>
              <a:t>“There is a 36% chance we will be getting one inch or more of snow”</a:t>
            </a:r>
          </a:p>
          <a:p>
            <a:r>
              <a:rPr lang="en-US" dirty="0"/>
              <a:t>(36=22+7+5+2)</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3760384162"/>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C0000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Tree>
    <p:extLst>
      <p:ext uri="{BB962C8B-B14F-4D97-AF65-F5344CB8AC3E}">
        <p14:creationId xmlns:p14="http://schemas.microsoft.com/office/powerpoint/2010/main" val="15359658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7488-DA76-4197-B61F-67DB4B07A234}"/>
              </a:ext>
            </a:extLst>
          </p:cNvPr>
          <p:cNvSpPr>
            <a:spLocks noGrp="1"/>
          </p:cNvSpPr>
          <p:nvPr>
            <p:ph type="title"/>
          </p:nvPr>
        </p:nvSpPr>
        <p:spPr/>
        <p:txBody>
          <a:bodyPr/>
          <a:lstStyle/>
          <a:p>
            <a:r>
              <a:rPr lang="en-US" dirty="0"/>
              <a:t>Probability in Weather</a:t>
            </a:r>
          </a:p>
        </p:txBody>
      </p:sp>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But now the forecaster can also say:</a:t>
            </a:r>
          </a:p>
          <a:p>
            <a:endParaRPr lang="en-US" dirty="0"/>
          </a:p>
          <a:p>
            <a:endParaRPr lang="en-US" sz="2000" dirty="0"/>
          </a:p>
          <a:p>
            <a:r>
              <a:rPr lang="en-US" dirty="0"/>
              <a:t>“There is a 5% chance we will be getting 4-6 inches of snow”</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786659144"/>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C0000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Tree>
    <p:extLst>
      <p:ext uri="{BB962C8B-B14F-4D97-AF65-F5344CB8AC3E}">
        <p14:creationId xmlns:p14="http://schemas.microsoft.com/office/powerpoint/2010/main" val="3903778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is the most likely category in the forecast?</a:t>
            </a:r>
          </a:p>
          <a:p>
            <a:endParaRPr lang="en-US" dirty="0"/>
          </a:p>
          <a:p>
            <a:endParaRPr lang="en-US" sz="2000"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3750908889"/>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C0000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7" name="Rectangle 6">
            <a:extLst>
              <a:ext uri="{FF2B5EF4-FFF2-40B4-BE49-F238E27FC236}">
                <a16:creationId xmlns:a16="http://schemas.microsoft.com/office/drawing/2014/main" id="{F4F91387-2DF2-4A18-B431-1F730D28DF06}"/>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3h</a:t>
            </a:r>
            <a:endParaRPr lang="en-US" altLang="en-US" sz="2400" b="1" i="1" dirty="0">
              <a:solidFill>
                <a:schemeClr val="folHlink"/>
              </a:solidFill>
            </a:endParaRPr>
          </a:p>
        </p:txBody>
      </p:sp>
    </p:spTree>
    <p:extLst>
      <p:ext uri="{BB962C8B-B14F-4D97-AF65-F5344CB8AC3E}">
        <p14:creationId xmlns:p14="http://schemas.microsoft.com/office/powerpoint/2010/main" val="33688447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is the most likely category in the forecast?</a:t>
            </a:r>
          </a:p>
          <a:p>
            <a:endParaRPr lang="en-US" dirty="0"/>
          </a:p>
          <a:p>
            <a:endParaRPr lang="en-US" sz="2000" dirty="0"/>
          </a:p>
          <a:p>
            <a:r>
              <a:rPr lang="en-US" dirty="0">
                <a:solidFill>
                  <a:srgbClr val="FFFF00"/>
                </a:solidFill>
              </a:rPr>
              <a:t>No measurable precipitation</a:t>
            </a:r>
          </a:p>
          <a:p>
            <a:r>
              <a:rPr lang="en-US" dirty="0">
                <a:solidFill>
                  <a:srgbClr val="FFFF00"/>
                </a:solidFill>
              </a:rPr>
              <a:t>(Note: there could still be a trace!)</a:t>
            </a:r>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3043424350"/>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00B0F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00B0F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00B0F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00B0F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00B0F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00B0F0"/>
                          </a:solidFill>
                          <a:effectLst/>
                        </a:rPr>
                        <a:t>6-7.9"</a:t>
                      </a:r>
                      <a:endParaRPr lang="en-US" sz="2000" b="1"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00B0F0"/>
                          </a:solidFill>
                          <a:effectLst/>
                        </a:rPr>
                        <a:t>8-11.9"</a:t>
                      </a:r>
                      <a:endParaRPr lang="en-US" sz="2000" b="1"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00B0F0"/>
                          </a:solidFill>
                          <a:effectLst/>
                        </a:rPr>
                        <a:t>12-17.9"</a:t>
                      </a:r>
                      <a:endParaRPr lang="en-US" sz="2000" b="1" i="0" u="none" strike="noStrike" dirty="0">
                        <a:solidFill>
                          <a:srgbClr val="00B0F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00B0F0"/>
                          </a:solidFill>
                          <a:effectLst/>
                        </a:rPr>
                        <a:t>&gt;=18"</a:t>
                      </a:r>
                      <a:endParaRPr lang="en-US" sz="2000" b="1" i="0" u="none" strike="noStrike" dirty="0">
                        <a:solidFill>
                          <a:srgbClr val="00B0F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7" name="Rectangle 6">
            <a:extLst>
              <a:ext uri="{FF2B5EF4-FFF2-40B4-BE49-F238E27FC236}">
                <a16:creationId xmlns:a16="http://schemas.microsoft.com/office/drawing/2014/main" id="{F4F91387-2DF2-4A18-B431-1F730D28DF06}"/>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3h</a:t>
            </a:r>
            <a:endParaRPr lang="en-US" altLang="en-US" sz="2400" b="1" i="1" dirty="0">
              <a:solidFill>
                <a:schemeClr val="folHlink"/>
              </a:solidFill>
            </a:endParaRPr>
          </a:p>
        </p:txBody>
      </p:sp>
    </p:spTree>
    <p:extLst>
      <p:ext uri="{BB962C8B-B14F-4D97-AF65-F5344CB8AC3E}">
        <p14:creationId xmlns:p14="http://schemas.microsoft.com/office/powerpoint/2010/main" val="41481137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817B40A-B9FE-4476-8621-B0CAE1A82117}"/>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is the source of these probabilities?</a:t>
            </a:r>
          </a:p>
          <a:p>
            <a:endParaRPr lang="en-US" dirty="0"/>
          </a:p>
          <a:p>
            <a:endParaRPr lang="en-US" sz="2000" dirty="0"/>
          </a:p>
          <a:p>
            <a:endParaRPr lang="en-US" sz="2000" dirty="0"/>
          </a:p>
        </p:txBody>
      </p:sp>
      <p:sp>
        <p:nvSpPr>
          <p:cNvPr id="9" name="TextBox 8">
            <a:extLst>
              <a:ext uri="{FF2B5EF4-FFF2-40B4-BE49-F238E27FC236}">
                <a16:creationId xmlns:a16="http://schemas.microsoft.com/office/drawing/2014/main" id="{8DDDFFD0-8030-4D54-8663-C44B5BE5DC2C}"/>
              </a:ext>
            </a:extLst>
          </p:cNvPr>
          <p:cNvSpPr txBox="1"/>
          <p:nvPr/>
        </p:nvSpPr>
        <p:spPr>
          <a:xfrm>
            <a:off x="-33390" y="6605898"/>
            <a:ext cx="4577136" cy="323165"/>
          </a:xfrm>
          <a:prstGeom prst="rect">
            <a:avLst/>
          </a:prstGeom>
          <a:noFill/>
        </p:spPr>
        <p:txBody>
          <a:bodyPr wrap="square">
            <a:spAutoFit/>
          </a:bodyPr>
          <a:lstStyle/>
          <a:p>
            <a:r>
              <a:rPr lang="en-US" sz="1500" dirty="0">
                <a:solidFill>
                  <a:srgbClr val="00B0F0"/>
                </a:solidFill>
              </a:rPr>
              <a:t>https://www.weather.gov/bou/winter</a:t>
            </a:r>
          </a:p>
        </p:txBody>
      </p:sp>
      <p:graphicFrame>
        <p:nvGraphicFramePr>
          <p:cNvPr id="10" name="Content Placeholder 6">
            <a:extLst>
              <a:ext uri="{FF2B5EF4-FFF2-40B4-BE49-F238E27FC236}">
                <a16:creationId xmlns:a16="http://schemas.microsoft.com/office/drawing/2014/main" id="{A832CD1B-ECEA-4B1B-B3E6-48EE597E62EE}"/>
              </a:ext>
            </a:extLst>
          </p:cNvPr>
          <p:cNvGraphicFramePr>
            <a:graphicFrameLocks noGrp="1"/>
          </p:cNvGraphicFramePr>
          <p:nvPr>
            <p:ph idx="1"/>
            <p:extLst>
              <p:ext uri="{D42A27DB-BD31-4B8C-83A1-F6EECF244321}">
                <p14:modId xmlns:p14="http://schemas.microsoft.com/office/powerpoint/2010/main" val="1064208369"/>
              </p:ext>
            </p:extLst>
          </p:nvPr>
        </p:nvGraphicFramePr>
        <p:xfrm>
          <a:off x="0" y="2743200"/>
          <a:ext cx="9143999" cy="704850"/>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618865197"/>
                    </a:ext>
                  </a:extLst>
                </a:gridCol>
                <a:gridCol w="1066800">
                  <a:extLst>
                    <a:ext uri="{9D8B030D-6E8A-4147-A177-3AD203B41FA5}">
                      <a16:colId xmlns:a16="http://schemas.microsoft.com/office/drawing/2014/main" val="4224465510"/>
                    </a:ext>
                  </a:extLst>
                </a:gridCol>
                <a:gridCol w="1066800">
                  <a:extLst>
                    <a:ext uri="{9D8B030D-6E8A-4147-A177-3AD203B41FA5}">
                      <a16:colId xmlns:a16="http://schemas.microsoft.com/office/drawing/2014/main" val="1012326107"/>
                    </a:ext>
                  </a:extLst>
                </a:gridCol>
                <a:gridCol w="1066800">
                  <a:extLst>
                    <a:ext uri="{9D8B030D-6E8A-4147-A177-3AD203B41FA5}">
                      <a16:colId xmlns:a16="http://schemas.microsoft.com/office/drawing/2014/main" val="1831139133"/>
                    </a:ext>
                  </a:extLst>
                </a:gridCol>
                <a:gridCol w="1066800">
                  <a:extLst>
                    <a:ext uri="{9D8B030D-6E8A-4147-A177-3AD203B41FA5}">
                      <a16:colId xmlns:a16="http://schemas.microsoft.com/office/drawing/2014/main" val="1687602517"/>
                    </a:ext>
                  </a:extLst>
                </a:gridCol>
                <a:gridCol w="990600">
                  <a:extLst>
                    <a:ext uri="{9D8B030D-6E8A-4147-A177-3AD203B41FA5}">
                      <a16:colId xmlns:a16="http://schemas.microsoft.com/office/drawing/2014/main" val="1905787842"/>
                    </a:ext>
                  </a:extLst>
                </a:gridCol>
                <a:gridCol w="990600">
                  <a:extLst>
                    <a:ext uri="{9D8B030D-6E8A-4147-A177-3AD203B41FA5}">
                      <a16:colId xmlns:a16="http://schemas.microsoft.com/office/drawing/2014/main" val="1378252606"/>
                    </a:ext>
                  </a:extLst>
                </a:gridCol>
                <a:gridCol w="1066800">
                  <a:extLst>
                    <a:ext uri="{9D8B030D-6E8A-4147-A177-3AD203B41FA5}">
                      <a16:colId xmlns:a16="http://schemas.microsoft.com/office/drawing/2014/main" val="235812373"/>
                    </a:ext>
                  </a:extLst>
                </a:gridCol>
                <a:gridCol w="914399">
                  <a:extLst>
                    <a:ext uri="{9D8B030D-6E8A-4147-A177-3AD203B41FA5}">
                      <a16:colId xmlns:a16="http://schemas.microsoft.com/office/drawing/2014/main" val="2940265841"/>
                    </a:ext>
                  </a:extLst>
                </a:gridCol>
              </a:tblGrid>
              <a:tr h="209550">
                <a:tc>
                  <a:txBody>
                    <a:bodyPr/>
                    <a:lstStyle/>
                    <a:p>
                      <a:pPr algn="ctr"/>
                      <a:r>
                        <a:rPr lang="en-US" sz="2000" u="none" strike="noStrike" kern="1200" dirty="0">
                          <a:solidFill>
                            <a:srgbClr val="C00000"/>
                          </a:solidFill>
                          <a:effectLst/>
                          <a:latin typeface="+mn-lt"/>
                          <a:ea typeface="+mn-ea"/>
                          <a:cs typeface="+mn-cs"/>
                        </a:rPr>
                        <a:t>NMP</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0.1-0.9"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1-1.9"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2-3.9"</a:t>
                      </a:r>
                    </a:p>
                  </a:txBody>
                  <a:tcPr marL="9525" marR="9525" marT="9525" marB="0" anchor="ctr"/>
                </a:tc>
                <a:tc>
                  <a:txBody>
                    <a:bodyPr/>
                    <a:lstStyle/>
                    <a:p>
                      <a:pPr marL="0" algn="ctr" defTabSz="914400" rtl="0" eaLnBrk="1" fontAlgn="ctr" latinLnBrk="0" hangingPunct="1"/>
                      <a:r>
                        <a:rPr lang="en-US" sz="2000" u="none" strike="noStrike" kern="1200" dirty="0">
                          <a:solidFill>
                            <a:srgbClr val="C00000"/>
                          </a:solidFill>
                          <a:effectLst/>
                          <a:latin typeface="+mn-lt"/>
                          <a:ea typeface="+mn-ea"/>
                          <a:cs typeface="+mn-cs"/>
                        </a:rPr>
                        <a:t>4-5.9"</a:t>
                      </a:r>
                    </a:p>
                  </a:txBody>
                  <a:tcPr marL="9525" marR="9525" marT="9525" marB="0" anchor="ctr"/>
                </a:tc>
                <a:tc>
                  <a:txBody>
                    <a:bodyPr/>
                    <a:lstStyle/>
                    <a:p>
                      <a:pPr algn="ctr" fontAlgn="ctr"/>
                      <a:r>
                        <a:rPr lang="en-US" sz="2000" u="none" strike="noStrike" dirty="0">
                          <a:solidFill>
                            <a:srgbClr val="C00000"/>
                          </a:solidFill>
                          <a:effectLst/>
                        </a:rPr>
                        <a:t>6-7.9"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8-11.9"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12-17.9"</a:t>
                      </a:r>
                      <a:endParaRPr lang="en-US" sz="2000" b="1"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000" u="none" strike="noStrike" dirty="0">
                          <a:solidFill>
                            <a:srgbClr val="C00000"/>
                          </a:solidFill>
                          <a:effectLst/>
                        </a:rPr>
                        <a:t>&gt;=18"</a:t>
                      </a:r>
                      <a:endParaRPr lang="en-US" sz="2000" b="1"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3376292445"/>
                  </a:ext>
                </a:extLst>
              </a:tr>
              <a:tr h="219075">
                <a:tc>
                  <a:txBody>
                    <a:bodyPr/>
                    <a:lstStyle/>
                    <a:p>
                      <a:pPr marL="0" algn="ctr" defTabSz="914400" rtl="0" eaLnBrk="1" fontAlgn="ctr" latinLnBrk="0" hangingPunct="1"/>
                      <a:r>
                        <a:rPr lang="en-US" sz="2500" u="none" strike="noStrike" kern="1200" dirty="0">
                          <a:solidFill>
                            <a:srgbClr val="C00000"/>
                          </a:solidFill>
                          <a:effectLst/>
                          <a:latin typeface="+mn-lt"/>
                          <a:ea typeface="+mn-ea"/>
                          <a:cs typeface="+mn-cs"/>
                        </a:rPr>
                        <a:t>33%</a:t>
                      </a:r>
                    </a:p>
                  </a:txBody>
                  <a:tcPr marL="9525" marR="9525" marT="9525" marB="0" anchor="ctr"/>
                </a:tc>
                <a:tc>
                  <a:txBody>
                    <a:bodyPr/>
                    <a:lstStyle/>
                    <a:p>
                      <a:pPr algn="ctr" fontAlgn="ctr"/>
                      <a:r>
                        <a:rPr lang="en-US" sz="2500" u="none" strike="noStrike" dirty="0">
                          <a:solidFill>
                            <a:srgbClr val="C00000"/>
                          </a:solidFill>
                          <a:effectLst/>
                        </a:rPr>
                        <a:t>31%</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7%</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5%</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2%</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tc>
                  <a:txBody>
                    <a:bodyPr/>
                    <a:lstStyle/>
                    <a:p>
                      <a:pPr algn="ctr" fontAlgn="ctr"/>
                      <a:r>
                        <a:rPr lang="en-US" sz="2500" u="none" strike="noStrike" dirty="0">
                          <a:solidFill>
                            <a:srgbClr val="C00000"/>
                          </a:solidFill>
                          <a:effectLst/>
                        </a:rPr>
                        <a:t>0%</a:t>
                      </a:r>
                      <a:endParaRPr lang="en-US" sz="2500" b="0" i="0" u="none" strike="noStrike" dirty="0">
                        <a:solidFill>
                          <a:srgbClr val="C00000"/>
                        </a:solidFill>
                        <a:effectLst/>
                        <a:latin typeface="Cambria" panose="02040503050406030204" pitchFamily="18" charset="0"/>
                      </a:endParaRPr>
                    </a:p>
                  </a:txBody>
                  <a:tcPr marL="9525" marR="9525" marT="9525" marB="0" anchor="ctr"/>
                </a:tc>
                <a:extLst>
                  <a:ext uri="{0D108BD9-81ED-4DB2-BD59-A6C34878D82A}">
                    <a16:rowId xmlns:a16="http://schemas.microsoft.com/office/drawing/2014/main" val="2714684504"/>
                  </a:ext>
                </a:extLst>
              </a:tr>
            </a:tbl>
          </a:graphicData>
        </a:graphic>
      </p:graphicFrame>
      <p:sp>
        <p:nvSpPr>
          <p:cNvPr id="7" name="TextBox 6">
            <a:extLst>
              <a:ext uri="{FF2B5EF4-FFF2-40B4-BE49-F238E27FC236}">
                <a16:creationId xmlns:a16="http://schemas.microsoft.com/office/drawing/2014/main" id="{282D8415-FE1D-4511-945D-BA741D315141}"/>
              </a:ext>
            </a:extLst>
          </p:cNvPr>
          <p:cNvSpPr txBox="1"/>
          <p:nvPr/>
        </p:nvSpPr>
        <p:spPr>
          <a:xfrm>
            <a:off x="6578028" y="5638800"/>
            <a:ext cx="2565971" cy="1200329"/>
          </a:xfrm>
          <a:prstGeom prst="rect">
            <a:avLst/>
          </a:prstGeom>
          <a:noFill/>
        </p:spPr>
        <p:txBody>
          <a:bodyPr wrap="square">
            <a:spAutoFit/>
          </a:bodyPr>
          <a:lstStyle/>
          <a:p>
            <a:pPr>
              <a:spcBef>
                <a:spcPts val="0"/>
              </a:spcBef>
            </a:pPr>
            <a:r>
              <a:rPr lang="en-US" dirty="0"/>
              <a:t>Probability sources:</a:t>
            </a:r>
          </a:p>
          <a:p>
            <a:pPr>
              <a:spcBef>
                <a:spcPts val="0"/>
              </a:spcBef>
            </a:pPr>
            <a:r>
              <a:rPr lang="en-US" dirty="0"/>
              <a:t>classical probability </a:t>
            </a:r>
          </a:p>
          <a:p>
            <a:pPr>
              <a:spcBef>
                <a:spcPts val="0"/>
              </a:spcBef>
            </a:pPr>
            <a:r>
              <a:rPr lang="en-US" dirty="0"/>
              <a:t>empirical probability </a:t>
            </a:r>
          </a:p>
          <a:p>
            <a:pPr>
              <a:spcBef>
                <a:spcPts val="0"/>
              </a:spcBef>
            </a:pPr>
            <a:r>
              <a:rPr lang="en-US" dirty="0"/>
              <a:t>subjective probability</a:t>
            </a:r>
            <a:r>
              <a:rPr lang="en-US" b="0" dirty="0"/>
              <a:t> </a:t>
            </a:r>
            <a:endParaRPr lang="en-US" dirty="0"/>
          </a:p>
        </p:txBody>
      </p:sp>
      <p:sp>
        <p:nvSpPr>
          <p:cNvPr id="11" name="Rectangle 10">
            <a:extLst>
              <a:ext uri="{FF2B5EF4-FFF2-40B4-BE49-F238E27FC236}">
                <a16:creationId xmlns:a16="http://schemas.microsoft.com/office/drawing/2014/main" id="{A424A0BD-9714-47A4-898A-C7FCBC098C10}"/>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PROBABILITY IN WEATHER</a:t>
            </a:r>
          </a:p>
          <a:p>
            <a:pPr algn="ctr" eaLnBrk="1" hangingPunct="1">
              <a:spcBef>
                <a:spcPct val="0"/>
              </a:spcBef>
              <a:buFontTx/>
              <a:buNone/>
            </a:pPr>
            <a:r>
              <a:rPr lang="en-US" altLang="en-US" sz="2400" b="1" dirty="0">
                <a:solidFill>
                  <a:schemeClr val="bg1"/>
                </a:solidFill>
              </a:rPr>
              <a:t>IN-CLASS PROBLEM 3i</a:t>
            </a:r>
            <a:endParaRPr lang="en-US" altLang="en-US" sz="2400" b="1" i="1" dirty="0">
              <a:solidFill>
                <a:schemeClr val="folHlink"/>
              </a:solidFill>
            </a:endParaRPr>
          </a:p>
        </p:txBody>
      </p:sp>
    </p:spTree>
    <p:extLst>
      <p:ext uri="{BB962C8B-B14F-4D97-AF65-F5344CB8AC3E}">
        <p14:creationId xmlns:p14="http://schemas.microsoft.com/office/powerpoint/2010/main" val="42881750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5700"/>
            <a:ext cx="2667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Rectangle 3"/>
          <p:cNvSpPr>
            <a:spLocks noChangeArrowheads="1"/>
          </p:cNvSpPr>
          <p:nvPr/>
        </p:nvSpPr>
        <p:spPr bwMode="auto">
          <a:xfrm>
            <a:off x="1447800" y="17526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6000">
                <a:solidFill>
                  <a:srgbClr val="FFFF00"/>
                </a:solidFill>
              </a:rPr>
              <a:t>     Questions?</a:t>
            </a:r>
          </a:p>
          <a:p>
            <a:pPr algn="ctr" eaLnBrk="1" hangingPunct="1">
              <a:spcBef>
                <a:spcPct val="0"/>
              </a:spcBef>
              <a:buFontTx/>
              <a:buNone/>
            </a:pPr>
            <a:endParaRPr lang="en-US" altLang="en-US" sz="2000">
              <a:solidFill>
                <a:srgbClr val="FFFF00"/>
              </a:solidFill>
            </a:endParaRPr>
          </a:p>
        </p:txBody>
      </p:sp>
      <p:sp>
        <p:nvSpPr>
          <p:cNvPr id="4" name="Rectangle 3">
            <a:extLst>
              <a:ext uri="{FF2B5EF4-FFF2-40B4-BE49-F238E27FC236}">
                <a16:creationId xmlns:a16="http://schemas.microsoft.com/office/drawing/2014/main" id="{CCDFA1FE-75A3-48B3-BCBC-A6CE9FE045EA}"/>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02091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5" name="Content Placeholder 2"/>
          <p:cNvSpPr>
            <a:spLocks noGrp="1"/>
          </p:cNvSpPr>
          <p:nvPr>
            <p:ph idx="1"/>
          </p:nvPr>
        </p:nvSpPr>
        <p:spPr>
          <a:xfrm>
            <a:off x="457200" y="1219200"/>
            <a:ext cx="8686800" cy="5638800"/>
          </a:xfrm>
        </p:spPr>
        <p:txBody>
          <a:bodyPr/>
          <a:lstStyle/>
          <a:p>
            <a:pPr>
              <a:buClr>
                <a:schemeClr val="hlink"/>
              </a:buClr>
              <a:buSzPct val="70000"/>
              <a:defRPr/>
            </a:pPr>
            <a:r>
              <a:rPr lang="en-US" dirty="0">
                <a:effectLst>
                  <a:outerShdw blurRad="38100" dist="38100" dir="2700000" algn="tl">
                    <a:srgbClr val="000000"/>
                  </a:outerShdw>
                </a:effectLst>
              </a:rPr>
              <a:t>For  </a:t>
            </a:r>
            <a:r>
              <a:rPr lang="en-US" baseline="-25000" dirty="0" err="1">
                <a:effectLst>
                  <a:outerShdw blurRad="38100" dist="38100" dir="2700000" algn="tl">
                    <a:srgbClr val="000000"/>
                  </a:outerShdw>
                </a:effectLst>
              </a:rPr>
              <a:t>n</a:t>
            </a:r>
            <a:r>
              <a:rPr lang="en-US" dirty="0" err="1">
                <a:effectLst>
                  <a:outerShdw blurRad="38100" dist="38100" dir="2700000" algn="tl">
                    <a:srgbClr val="000000"/>
                  </a:outerShdw>
                </a:effectLst>
              </a:rPr>
              <a:t>C</a:t>
            </a:r>
            <a:r>
              <a:rPr lang="en-US" baseline="-25000" dirty="0" err="1">
                <a:effectLst>
                  <a:outerShdw blurRad="38100" dist="38100" dir="2700000" algn="tl">
                    <a:srgbClr val="000000"/>
                  </a:outerShdw>
                </a:effectLst>
              </a:rPr>
              <a:t>r</a:t>
            </a:r>
            <a:r>
              <a:rPr lang="en-US" baseline="-25000" dirty="0">
                <a:effectLst>
                  <a:outerShdw blurRad="38100" dist="38100" dir="2700000" algn="tl">
                    <a:srgbClr val="000000"/>
                  </a:outerShdw>
                </a:effectLst>
              </a:rPr>
              <a:t>  </a:t>
            </a:r>
            <a:r>
              <a:rPr lang="en-US" dirty="0">
                <a:effectLst>
                  <a:outerShdw blurRad="38100" dist="38100" dir="2700000" algn="tl">
                    <a:srgbClr val="000000"/>
                  </a:outerShdw>
                </a:effectLst>
              </a:rPr>
              <a:t>or  n!/r!(n-r)!  </a:t>
            </a:r>
          </a:p>
          <a:p>
            <a:pPr>
              <a:buClr>
                <a:schemeClr val="hlink"/>
              </a:buClr>
              <a:buSzPct val="70000"/>
              <a:defRPr/>
            </a:pPr>
            <a:endParaRPr lang="en-US" sz="2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“n” is the total number in the group </a:t>
            </a:r>
          </a:p>
          <a:p>
            <a:pPr>
              <a:buClr>
                <a:schemeClr val="hlink"/>
              </a:buClr>
              <a:buSzPct val="70000"/>
              <a:defRPr/>
            </a:pPr>
            <a:endParaRPr lang="en-US" sz="2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“r” is the number you are selecting</a:t>
            </a:r>
          </a:p>
          <a:p>
            <a:pPr algn="ctr">
              <a:buClr>
                <a:schemeClr val="hlink"/>
              </a:buClr>
              <a:buSzPct val="70000"/>
              <a:defRPr/>
            </a:pPr>
            <a:endParaRPr lang="en-US" dirty="0">
              <a:effectLst>
                <a:outerShdw blurRad="38100" dist="38100" dir="2700000" algn="tl">
                  <a:srgbClr val="000000"/>
                </a:outerShdw>
              </a:effectLst>
              <a:latin typeface="Arial" charset="0"/>
            </a:endParaRPr>
          </a:p>
          <a:p>
            <a:pPr>
              <a:buClr>
                <a:schemeClr val="hlink"/>
              </a:buClr>
              <a:buSzPct val="70000"/>
              <a:defRPr/>
            </a:pPr>
            <a:endParaRPr lang="en-US" dirty="0">
              <a:effectLst>
                <a:outerShdw blurRad="38100" dist="38100" dir="2700000" algn="tl">
                  <a:srgbClr val="000000"/>
                </a:outerShdw>
              </a:effectLst>
            </a:endParaRPr>
          </a:p>
          <a:p>
            <a:endParaRPr lang="en-US" dirty="0"/>
          </a:p>
        </p:txBody>
      </p:sp>
    </p:spTree>
    <p:extLst>
      <p:ext uri="{BB962C8B-B14F-4D97-AF65-F5344CB8AC3E}">
        <p14:creationId xmlns:p14="http://schemas.microsoft.com/office/powerpoint/2010/main" val="1567832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457200" y="1219200"/>
            <a:ext cx="8686800" cy="5638800"/>
          </a:xfrm>
        </p:spPr>
        <p:txBody>
          <a:bodyPr/>
          <a:lstStyle/>
          <a:p>
            <a:r>
              <a:rPr lang="en-US" dirty="0"/>
              <a:t>Today we studied:</a:t>
            </a:r>
          </a:p>
          <a:p>
            <a:r>
              <a:rPr lang="en-US" dirty="0"/>
              <a:t>	Review of </a:t>
            </a:r>
            <a:r>
              <a:rPr lang="en-US" dirty="0">
                <a:effectLst/>
                <a:ea typeface="Calibri" panose="020F0502020204030204" pitchFamily="34" charset="0"/>
              </a:rPr>
              <a:t>Counting Principles, 			Combinatorics </a:t>
            </a:r>
          </a:p>
          <a:p>
            <a:r>
              <a:rPr lang="en-US" dirty="0">
                <a:effectLst/>
                <a:ea typeface="Calibri" panose="020F0502020204030204" pitchFamily="34" charset="0"/>
              </a:rPr>
              <a:t>	New: Odds</a:t>
            </a:r>
            <a:r>
              <a:rPr lang="en-US" dirty="0">
                <a:ea typeface="Calibri" panose="020F0502020204030204" pitchFamily="34" charset="0"/>
              </a:rPr>
              <a:t>	, Meteorological 				Probability</a:t>
            </a:r>
            <a:endParaRPr lang="en-US" dirty="0">
              <a:effectLst/>
              <a:ea typeface="Calibri" panose="020F0502020204030204" pitchFamily="34" charset="0"/>
            </a:endParaRPr>
          </a:p>
        </p:txBody>
      </p:sp>
    </p:spTree>
    <p:extLst>
      <p:ext uri="{BB962C8B-B14F-4D97-AF65-F5344CB8AC3E}">
        <p14:creationId xmlns:p14="http://schemas.microsoft.com/office/powerpoint/2010/main" val="29331788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You Survived!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202241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p:txBody>
          <a:bodyPr/>
          <a:lstStyle/>
          <a:p>
            <a:r>
              <a:rPr lang="en-US" dirty="0"/>
              <a:t>What happens if order IS important in selecting your subgroup?</a:t>
            </a:r>
          </a:p>
        </p:txBody>
      </p:sp>
    </p:spTree>
    <p:extLst>
      <p:ext uri="{BB962C8B-B14F-4D97-AF65-F5344CB8AC3E}">
        <p14:creationId xmlns:p14="http://schemas.microsoft.com/office/powerpoint/2010/main" val="358190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Combinatorics</a:t>
            </a:r>
          </a:p>
        </p:txBody>
      </p:sp>
      <p:sp>
        <p:nvSpPr>
          <p:cNvPr id="3" name="Content Placeholder 2"/>
          <p:cNvSpPr>
            <a:spLocks noGrp="1"/>
          </p:cNvSpPr>
          <p:nvPr>
            <p:ph idx="1"/>
          </p:nvPr>
        </p:nvSpPr>
        <p:spPr/>
        <p:txBody>
          <a:bodyPr/>
          <a:lstStyle/>
          <a:p>
            <a:r>
              <a:rPr lang="en-US" dirty="0"/>
              <a:t>We call this “</a:t>
            </a:r>
            <a:r>
              <a:rPr lang="en-US" dirty="0">
                <a:solidFill>
                  <a:srgbClr val="FFC000"/>
                </a:solidFill>
              </a:rPr>
              <a:t>permutations</a:t>
            </a:r>
            <a:r>
              <a:rPr lang="en-US" dirty="0"/>
              <a:t>”</a:t>
            </a:r>
          </a:p>
          <a:p>
            <a:pPr>
              <a:spcBef>
                <a:spcPts val="0"/>
              </a:spcBef>
            </a:pPr>
            <a:endParaRPr lang="en-US" sz="2000" dirty="0"/>
          </a:p>
          <a:p>
            <a:pPr>
              <a:spcBef>
                <a:spcPts val="0"/>
              </a:spcBef>
            </a:pPr>
            <a:r>
              <a:rPr lang="en-US" dirty="0"/>
              <a:t>an arrangement of items such that:</a:t>
            </a:r>
          </a:p>
          <a:p>
            <a:pPr>
              <a:spcBef>
                <a:spcPts val="0"/>
              </a:spcBef>
            </a:pPr>
            <a:r>
              <a:rPr lang="en-US" dirty="0"/>
              <a:t>	no item is used more than </a:t>
            </a:r>
          </a:p>
          <a:p>
            <a:pPr>
              <a:spcBef>
                <a:spcPts val="0"/>
              </a:spcBef>
            </a:pPr>
            <a:r>
              <a:rPr lang="en-US" dirty="0"/>
              <a:t>		once</a:t>
            </a:r>
          </a:p>
          <a:p>
            <a:pPr>
              <a:spcBef>
                <a:spcPts val="0"/>
              </a:spcBef>
            </a:pPr>
            <a:r>
              <a:rPr lang="en-US" dirty="0"/>
              <a:t>	the order DOES make a </a:t>
            </a:r>
          </a:p>
          <a:p>
            <a:pPr>
              <a:spcBef>
                <a:spcPts val="0"/>
              </a:spcBef>
            </a:pPr>
            <a:r>
              <a:rPr lang="en-US" dirty="0"/>
              <a:t>		difference</a:t>
            </a:r>
          </a:p>
        </p:txBody>
      </p:sp>
    </p:spTree>
    <p:extLst>
      <p:ext uri="{BB962C8B-B14F-4D97-AF65-F5344CB8AC3E}">
        <p14:creationId xmlns:p14="http://schemas.microsoft.com/office/powerpoint/2010/main" val="279878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of permutations of n things taken r at a time:</a:t>
                </a:r>
              </a:p>
              <a:p>
                <a:endParaRPr lang="en-US" sz="2000" dirty="0"/>
              </a:p>
              <a:p>
                <a:pPr algn="ctr"/>
                <a:r>
                  <a:rPr lang="en-US" baseline="-25000" dirty="0"/>
                  <a:t>n </a:t>
                </a:r>
                <a:r>
                  <a:rPr lang="en-US" dirty="0"/>
                  <a:t>P</a:t>
                </a:r>
                <a:r>
                  <a:rPr lang="en-US" baseline="-25000" dirty="0"/>
                  <a:t> r</a:t>
                </a:r>
                <a:r>
                  <a:rPr lang="en-US" dirty="0"/>
                  <a:t> = </a:t>
                </a:r>
                <a14:m>
                  <m:oMath xmlns:m="http://schemas.openxmlformats.org/officeDocument/2006/math">
                    <m:f>
                      <m:fPr>
                        <m:ctrlPr>
                          <a:rPr lang="en-US" i="1" smtClean="0">
                            <a:latin typeface="Cambria Math" panose="02040503050406030204" pitchFamily="18" charset="0"/>
                          </a:rPr>
                        </m:ctrlPr>
                      </m:fPr>
                      <m:num>
                        <m:r>
                          <m:rPr>
                            <m:nor/>
                          </m:rPr>
                          <a:rPr lang="en-US" dirty="0">
                            <a:effectLst>
                              <a:outerShdw blurRad="38100" dist="38100" dir="2700000" algn="tl">
                                <a:srgbClr val="000000"/>
                              </a:outerShdw>
                            </a:effectLst>
                          </a:rPr>
                          <m:t>n</m:t>
                        </m:r>
                        <m:r>
                          <m:rPr>
                            <m:nor/>
                          </m:rPr>
                          <a:rPr lang="en-US" dirty="0">
                            <a:effectLst>
                              <a:outerShdw blurRad="38100" dist="38100" dir="2700000" algn="tl">
                                <a:srgbClr val="000000"/>
                              </a:outerShdw>
                            </a:effectLst>
                          </a:rPr>
                          <m:t>!</m:t>
                        </m:r>
                      </m:num>
                      <m:den>
                        <m:r>
                          <m:rPr>
                            <m:nor/>
                          </m:rPr>
                          <a:rPr lang="en-US" b="1" i="0" dirty="0" smtClean="0">
                            <a:effectLst>
                              <a:outerShdw blurRad="38100" dist="38100" dir="2700000" algn="tl">
                                <a:srgbClr val="000000"/>
                              </a:outerShdw>
                            </a:effectLst>
                          </a:rPr>
                          <m:t>(</m:t>
                        </m:r>
                        <m:r>
                          <m:rPr>
                            <m:nor/>
                          </m:rPr>
                          <a:rPr lang="en-US" b="1" i="0" dirty="0" smtClean="0">
                            <a:effectLst>
                              <a:outerShdw blurRad="38100" dist="38100" dir="2700000" algn="tl">
                                <a:srgbClr val="000000"/>
                              </a:outerShdw>
                            </a:effectLst>
                          </a:rPr>
                          <m:t>n</m:t>
                        </m:r>
                        <m:r>
                          <m:rPr>
                            <m:nor/>
                          </m:rPr>
                          <a:rPr lang="en-US" dirty="0">
                            <a:effectLst>
                              <a:outerShdw blurRad="38100" dist="38100" dir="2700000" algn="tl">
                                <a:srgbClr val="000000"/>
                              </a:outerShdw>
                            </a:effectLst>
                          </a:rPr>
                          <m:t>−</m:t>
                        </m:r>
                        <m:r>
                          <m:rPr>
                            <m:nor/>
                          </m:rPr>
                          <a:rPr lang="en-US" dirty="0">
                            <a:effectLst>
                              <a:outerShdw blurRad="38100" dist="38100" dir="2700000" algn="tl">
                                <a:srgbClr val="000000"/>
                              </a:outerShdw>
                            </a:effectLst>
                          </a:rPr>
                          <m:t>r</m:t>
                        </m:r>
                        <m:r>
                          <m:rPr>
                            <m:nor/>
                          </m:rPr>
                          <a:rPr lang="en-US" dirty="0">
                            <a:effectLst>
                              <a:outerShdw blurRad="38100" dist="38100" dir="2700000" algn="tl">
                                <a:srgbClr val="000000"/>
                              </a:outerShdw>
                            </a:effectLst>
                          </a:rPr>
                          <m:t>)!</m:t>
                        </m:r>
                      </m:den>
                    </m:f>
                  </m:oMath>
                </a14:m>
                <a:endParaRPr lang="en-US" dirty="0"/>
              </a:p>
              <a:p>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sp>
        <p:nvSpPr>
          <p:cNvPr id="5" name="Title 1"/>
          <p:cNvSpPr>
            <a:spLocks noGrp="1"/>
          </p:cNvSpPr>
          <p:nvPr>
            <p:ph type="title"/>
          </p:nvPr>
        </p:nvSpPr>
        <p:spPr>
          <a:xfrm>
            <a:off x="0" y="0"/>
            <a:ext cx="9144000" cy="1143000"/>
          </a:xfrm>
        </p:spPr>
        <p:txBody>
          <a:bodyPr/>
          <a:lstStyle/>
          <a:p>
            <a:r>
              <a:rPr lang="en-US" dirty="0"/>
              <a:t>Combinatorics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CE52E2-1989-43F7-B31D-22FE1578C559}"/>
                  </a:ext>
                </a:extLst>
              </p:cNvPr>
              <p:cNvSpPr txBox="1"/>
              <p:nvPr/>
            </p:nvSpPr>
            <p:spPr>
              <a:xfrm>
                <a:off x="4130040" y="5943600"/>
                <a:ext cx="4572000" cy="628505"/>
              </a:xfrm>
              <a:prstGeom prst="rect">
                <a:avLst/>
              </a:prstGeom>
              <a:noFill/>
            </p:spPr>
            <p:txBody>
              <a:bodyPr wrap="square">
                <a:spAutoFit/>
              </a:bodyPr>
              <a:lstStyle/>
              <a:p>
                <a:pPr algn="ctr"/>
                <a:r>
                  <a:rPr lang="en-US" baseline="-25000" dirty="0"/>
                  <a:t>n </a:t>
                </a:r>
                <a:r>
                  <a:rPr lang="en-US" dirty="0"/>
                  <a:t>C</a:t>
                </a:r>
                <a:r>
                  <a:rPr lang="en-US" baseline="-25000" dirty="0"/>
                  <a:t> r</a:t>
                </a:r>
                <a:r>
                  <a:rPr lang="en-US" dirty="0"/>
                  <a:t> = </a:t>
                </a:r>
                <a14:m>
                  <m:oMath xmlns:m="http://schemas.openxmlformats.org/officeDocument/2006/math">
                    <m:f>
                      <m:fPr>
                        <m:ctrlPr>
                          <a:rPr lang="en-US" i="1" smtClean="0">
                            <a:latin typeface="Cambria Math" panose="02040503050406030204" pitchFamily="18" charset="0"/>
                          </a:rPr>
                        </m:ctrlPr>
                      </m:fPr>
                      <m:num>
                        <m:r>
                          <m:rPr>
                            <m:nor/>
                          </m:rPr>
                          <a:rPr lang="en-US" dirty="0">
                            <a:effectLst>
                              <a:outerShdw blurRad="38100" dist="38100" dir="2700000" algn="tl">
                                <a:srgbClr val="000000"/>
                              </a:outerShdw>
                            </a:effectLst>
                          </a:rPr>
                          <m:t>n</m:t>
                        </m:r>
                        <m:r>
                          <m:rPr>
                            <m:nor/>
                          </m:rPr>
                          <a:rPr lang="en-US" dirty="0">
                            <a:effectLst>
                              <a:outerShdw blurRad="38100" dist="38100" dir="2700000" algn="tl">
                                <a:srgbClr val="000000"/>
                              </a:outerShdw>
                            </a:effectLst>
                          </a:rPr>
                          <m:t>!</m:t>
                        </m:r>
                      </m:num>
                      <m:den>
                        <m:r>
                          <m:rPr>
                            <m:nor/>
                          </m:rPr>
                          <a:rPr lang="en-US" dirty="0">
                            <a:effectLst>
                              <a:outerShdw blurRad="38100" dist="38100" dir="2700000" algn="tl">
                                <a:srgbClr val="000000"/>
                              </a:outerShdw>
                            </a:effectLst>
                          </a:rPr>
                          <m:t>r</m:t>
                        </m:r>
                        <m:r>
                          <m:rPr>
                            <m:nor/>
                          </m:rPr>
                          <a:rPr lang="en-US" b="1" i="0" dirty="0" smtClean="0">
                            <a:effectLst>
                              <a:outerShdw blurRad="38100" dist="38100" dir="2700000" algn="tl">
                                <a:srgbClr val="000000"/>
                              </a:outerShdw>
                            </a:effectLst>
                          </a:rPr>
                          <m:t>!(</m:t>
                        </m:r>
                        <m:r>
                          <m:rPr>
                            <m:nor/>
                          </m:rPr>
                          <a:rPr lang="en-US" b="1" i="0" dirty="0" smtClean="0">
                            <a:effectLst>
                              <a:outerShdw blurRad="38100" dist="38100" dir="2700000" algn="tl">
                                <a:srgbClr val="000000"/>
                              </a:outerShdw>
                            </a:effectLst>
                          </a:rPr>
                          <m:t>n</m:t>
                        </m:r>
                        <m:r>
                          <m:rPr>
                            <m:nor/>
                          </m:rPr>
                          <a:rPr lang="en-US" dirty="0">
                            <a:effectLst>
                              <a:outerShdw blurRad="38100" dist="38100" dir="2700000" algn="tl">
                                <a:srgbClr val="000000"/>
                              </a:outerShdw>
                            </a:effectLst>
                          </a:rPr>
                          <m:t>−</m:t>
                        </m:r>
                        <m:r>
                          <m:rPr>
                            <m:nor/>
                          </m:rPr>
                          <a:rPr lang="en-US" dirty="0">
                            <a:effectLst>
                              <a:outerShdw blurRad="38100" dist="38100" dir="2700000" algn="tl">
                                <a:srgbClr val="000000"/>
                              </a:outerShdw>
                            </a:effectLst>
                          </a:rPr>
                          <m:t>r</m:t>
                        </m:r>
                        <m:r>
                          <m:rPr>
                            <m:nor/>
                          </m:rPr>
                          <a:rPr lang="en-US" dirty="0">
                            <a:effectLst>
                              <a:outerShdw blurRad="38100" dist="38100" dir="2700000" algn="tl">
                                <a:srgbClr val="000000"/>
                              </a:outerShdw>
                            </a:effectLst>
                          </a:rPr>
                          <m:t>)!</m:t>
                        </m:r>
                      </m:den>
                    </m:f>
                  </m:oMath>
                </a14:m>
                <a:endParaRPr lang="en-US" dirty="0"/>
              </a:p>
            </p:txBody>
          </p:sp>
        </mc:Choice>
        <mc:Fallback xmlns="">
          <p:sp>
            <p:nvSpPr>
              <p:cNvPr id="6" name="TextBox 5">
                <a:extLst>
                  <a:ext uri="{FF2B5EF4-FFF2-40B4-BE49-F238E27FC236}">
                    <a16:creationId xmlns:a16="http://schemas.microsoft.com/office/drawing/2014/main" id="{DFCE52E2-1989-43F7-B31D-22FE1578C559}"/>
                  </a:ext>
                </a:extLst>
              </p:cNvPr>
              <p:cNvSpPr txBox="1">
                <a:spLocks noRot="1" noChangeAspect="1" noMove="1" noResize="1" noEditPoints="1" noAdjustHandles="1" noChangeArrowheads="1" noChangeShapeType="1" noTextEdit="1"/>
              </p:cNvSpPr>
              <p:nvPr/>
            </p:nvSpPr>
            <p:spPr>
              <a:xfrm>
                <a:off x="4130040" y="5943600"/>
                <a:ext cx="4572000" cy="62850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679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34576FB-F504-4E58-B470-E505DA612F9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87807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Three types:</a:t>
            </a:r>
          </a:p>
          <a:p>
            <a:pPr marL="457200" lvl="1" indent="0">
              <a:buNone/>
            </a:pPr>
            <a:r>
              <a:rPr lang="en-US" dirty="0"/>
              <a:t>American</a:t>
            </a:r>
          </a:p>
          <a:p>
            <a:pPr marL="457200" lvl="1" indent="0">
              <a:buNone/>
            </a:pPr>
            <a:r>
              <a:rPr lang="en-US" dirty="0"/>
              <a:t>Decimal</a:t>
            </a:r>
          </a:p>
          <a:p>
            <a:pPr marL="457200" lvl="1" indent="0">
              <a:buNone/>
            </a:pPr>
            <a:r>
              <a:rPr lang="en-US" dirty="0"/>
              <a:t>Fractional</a:t>
            </a:r>
          </a:p>
        </p:txBody>
      </p:sp>
    </p:spTree>
    <p:extLst>
      <p:ext uri="{BB962C8B-B14F-4D97-AF65-F5344CB8AC3E}">
        <p14:creationId xmlns:p14="http://schemas.microsoft.com/office/powerpoint/2010/main" val="140153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American odds have a negative in front of the number to show what you must bet to make $100</a:t>
            </a:r>
          </a:p>
          <a:p>
            <a:r>
              <a:rPr lang="en-US" dirty="0"/>
              <a:t>Sometimes they have a positive in front of the number to show how much you might profit if you bet $100</a:t>
            </a:r>
          </a:p>
        </p:txBody>
      </p:sp>
    </p:spTree>
    <p:extLst>
      <p:ext uri="{BB962C8B-B14F-4D97-AF65-F5344CB8AC3E}">
        <p14:creationId xmlns:p14="http://schemas.microsoft.com/office/powerpoint/2010/main" val="209690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Today we will be going over:</a:t>
            </a:r>
          </a:p>
          <a:p>
            <a:pPr>
              <a:spcBef>
                <a:spcPts val="0"/>
              </a:spcBef>
              <a:spcAft>
                <a:spcPts val="0"/>
              </a:spcAft>
            </a:pPr>
            <a:r>
              <a:rPr lang="en-US" sz="3500" dirty="0">
                <a:effectLst/>
                <a:ea typeface="Calibri" panose="020F0502020204030204" pitchFamily="34" charset="0"/>
              </a:rPr>
              <a:t>Review of </a:t>
            </a:r>
            <a:r>
              <a:rPr lang="en-US" sz="3600" dirty="0"/>
              <a:t>Counting Principles</a:t>
            </a:r>
          </a:p>
          <a:p>
            <a:pPr>
              <a:spcBef>
                <a:spcPts val="0"/>
              </a:spcBef>
              <a:spcAft>
                <a:spcPts val="0"/>
              </a:spcAft>
            </a:pPr>
            <a:r>
              <a:rPr lang="en-US" sz="3600" dirty="0">
                <a:ea typeface="Calibri" panose="020F0502020204030204" pitchFamily="34" charset="0"/>
              </a:rPr>
              <a:t>	  Combinatorics</a:t>
            </a:r>
            <a:endParaRPr lang="en-US" sz="3600" dirty="0">
              <a:effectLst/>
              <a:ea typeface="Calibri" panose="020F0502020204030204" pitchFamily="34" charset="0"/>
            </a:endParaRPr>
          </a:p>
          <a:p>
            <a:pPr>
              <a:spcBef>
                <a:spcPts val="0"/>
              </a:spcBef>
              <a:spcAft>
                <a:spcPts val="0"/>
              </a:spcAft>
            </a:pPr>
            <a:r>
              <a:rPr lang="en-US" sz="3600" dirty="0"/>
              <a:t>New: </a:t>
            </a:r>
            <a:r>
              <a:rPr lang="en-US" sz="3600" dirty="0">
                <a:ea typeface="Calibri" panose="020F0502020204030204" pitchFamily="34" charset="0"/>
              </a:rPr>
              <a:t>Odds</a:t>
            </a:r>
          </a:p>
          <a:p>
            <a:pPr>
              <a:spcBef>
                <a:spcPts val="0"/>
              </a:spcBef>
              <a:spcAft>
                <a:spcPts val="0"/>
              </a:spcAft>
            </a:pPr>
            <a:r>
              <a:rPr lang="en-US" sz="3600" dirty="0">
                <a:effectLst/>
                <a:ea typeface="Calibri" panose="020F0502020204030204" pitchFamily="34" charset="0"/>
              </a:rPr>
              <a:t>	</a:t>
            </a:r>
            <a:r>
              <a:rPr lang="en-US" sz="3600" dirty="0">
                <a:ea typeface="Calibri" panose="020F0502020204030204" pitchFamily="34" charset="0"/>
              </a:rPr>
              <a:t>  </a:t>
            </a:r>
            <a:r>
              <a:rPr lang="en-US" sz="3600">
                <a:ea typeface="Calibri" panose="020F0502020204030204" pitchFamily="34" charset="0"/>
              </a:rPr>
              <a:t>Meteorological Probability</a:t>
            </a:r>
            <a:endParaRPr lang="en-US" sz="3600" dirty="0">
              <a:effectLst/>
              <a:ea typeface="Calibri" panose="020F0502020204030204" pitchFamily="34" charset="0"/>
            </a:endParaRPr>
          </a:p>
          <a:p>
            <a:pPr>
              <a:spcBef>
                <a:spcPts val="0"/>
              </a:spcBef>
            </a:pPr>
            <a:endParaRPr lang="en-US" sz="3600" dirty="0"/>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$110 on a team with American odds of -110</a:t>
            </a:r>
          </a:p>
        </p:txBody>
      </p:sp>
      <p:sp>
        <p:nvSpPr>
          <p:cNvPr id="5" name="TextBox 4">
            <a:extLst>
              <a:ext uri="{FF2B5EF4-FFF2-40B4-BE49-F238E27FC236}">
                <a16:creationId xmlns:a16="http://schemas.microsoft.com/office/drawing/2014/main" id="{5E1DEB80-439F-4B2F-9029-1CAA91AC61E4}"/>
              </a:ext>
            </a:extLst>
          </p:cNvPr>
          <p:cNvSpPr txBox="1"/>
          <p:nvPr/>
        </p:nvSpPr>
        <p:spPr>
          <a:xfrm>
            <a:off x="4572000" y="5934670"/>
            <a:ext cx="4572000" cy="923330"/>
          </a:xfrm>
          <a:prstGeom prst="rect">
            <a:avLst/>
          </a:prstGeom>
          <a:noFill/>
        </p:spPr>
        <p:txBody>
          <a:bodyPr wrap="square">
            <a:spAutoFit/>
          </a:bodyPr>
          <a:lstStyle/>
          <a:p>
            <a:r>
              <a:rPr lang="en-US" dirty="0"/>
              <a:t>American odds have a negative in front of the number to show what you must bet to make $100</a:t>
            </a:r>
          </a:p>
        </p:txBody>
      </p:sp>
    </p:spTree>
    <p:extLst>
      <p:ext uri="{BB962C8B-B14F-4D97-AF65-F5344CB8AC3E}">
        <p14:creationId xmlns:p14="http://schemas.microsoft.com/office/powerpoint/2010/main" val="203076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$110 on a team with American odds of -110</a:t>
            </a:r>
          </a:p>
          <a:p>
            <a:r>
              <a:rPr lang="en-US" dirty="0"/>
              <a:t>They win!</a:t>
            </a:r>
          </a:p>
        </p:txBody>
      </p:sp>
      <p:sp>
        <p:nvSpPr>
          <p:cNvPr id="4" name="TextBox 3">
            <a:extLst>
              <a:ext uri="{FF2B5EF4-FFF2-40B4-BE49-F238E27FC236}">
                <a16:creationId xmlns:a16="http://schemas.microsoft.com/office/drawing/2014/main" id="{D286F02F-7574-4B4E-8DDD-62A4AA82D725}"/>
              </a:ext>
            </a:extLst>
          </p:cNvPr>
          <p:cNvSpPr txBox="1"/>
          <p:nvPr/>
        </p:nvSpPr>
        <p:spPr>
          <a:xfrm>
            <a:off x="4572000" y="5934670"/>
            <a:ext cx="4572000" cy="923330"/>
          </a:xfrm>
          <a:prstGeom prst="rect">
            <a:avLst/>
          </a:prstGeom>
          <a:noFill/>
        </p:spPr>
        <p:txBody>
          <a:bodyPr wrap="square">
            <a:spAutoFit/>
          </a:bodyPr>
          <a:lstStyle/>
          <a:p>
            <a:r>
              <a:rPr lang="en-US" dirty="0"/>
              <a:t>American odds have a negative in front of the number to show what you must bet to make $100</a:t>
            </a:r>
          </a:p>
        </p:txBody>
      </p:sp>
    </p:spTree>
    <p:extLst>
      <p:ext uri="{BB962C8B-B14F-4D97-AF65-F5344CB8AC3E}">
        <p14:creationId xmlns:p14="http://schemas.microsoft.com/office/powerpoint/2010/main" val="45591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$110 on a team with American odds of -110</a:t>
            </a:r>
          </a:p>
          <a:p>
            <a:r>
              <a:rPr lang="en-US" dirty="0"/>
              <a:t>They win!</a:t>
            </a:r>
          </a:p>
          <a:p>
            <a:r>
              <a:rPr lang="en-US" dirty="0"/>
              <a:t>You get $100 profit (plus your original $110 stake) for a total of $210</a:t>
            </a:r>
          </a:p>
        </p:txBody>
      </p:sp>
      <p:sp>
        <p:nvSpPr>
          <p:cNvPr id="4" name="TextBox 3">
            <a:extLst>
              <a:ext uri="{FF2B5EF4-FFF2-40B4-BE49-F238E27FC236}">
                <a16:creationId xmlns:a16="http://schemas.microsoft.com/office/drawing/2014/main" id="{260844F6-191B-4A85-AB88-02DFE0765502}"/>
              </a:ext>
            </a:extLst>
          </p:cNvPr>
          <p:cNvSpPr txBox="1"/>
          <p:nvPr/>
        </p:nvSpPr>
        <p:spPr>
          <a:xfrm>
            <a:off x="4572000" y="5934670"/>
            <a:ext cx="4572000" cy="923330"/>
          </a:xfrm>
          <a:prstGeom prst="rect">
            <a:avLst/>
          </a:prstGeom>
          <a:noFill/>
        </p:spPr>
        <p:txBody>
          <a:bodyPr wrap="square">
            <a:spAutoFit/>
          </a:bodyPr>
          <a:lstStyle/>
          <a:p>
            <a:r>
              <a:rPr lang="en-US" dirty="0"/>
              <a:t>American odds have a negative in front of the number to show what you must bet to make $100</a:t>
            </a:r>
          </a:p>
        </p:txBody>
      </p:sp>
    </p:spTree>
    <p:extLst>
      <p:ext uri="{BB962C8B-B14F-4D97-AF65-F5344CB8AC3E}">
        <p14:creationId xmlns:p14="http://schemas.microsoft.com/office/powerpoint/2010/main" val="162745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odds of +120</a:t>
            </a:r>
          </a:p>
        </p:txBody>
      </p:sp>
      <p:sp>
        <p:nvSpPr>
          <p:cNvPr id="6" name="TextBox 5">
            <a:extLst>
              <a:ext uri="{FF2B5EF4-FFF2-40B4-BE49-F238E27FC236}">
                <a16:creationId xmlns:a16="http://schemas.microsoft.com/office/drawing/2014/main" id="{1444489D-1C3A-460E-8798-86B2109A0DA7}"/>
              </a:ext>
            </a:extLst>
          </p:cNvPr>
          <p:cNvSpPr txBox="1"/>
          <p:nvPr/>
        </p:nvSpPr>
        <p:spPr>
          <a:xfrm>
            <a:off x="4572000" y="5934670"/>
            <a:ext cx="4572000" cy="923330"/>
          </a:xfrm>
          <a:prstGeom prst="rect">
            <a:avLst/>
          </a:prstGeom>
          <a:noFill/>
        </p:spPr>
        <p:txBody>
          <a:bodyPr wrap="square">
            <a:spAutoFit/>
          </a:bodyPr>
          <a:lstStyle/>
          <a:p>
            <a:r>
              <a:rPr lang="en-US" dirty="0"/>
              <a:t>Sometimes they have a positive in front of the number to show how much you might profit if you bet $100</a:t>
            </a:r>
          </a:p>
        </p:txBody>
      </p:sp>
    </p:spTree>
    <p:extLst>
      <p:ext uri="{BB962C8B-B14F-4D97-AF65-F5344CB8AC3E}">
        <p14:creationId xmlns:p14="http://schemas.microsoft.com/office/powerpoint/2010/main" val="153036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odds of +120</a:t>
            </a:r>
          </a:p>
          <a:p>
            <a:r>
              <a:rPr lang="en-US" dirty="0"/>
              <a:t>They win!</a:t>
            </a:r>
          </a:p>
        </p:txBody>
      </p:sp>
      <p:sp>
        <p:nvSpPr>
          <p:cNvPr id="4" name="TextBox 3">
            <a:extLst>
              <a:ext uri="{FF2B5EF4-FFF2-40B4-BE49-F238E27FC236}">
                <a16:creationId xmlns:a16="http://schemas.microsoft.com/office/drawing/2014/main" id="{8AA714E3-9AE8-49C1-906F-AC316F6C0F58}"/>
              </a:ext>
            </a:extLst>
          </p:cNvPr>
          <p:cNvSpPr txBox="1"/>
          <p:nvPr/>
        </p:nvSpPr>
        <p:spPr>
          <a:xfrm>
            <a:off x="4572000" y="5934670"/>
            <a:ext cx="4572000" cy="923330"/>
          </a:xfrm>
          <a:prstGeom prst="rect">
            <a:avLst/>
          </a:prstGeom>
          <a:noFill/>
        </p:spPr>
        <p:txBody>
          <a:bodyPr wrap="square">
            <a:spAutoFit/>
          </a:bodyPr>
          <a:lstStyle/>
          <a:p>
            <a:r>
              <a:rPr lang="en-US" dirty="0"/>
              <a:t>Sometimes they have a positive in front of the number to show how much you might profit if you bet $100</a:t>
            </a:r>
          </a:p>
        </p:txBody>
      </p:sp>
    </p:spTree>
    <p:extLst>
      <p:ext uri="{BB962C8B-B14F-4D97-AF65-F5344CB8AC3E}">
        <p14:creationId xmlns:p14="http://schemas.microsoft.com/office/powerpoint/2010/main" val="195483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odds of +120</a:t>
            </a:r>
          </a:p>
          <a:p>
            <a:r>
              <a:rPr lang="en-US" dirty="0"/>
              <a:t>They win!</a:t>
            </a:r>
          </a:p>
          <a:p>
            <a:r>
              <a:rPr lang="en-US" dirty="0"/>
              <a:t>You get $120 profit (plus your original $100 stake) for a total of $220</a:t>
            </a:r>
          </a:p>
        </p:txBody>
      </p:sp>
      <p:sp>
        <p:nvSpPr>
          <p:cNvPr id="4" name="TextBox 3">
            <a:extLst>
              <a:ext uri="{FF2B5EF4-FFF2-40B4-BE49-F238E27FC236}">
                <a16:creationId xmlns:a16="http://schemas.microsoft.com/office/drawing/2014/main" id="{FAF44854-84B4-4D14-BFA2-5BD2A541D35C}"/>
              </a:ext>
            </a:extLst>
          </p:cNvPr>
          <p:cNvSpPr txBox="1"/>
          <p:nvPr/>
        </p:nvSpPr>
        <p:spPr>
          <a:xfrm>
            <a:off x="4572000" y="5934670"/>
            <a:ext cx="4572000" cy="923330"/>
          </a:xfrm>
          <a:prstGeom prst="rect">
            <a:avLst/>
          </a:prstGeom>
          <a:noFill/>
        </p:spPr>
        <p:txBody>
          <a:bodyPr wrap="square">
            <a:spAutoFit/>
          </a:bodyPr>
          <a:lstStyle/>
          <a:p>
            <a:r>
              <a:rPr lang="en-US" dirty="0"/>
              <a:t>Sometimes they have a positive in front of the number to show how much you might profit if you bet $100</a:t>
            </a:r>
          </a:p>
        </p:txBody>
      </p:sp>
    </p:spTree>
    <p:extLst>
      <p:ext uri="{BB962C8B-B14F-4D97-AF65-F5344CB8AC3E}">
        <p14:creationId xmlns:p14="http://schemas.microsoft.com/office/powerpoint/2010/main" val="247109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Decimal odds show the potential return of a bet including the stake amount</a:t>
            </a:r>
          </a:p>
        </p:txBody>
      </p:sp>
    </p:spTree>
    <p:extLst>
      <p:ext uri="{BB962C8B-B14F-4D97-AF65-F5344CB8AC3E}">
        <p14:creationId xmlns:p14="http://schemas.microsoft.com/office/powerpoint/2010/main" val="253632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decimal odds 1.885</a:t>
            </a:r>
          </a:p>
          <a:p>
            <a:endParaRPr lang="en-US" dirty="0"/>
          </a:p>
        </p:txBody>
      </p:sp>
      <p:sp>
        <p:nvSpPr>
          <p:cNvPr id="5" name="TextBox 4">
            <a:extLst>
              <a:ext uri="{FF2B5EF4-FFF2-40B4-BE49-F238E27FC236}">
                <a16:creationId xmlns:a16="http://schemas.microsoft.com/office/drawing/2014/main" id="{54815E71-6563-41AF-AEBB-93EC34363867}"/>
              </a:ext>
            </a:extLst>
          </p:cNvPr>
          <p:cNvSpPr txBox="1"/>
          <p:nvPr/>
        </p:nvSpPr>
        <p:spPr>
          <a:xfrm>
            <a:off x="4572000" y="6211669"/>
            <a:ext cx="4572000" cy="646331"/>
          </a:xfrm>
          <a:prstGeom prst="rect">
            <a:avLst/>
          </a:prstGeom>
          <a:noFill/>
        </p:spPr>
        <p:txBody>
          <a:bodyPr wrap="square">
            <a:spAutoFit/>
          </a:bodyPr>
          <a:lstStyle/>
          <a:p>
            <a:r>
              <a:rPr lang="en-US" dirty="0"/>
              <a:t>Decimal odds show the potential return of a bet including the stake amount</a:t>
            </a:r>
          </a:p>
        </p:txBody>
      </p:sp>
    </p:spTree>
    <p:extLst>
      <p:ext uri="{BB962C8B-B14F-4D97-AF65-F5344CB8AC3E}">
        <p14:creationId xmlns:p14="http://schemas.microsoft.com/office/powerpoint/2010/main" val="2686077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decimal odds 1.885</a:t>
            </a:r>
          </a:p>
          <a:p>
            <a:r>
              <a:rPr lang="en-US" dirty="0"/>
              <a:t>They win!</a:t>
            </a:r>
          </a:p>
          <a:p>
            <a:endParaRPr lang="en-US" dirty="0"/>
          </a:p>
        </p:txBody>
      </p:sp>
      <p:sp>
        <p:nvSpPr>
          <p:cNvPr id="4" name="TextBox 3">
            <a:extLst>
              <a:ext uri="{FF2B5EF4-FFF2-40B4-BE49-F238E27FC236}">
                <a16:creationId xmlns:a16="http://schemas.microsoft.com/office/drawing/2014/main" id="{31E3FF94-DF3C-4079-BEFC-5AD314AE93C8}"/>
              </a:ext>
            </a:extLst>
          </p:cNvPr>
          <p:cNvSpPr txBox="1"/>
          <p:nvPr/>
        </p:nvSpPr>
        <p:spPr>
          <a:xfrm>
            <a:off x="4572000" y="6211669"/>
            <a:ext cx="4572000" cy="646331"/>
          </a:xfrm>
          <a:prstGeom prst="rect">
            <a:avLst/>
          </a:prstGeom>
          <a:noFill/>
        </p:spPr>
        <p:txBody>
          <a:bodyPr wrap="square">
            <a:spAutoFit/>
          </a:bodyPr>
          <a:lstStyle/>
          <a:p>
            <a:r>
              <a:rPr lang="en-US" dirty="0"/>
              <a:t>Decimal odds show the potential return of a bet including the stake amount</a:t>
            </a:r>
          </a:p>
        </p:txBody>
      </p:sp>
    </p:spTree>
    <p:extLst>
      <p:ext uri="{BB962C8B-B14F-4D97-AF65-F5344CB8AC3E}">
        <p14:creationId xmlns:p14="http://schemas.microsoft.com/office/powerpoint/2010/main" val="180916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$100 on a team with decimal odds 1.885</a:t>
            </a:r>
          </a:p>
          <a:p>
            <a:r>
              <a:rPr lang="en-US" dirty="0"/>
              <a:t>They win!</a:t>
            </a:r>
          </a:p>
          <a:p>
            <a:r>
              <a:rPr lang="en-US" dirty="0"/>
              <a:t>You get $188.50 (this includes your original stake)</a:t>
            </a:r>
          </a:p>
          <a:p>
            <a:endParaRPr lang="en-US" dirty="0"/>
          </a:p>
        </p:txBody>
      </p:sp>
      <p:sp>
        <p:nvSpPr>
          <p:cNvPr id="4" name="TextBox 3">
            <a:extLst>
              <a:ext uri="{FF2B5EF4-FFF2-40B4-BE49-F238E27FC236}">
                <a16:creationId xmlns:a16="http://schemas.microsoft.com/office/drawing/2014/main" id="{C5A82935-3696-485D-B0A3-73EC5977D98C}"/>
              </a:ext>
            </a:extLst>
          </p:cNvPr>
          <p:cNvSpPr txBox="1"/>
          <p:nvPr/>
        </p:nvSpPr>
        <p:spPr>
          <a:xfrm>
            <a:off x="4572000" y="6211669"/>
            <a:ext cx="4572000" cy="646331"/>
          </a:xfrm>
          <a:prstGeom prst="rect">
            <a:avLst/>
          </a:prstGeom>
          <a:noFill/>
        </p:spPr>
        <p:txBody>
          <a:bodyPr wrap="square">
            <a:spAutoFit/>
          </a:bodyPr>
          <a:lstStyle/>
          <a:p>
            <a:r>
              <a:rPr lang="en-US" dirty="0"/>
              <a:t>Decimal odds show the potential return of a bet including the stake amount</a:t>
            </a:r>
          </a:p>
        </p:txBody>
      </p:sp>
    </p:spTree>
    <p:extLst>
      <p:ext uri="{BB962C8B-B14F-4D97-AF65-F5344CB8AC3E}">
        <p14:creationId xmlns:p14="http://schemas.microsoft.com/office/powerpoint/2010/main" val="68502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EDF75-4D9B-4A71-99B5-F10289E5CB1D}"/>
              </a:ext>
            </a:extLst>
          </p:cNvPr>
          <p:cNvSpPr>
            <a:spLocks noGrp="1"/>
          </p:cNvSpPr>
          <p:nvPr>
            <p:ph idx="1"/>
          </p:nvPr>
        </p:nvSpPr>
        <p:spPr/>
        <p:txBody>
          <a:bodyPr/>
          <a:lstStyle/>
          <a:p>
            <a:r>
              <a:rPr lang="en-US" dirty="0"/>
              <a:t>Outcome 2) Formulate models for the </a:t>
            </a:r>
            <a:r>
              <a:rPr lang="en-US" dirty="0">
                <a:solidFill>
                  <a:srgbClr val="FFC000"/>
                </a:solidFill>
              </a:rPr>
              <a:t>probability</a:t>
            </a:r>
            <a:r>
              <a:rPr lang="en-US" dirty="0"/>
              <a:t> of simple events and then apply the properties of probabilities to calculate the probabilities of complex events</a:t>
            </a:r>
          </a:p>
          <a:p>
            <a:endParaRPr lang="en-US" dirty="0"/>
          </a:p>
        </p:txBody>
      </p:sp>
      <p:sp>
        <p:nvSpPr>
          <p:cNvPr id="4" name="Title 1">
            <a:extLst>
              <a:ext uri="{FF2B5EF4-FFF2-40B4-BE49-F238E27FC236}">
                <a16:creationId xmlns:a16="http://schemas.microsoft.com/office/drawing/2014/main" id="{1D3FCF74-F476-471D-B68E-704E7B19A79A}"/>
              </a:ext>
            </a:extLst>
          </p:cNvPr>
          <p:cNvSpPr>
            <a:spLocks noGrp="1"/>
          </p:cNvSpPr>
          <p:nvPr>
            <p:ph type="title"/>
          </p:nvPr>
        </p:nvSpPr>
        <p:spPr>
          <a:xfrm>
            <a:off x="0" y="0"/>
            <a:ext cx="9144000" cy="1143000"/>
          </a:xfrm>
        </p:spPr>
        <p:txBody>
          <a:bodyPr/>
          <a:lstStyle/>
          <a:p>
            <a:r>
              <a:rPr lang="en-US" dirty="0"/>
              <a:t>What’s Up?</a:t>
            </a:r>
          </a:p>
        </p:txBody>
      </p:sp>
    </p:spTree>
    <p:extLst>
      <p:ext uri="{BB962C8B-B14F-4D97-AF65-F5344CB8AC3E}">
        <p14:creationId xmlns:p14="http://schemas.microsoft.com/office/powerpoint/2010/main" val="1549020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Fractional odds can easily be identified by their use of a dash or a backslash:</a:t>
            </a:r>
          </a:p>
          <a:p>
            <a:r>
              <a:rPr lang="en-US" dirty="0"/>
              <a:t>5/1, 5-1, or 5-to-1 </a:t>
            </a:r>
          </a:p>
        </p:txBody>
      </p:sp>
    </p:spTree>
    <p:extLst>
      <p:ext uri="{BB962C8B-B14F-4D97-AF65-F5344CB8AC3E}">
        <p14:creationId xmlns:p14="http://schemas.microsoft.com/office/powerpoint/2010/main" val="30587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$15 on a team with odds of 10/15</a:t>
            </a:r>
          </a:p>
        </p:txBody>
      </p:sp>
      <p:sp>
        <p:nvSpPr>
          <p:cNvPr id="6" name="TextBox 5">
            <a:extLst>
              <a:ext uri="{FF2B5EF4-FFF2-40B4-BE49-F238E27FC236}">
                <a16:creationId xmlns:a16="http://schemas.microsoft.com/office/drawing/2014/main" id="{B74780EA-E39F-4BA3-91E0-91459665943F}"/>
              </a:ext>
            </a:extLst>
          </p:cNvPr>
          <p:cNvSpPr txBox="1"/>
          <p:nvPr/>
        </p:nvSpPr>
        <p:spPr>
          <a:xfrm>
            <a:off x="4572000" y="5934670"/>
            <a:ext cx="4572000" cy="923330"/>
          </a:xfrm>
          <a:prstGeom prst="rect">
            <a:avLst/>
          </a:prstGeom>
          <a:noFill/>
        </p:spPr>
        <p:txBody>
          <a:bodyPr wrap="square">
            <a:spAutoFit/>
          </a:bodyPr>
          <a:lstStyle/>
          <a:p>
            <a:r>
              <a:rPr lang="en-US" dirty="0"/>
              <a:t>Fractional odds can easily be identified by their use of a dash or a backslash:</a:t>
            </a:r>
          </a:p>
          <a:p>
            <a:r>
              <a:rPr lang="en-US" dirty="0"/>
              <a:t>5/1, 5-1, or 5-to-1 </a:t>
            </a:r>
          </a:p>
        </p:txBody>
      </p:sp>
    </p:spTree>
    <p:extLst>
      <p:ext uri="{BB962C8B-B14F-4D97-AF65-F5344CB8AC3E}">
        <p14:creationId xmlns:p14="http://schemas.microsoft.com/office/powerpoint/2010/main" val="1796928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$15 on a team with odds of 10/15</a:t>
            </a:r>
          </a:p>
          <a:p>
            <a:r>
              <a:rPr lang="en-US" dirty="0"/>
              <a:t>They win!</a:t>
            </a:r>
          </a:p>
        </p:txBody>
      </p:sp>
      <p:sp>
        <p:nvSpPr>
          <p:cNvPr id="4" name="TextBox 3">
            <a:extLst>
              <a:ext uri="{FF2B5EF4-FFF2-40B4-BE49-F238E27FC236}">
                <a16:creationId xmlns:a16="http://schemas.microsoft.com/office/drawing/2014/main" id="{9ABD9D2B-CD9F-4466-A970-4FE14071AF2C}"/>
              </a:ext>
            </a:extLst>
          </p:cNvPr>
          <p:cNvSpPr txBox="1"/>
          <p:nvPr/>
        </p:nvSpPr>
        <p:spPr>
          <a:xfrm>
            <a:off x="4572000" y="5934670"/>
            <a:ext cx="4572000" cy="923330"/>
          </a:xfrm>
          <a:prstGeom prst="rect">
            <a:avLst/>
          </a:prstGeom>
          <a:noFill/>
        </p:spPr>
        <p:txBody>
          <a:bodyPr wrap="square">
            <a:spAutoFit/>
          </a:bodyPr>
          <a:lstStyle/>
          <a:p>
            <a:r>
              <a:rPr lang="en-US" dirty="0"/>
              <a:t>Fractional odds can easily be identified by their use of a dash or a backslash:</a:t>
            </a:r>
          </a:p>
          <a:p>
            <a:r>
              <a:rPr lang="en-US" dirty="0"/>
              <a:t>5/1, 5-1, or 5-to-1 </a:t>
            </a:r>
          </a:p>
        </p:txBody>
      </p:sp>
    </p:spTree>
    <p:extLst>
      <p:ext uri="{BB962C8B-B14F-4D97-AF65-F5344CB8AC3E}">
        <p14:creationId xmlns:p14="http://schemas.microsoft.com/office/powerpoint/2010/main" val="355945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You bet $15 on a team with odds of 10/15</a:t>
            </a:r>
          </a:p>
          <a:p>
            <a:r>
              <a:rPr lang="en-US" dirty="0"/>
              <a:t>They win!</a:t>
            </a:r>
          </a:p>
          <a:p>
            <a:r>
              <a:rPr lang="en-US" dirty="0"/>
              <a:t>You get $10 profit (plus your original $15 stake) for a total of $25</a:t>
            </a:r>
          </a:p>
        </p:txBody>
      </p:sp>
      <p:sp>
        <p:nvSpPr>
          <p:cNvPr id="4" name="TextBox 3">
            <a:extLst>
              <a:ext uri="{FF2B5EF4-FFF2-40B4-BE49-F238E27FC236}">
                <a16:creationId xmlns:a16="http://schemas.microsoft.com/office/drawing/2014/main" id="{BE19F23E-714E-48D1-8B33-12BF029092F9}"/>
              </a:ext>
            </a:extLst>
          </p:cNvPr>
          <p:cNvSpPr txBox="1"/>
          <p:nvPr/>
        </p:nvSpPr>
        <p:spPr>
          <a:xfrm>
            <a:off x="4572000" y="5934670"/>
            <a:ext cx="4572000" cy="923330"/>
          </a:xfrm>
          <a:prstGeom prst="rect">
            <a:avLst/>
          </a:prstGeom>
          <a:noFill/>
        </p:spPr>
        <p:txBody>
          <a:bodyPr wrap="square">
            <a:spAutoFit/>
          </a:bodyPr>
          <a:lstStyle/>
          <a:p>
            <a:r>
              <a:rPr lang="en-US" dirty="0"/>
              <a:t>Fractional odds can easily be identified by their use of a dash or a backslash:</a:t>
            </a:r>
          </a:p>
          <a:p>
            <a:r>
              <a:rPr lang="en-US" dirty="0"/>
              <a:t>5/1, 5-1, or 5-to-1 </a:t>
            </a:r>
          </a:p>
        </p:txBody>
      </p:sp>
    </p:spTree>
    <p:extLst>
      <p:ext uri="{BB962C8B-B14F-4D97-AF65-F5344CB8AC3E}">
        <p14:creationId xmlns:p14="http://schemas.microsoft.com/office/powerpoint/2010/main" val="125396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Most fractional odds are shown as xx:1 so you can easily see how much you would make for every dollar bet</a:t>
            </a:r>
          </a:p>
        </p:txBody>
      </p:sp>
    </p:spTree>
    <p:extLst>
      <p:ext uri="{BB962C8B-B14F-4D97-AF65-F5344CB8AC3E}">
        <p14:creationId xmlns:p14="http://schemas.microsoft.com/office/powerpoint/2010/main" val="75677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19200"/>
            <a:ext cx="8229600" cy="5638800"/>
          </a:xfrm>
        </p:spPr>
        <p:txBody>
          <a:bodyPr/>
          <a:lstStyle/>
          <a:p>
            <a:pPr algn="ctr">
              <a:buClr>
                <a:schemeClr val="hlink"/>
              </a:buClr>
              <a:buSzPct val="70000"/>
              <a:defRPr/>
            </a:pPr>
            <a:r>
              <a:rPr lang="en-US" dirty="0">
                <a:solidFill>
                  <a:srgbClr val="FFC000"/>
                </a:solidFill>
                <a:effectLst>
                  <a:outerShdw blurRad="38100" dist="38100" dir="2700000" algn="tl">
                    <a:srgbClr val="000000"/>
                  </a:outerShdw>
                </a:effectLst>
              </a:rPr>
              <a:t>Odds in favor</a:t>
            </a:r>
          </a:p>
          <a:p>
            <a:pPr algn="ctr">
              <a:buClr>
                <a:schemeClr val="hlink"/>
              </a:buClr>
              <a:buSzPct val="70000"/>
              <a:defRPr/>
            </a:pPr>
            <a:r>
              <a:rPr lang="en-US" dirty="0">
                <a:effectLst>
                  <a:outerShdw blurRad="38100" dist="38100" dir="2700000" algn="tl">
                    <a:srgbClr val="000000"/>
                  </a:outerShdw>
                </a:effectLst>
              </a:rPr>
              <a:t># favorable outcomes :</a:t>
            </a:r>
          </a:p>
          <a:p>
            <a:pPr algn="ctr">
              <a:buClr>
                <a:schemeClr val="hlink"/>
              </a:buClr>
              <a:buSzPct val="70000"/>
              <a:defRPr/>
            </a:pPr>
            <a:r>
              <a:rPr lang="en-US" dirty="0">
                <a:effectLst>
                  <a:outerShdw blurRad="38100" dist="38100" dir="2700000" algn="tl">
                    <a:srgbClr val="000000"/>
                  </a:outerShdw>
                </a:effectLst>
              </a:rPr>
              <a:t># unfavorable outcomes </a:t>
            </a:r>
          </a:p>
          <a:p>
            <a:pPr>
              <a:buClr>
                <a:schemeClr val="hlink"/>
              </a:buClr>
              <a:buSzPct val="70000"/>
              <a:buFont typeface="Wingdings" pitchFamily="2" charset="2"/>
              <a:buChar char="Ø"/>
              <a:defRPr/>
            </a:pPr>
            <a:endParaRPr lang="en-US" dirty="0">
              <a:effectLst>
                <a:outerShdw blurRad="38100" dist="38100" dir="2700000" algn="tl">
                  <a:srgbClr val="000000"/>
                </a:outerShdw>
              </a:effectLst>
              <a:latin typeface="Arial" charset="0"/>
            </a:endParaRPr>
          </a:p>
        </p:txBody>
      </p:sp>
      <p:sp>
        <p:nvSpPr>
          <p:cNvPr id="6" name="Title 1"/>
          <p:cNvSpPr>
            <a:spLocks noGrp="1"/>
          </p:cNvSpPr>
          <p:nvPr>
            <p:ph type="title"/>
          </p:nvPr>
        </p:nvSpPr>
        <p:spPr>
          <a:xfrm>
            <a:off x="0" y="0"/>
            <a:ext cx="9144000" cy="1143000"/>
          </a:xfrm>
        </p:spPr>
        <p:txBody>
          <a:bodyPr/>
          <a:lstStyle/>
          <a:p>
            <a:r>
              <a:rPr lang="en-US" dirty="0"/>
              <a:t>Odds</a:t>
            </a:r>
          </a:p>
        </p:txBody>
      </p:sp>
    </p:spTree>
    <p:extLst>
      <p:ext uri="{BB962C8B-B14F-4D97-AF65-F5344CB8AC3E}">
        <p14:creationId xmlns:p14="http://schemas.microsoft.com/office/powerpoint/2010/main" val="87331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19200"/>
            <a:ext cx="8229600" cy="5638800"/>
          </a:xfrm>
        </p:spPr>
        <p:txBody>
          <a:bodyPr/>
          <a:lstStyle/>
          <a:p>
            <a:pPr algn="ctr">
              <a:buClr>
                <a:schemeClr val="hlink"/>
              </a:buClr>
              <a:buSzPct val="70000"/>
              <a:defRPr/>
            </a:pPr>
            <a:r>
              <a:rPr lang="en-US" dirty="0">
                <a:effectLst>
                  <a:outerShdw blurRad="38100" dist="38100" dir="2700000" algn="tl">
                    <a:srgbClr val="000000"/>
                  </a:outerShdw>
                </a:effectLst>
              </a:rPr>
              <a:t># favorable outcomes:</a:t>
            </a:r>
          </a:p>
          <a:p>
            <a:pPr algn="ctr">
              <a:buClr>
                <a:schemeClr val="hlink"/>
              </a:buClr>
              <a:buSzPct val="70000"/>
              <a:defRPr/>
            </a:pPr>
            <a:r>
              <a:rPr lang="en-US" dirty="0">
                <a:effectLst>
                  <a:outerShdw blurRad="38100" dist="38100" dir="2700000" algn="tl">
                    <a:srgbClr val="000000"/>
                  </a:outerShdw>
                </a:effectLst>
              </a:rPr>
              <a:t># unfavorable outcomes </a:t>
            </a:r>
          </a:p>
          <a:p>
            <a:pPr>
              <a:buClr>
                <a:schemeClr val="hlink"/>
              </a:buClr>
              <a:buSzPct val="70000"/>
              <a:defRPr/>
            </a:pPr>
            <a:endParaRPr lang="en-US"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2:1 means 2 favorable outcomes and 1 unfavorable outcome</a:t>
            </a:r>
            <a:endParaRPr lang="en-US" baseline="-25000" dirty="0">
              <a:effectLst>
                <a:outerShdw blurRad="38100" dist="38100" dir="2700000" algn="tl">
                  <a:srgbClr val="000000"/>
                </a:outerShdw>
              </a:effectLst>
            </a:endParaRPr>
          </a:p>
        </p:txBody>
      </p:sp>
      <p:sp>
        <p:nvSpPr>
          <p:cNvPr id="6" name="Title 1"/>
          <p:cNvSpPr>
            <a:spLocks noGrp="1"/>
          </p:cNvSpPr>
          <p:nvPr>
            <p:ph type="title"/>
          </p:nvPr>
        </p:nvSpPr>
        <p:spPr>
          <a:xfrm>
            <a:off x="0" y="0"/>
            <a:ext cx="9144000" cy="1143000"/>
          </a:xfrm>
        </p:spPr>
        <p:txBody>
          <a:bodyPr/>
          <a:lstStyle/>
          <a:p>
            <a:r>
              <a:rPr lang="en-US" dirty="0"/>
              <a:t>Odds</a:t>
            </a:r>
          </a:p>
        </p:txBody>
      </p:sp>
    </p:spTree>
    <p:extLst>
      <p:ext uri="{BB962C8B-B14F-4D97-AF65-F5344CB8AC3E}">
        <p14:creationId xmlns:p14="http://schemas.microsoft.com/office/powerpoint/2010/main" val="401802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838200"/>
            <a:ext cx="8229600" cy="5638800"/>
          </a:xfrm>
        </p:spPr>
        <p:txBody>
          <a:bodyPr/>
          <a:lstStyle/>
          <a:p>
            <a:pPr>
              <a:buClr>
                <a:schemeClr val="hlink"/>
              </a:buClr>
              <a:buSzPct val="70000"/>
              <a:defRPr/>
            </a:pPr>
            <a:r>
              <a:rPr lang="en-US" dirty="0">
                <a:effectLst>
                  <a:outerShdw blurRad="38100" dist="38100" dir="2700000" algn="tl">
                    <a:srgbClr val="000000"/>
                  </a:outerShdw>
                </a:effectLst>
              </a:rPr>
              <a:t>2:1 means 2 favorable outcomes and 1 unfavorable outcome</a:t>
            </a:r>
          </a:p>
          <a:p>
            <a:pPr>
              <a:buClr>
                <a:schemeClr val="hlink"/>
              </a:buClr>
              <a:buSzPct val="70000"/>
              <a:defRPr/>
            </a:pPr>
            <a:endParaRPr lang="en-US"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How many outcomes total?</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1a</a:t>
            </a:r>
            <a:endParaRPr lang="en-US" altLang="en-US" sz="2400" b="1" i="1" dirty="0">
              <a:solidFill>
                <a:schemeClr val="folHlink"/>
              </a:solidFill>
            </a:endParaRPr>
          </a:p>
        </p:txBody>
      </p:sp>
    </p:spTree>
    <p:extLst>
      <p:ext uri="{BB962C8B-B14F-4D97-AF65-F5344CB8AC3E}">
        <p14:creationId xmlns:p14="http://schemas.microsoft.com/office/powerpoint/2010/main" val="1422326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838200"/>
            <a:ext cx="8229600" cy="5638800"/>
          </a:xfrm>
        </p:spPr>
        <p:txBody>
          <a:bodyPr/>
          <a:lstStyle/>
          <a:p>
            <a:pPr>
              <a:buClr>
                <a:schemeClr val="hlink"/>
              </a:buClr>
              <a:buSzPct val="70000"/>
              <a:defRPr/>
            </a:pPr>
            <a:r>
              <a:rPr lang="en-US" dirty="0">
                <a:effectLst>
                  <a:outerShdw blurRad="38100" dist="38100" dir="2700000" algn="tl">
                    <a:srgbClr val="000000"/>
                  </a:outerShdw>
                </a:effectLst>
              </a:rPr>
              <a:t>2:1 means 2 favorable outcomes and 1 unfavorable outcome</a:t>
            </a:r>
          </a:p>
          <a:p>
            <a:pPr>
              <a:buClr>
                <a:schemeClr val="hlink"/>
              </a:buClr>
              <a:buSzPct val="70000"/>
              <a:defRPr/>
            </a:pPr>
            <a:endParaRPr lang="en-US"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How many outcomes total?  </a:t>
            </a:r>
            <a:r>
              <a:rPr lang="en-US" dirty="0">
                <a:solidFill>
                  <a:srgbClr val="FFFF00"/>
                </a:solidFill>
                <a:effectLst>
                  <a:outerShdw blurRad="38100" dist="38100" dir="2700000" algn="tl">
                    <a:srgbClr val="000000"/>
                  </a:outerShdw>
                </a:effectLst>
              </a:rPr>
              <a:t>3</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1a</a:t>
            </a:r>
            <a:endParaRPr lang="en-US" altLang="en-US" sz="2400" b="1" i="1" dirty="0">
              <a:solidFill>
                <a:schemeClr val="folHlink"/>
              </a:solidFill>
            </a:endParaRPr>
          </a:p>
        </p:txBody>
      </p:sp>
    </p:spTree>
    <p:extLst>
      <p:ext uri="{BB962C8B-B14F-4D97-AF65-F5344CB8AC3E}">
        <p14:creationId xmlns:p14="http://schemas.microsoft.com/office/powerpoint/2010/main" val="2851785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19200"/>
            <a:ext cx="8229600" cy="5638800"/>
          </a:xfrm>
        </p:spPr>
        <p:txBody>
          <a:bodyPr/>
          <a:lstStyle/>
          <a:p>
            <a:pPr>
              <a:buClr>
                <a:schemeClr val="hlink"/>
              </a:buClr>
              <a:buSzPct val="70000"/>
              <a:defRPr/>
            </a:pPr>
            <a:r>
              <a:rPr lang="en-US" dirty="0">
                <a:effectLst>
                  <a:outerShdw blurRad="38100" dist="38100" dir="2700000" algn="tl">
                    <a:srgbClr val="000000"/>
                  </a:outerShdw>
                </a:effectLst>
              </a:rPr>
              <a:t>So 2:1 means P(win) = 2/3</a:t>
            </a:r>
            <a:endParaRPr lang="en-US" baseline="-25000" dirty="0">
              <a:effectLst>
                <a:outerShdw blurRad="38100" dist="38100" dir="2700000" algn="tl">
                  <a:srgbClr val="000000"/>
                </a:outerShdw>
              </a:effectLst>
            </a:endParaRPr>
          </a:p>
        </p:txBody>
      </p:sp>
      <p:sp>
        <p:nvSpPr>
          <p:cNvPr id="6" name="Title 1"/>
          <p:cNvSpPr>
            <a:spLocks noGrp="1"/>
          </p:cNvSpPr>
          <p:nvPr>
            <p:ph type="title"/>
          </p:nvPr>
        </p:nvSpPr>
        <p:spPr>
          <a:xfrm>
            <a:off x="0" y="0"/>
            <a:ext cx="9144000" cy="1143000"/>
          </a:xfrm>
        </p:spPr>
        <p:txBody>
          <a:bodyPr/>
          <a:lstStyle/>
          <a:p>
            <a:r>
              <a:rPr lang="en-US" dirty="0"/>
              <a:t>Odds</a:t>
            </a:r>
          </a:p>
        </p:txBody>
      </p:sp>
    </p:spTree>
    <p:extLst>
      <p:ext uri="{BB962C8B-B14F-4D97-AF65-F5344CB8AC3E}">
        <p14:creationId xmlns:p14="http://schemas.microsoft.com/office/powerpoint/2010/main" val="6629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Odds against are</a:t>
            </a:r>
          </a:p>
          <a:p>
            <a:endParaRPr lang="en-US" dirty="0"/>
          </a:p>
          <a:p>
            <a:pPr algn="ctr">
              <a:buClr>
                <a:schemeClr val="hlink"/>
              </a:buClr>
              <a:buSzPct val="70000"/>
              <a:defRPr/>
            </a:pPr>
            <a:r>
              <a:rPr lang="en-US" dirty="0">
                <a:effectLst>
                  <a:outerShdw blurRad="38100" dist="38100" dir="2700000" algn="tl">
                    <a:srgbClr val="000000"/>
                  </a:outerShdw>
                </a:effectLst>
              </a:rPr>
              <a:t># unfavorable outcomes :</a:t>
            </a:r>
          </a:p>
          <a:p>
            <a:pPr algn="ctr">
              <a:buClr>
                <a:schemeClr val="hlink"/>
              </a:buClr>
              <a:buSzPct val="70000"/>
              <a:defRPr/>
            </a:pPr>
            <a:r>
              <a:rPr lang="en-US" dirty="0">
                <a:effectLst>
                  <a:outerShdw blurRad="38100" dist="38100" dir="2700000" algn="tl">
                    <a:srgbClr val="000000"/>
                  </a:outerShdw>
                </a:effectLst>
              </a:rPr>
              <a:t># favorable outcomes </a:t>
            </a:r>
          </a:p>
          <a:p>
            <a:endParaRPr lang="en-US" dirty="0"/>
          </a:p>
        </p:txBody>
      </p:sp>
    </p:spTree>
    <p:extLst>
      <p:ext uri="{BB962C8B-B14F-4D97-AF65-F5344CB8AC3E}">
        <p14:creationId xmlns:p14="http://schemas.microsoft.com/office/powerpoint/2010/main" val="2943916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“Odds against” are more commonly used than “odds in favor”</a:t>
            </a:r>
          </a:p>
        </p:txBody>
      </p:sp>
    </p:spTree>
    <p:extLst>
      <p:ext uri="{BB962C8B-B14F-4D97-AF65-F5344CB8AC3E}">
        <p14:creationId xmlns:p14="http://schemas.microsoft.com/office/powerpoint/2010/main" val="196274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Odds against are generally stated as xx</a:t>
            </a:r>
          </a:p>
        </p:txBody>
      </p:sp>
    </p:spTree>
    <p:extLst>
      <p:ext uri="{BB962C8B-B14F-4D97-AF65-F5344CB8AC3E}">
        <p14:creationId xmlns:p14="http://schemas.microsoft.com/office/powerpoint/2010/main" val="2173330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Odds against are generally stated as xx</a:t>
            </a:r>
          </a:p>
          <a:p>
            <a:r>
              <a:rPr lang="en-US" dirty="0"/>
              <a:t>This is really shorthand for xx:1</a:t>
            </a:r>
          </a:p>
        </p:txBody>
      </p:sp>
    </p:spTree>
    <p:extLst>
      <p:ext uri="{BB962C8B-B14F-4D97-AF65-F5344CB8AC3E}">
        <p14:creationId xmlns:p14="http://schemas.microsoft.com/office/powerpoint/2010/main" val="266326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xx:1</a:t>
            </a:r>
          </a:p>
          <a:p>
            <a:r>
              <a:rPr lang="en-US" dirty="0"/>
              <a:t>where xx is the number of people betting against divided by the number betting for and </a:t>
            </a:r>
            <a:r>
              <a:rPr lang="en-US" dirty="0">
                <a:solidFill>
                  <a:srgbClr val="FFC000"/>
                </a:solidFill>
              </a:rPr>
              <a:t>reduced</a:t>
            </a:r>
            <a:r>
              <a:rPr lang="en-US" dirty="0"/>
              <a:t> to the nearest whole number</a:t>
            </a:r>
          </a:p>
        </p:txBody>
      </p:sp>
      <p:sp>
        <p:nvSpPr>
          <p:cNvPr id="5" name="TextBox 4">
            <a:extLst>
              <a:ext uri="{FF2B5EF4-FFF2-40B4-BE49-F238E27FC236}">
                <a16:creationId xmlns:a16="http://schemas.microsoft.com/office/drawing/2014/main" id="{FFB55489-A38A-1DC5-5AEA-5CD10F1FEF85}"/>
              </a:ext>
            </a:extLst>
          </p:cNvPr>
          <p:cNvSpPr txBox="1"/>
          <p:nvPr/>
        </p:nvSpPr>
        <p:spPr>
          <a:xfrm>
            <a:off x="4724400" y="6019800"/>
            <a:ext cx="4267200" cy="646331"/>
          </a:xfrm>
          <a:prstGeom prst="rect">
            <a:avLst/>
          </a:prstGeom>
          <a:noFill/>
        </p:spPr>
        <p:txBody>
          <a:bodyPr wrap="square">
            <a:spAutoFit/>
          </a:bodyPr>
          <a:lstStyle/>
          <a:p>
            <a:r>
              <a:rPr lang="en-US" dirty="0"/>
              <a:t>Somebody is pocketing the “rounding downward” amounts, and it’s not YOU</a:t>
            </a:r>
          </a:p>
        </p:txBody>
      </p:sp>
    </p:spTree>
    <p:extLst>
      <p:ext uri="{BB962C8B-B14F-4D97-AF65-F5344CB8AC3E}">
        <p14:creationId xmlns:p14="http://schemas.microsoft.com/office/powerpoint/2010/main" val="655668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example, 753 people bet on horse A out of a total of 9,821</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1b</a:t>
            </a:r>
            <a:endParaRPr lang="en-US" altLang="en-US" sz="2400" b="1" i="1" dirty="0">
              <a:solidFill>
                <a:schemeClr val="folHlink"/>
              </a:solidFill>
            </a:endParaRPr>
          </a:p>
        </p:txBody>
      </p:sp>
    </p:spTree>
    <p:extLst>
      <p:ext uri="{BB962C8B-B14F-4D97-AF65-F5344CB8AC3E}">
        <p14:creationId xmlns:p14="http://schemas.microsoft.com/office/powerpoint/2010/main" val="597797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example, 753 people bet on horse A out of a total of 9,821</a:t>
            </a:r>
          </a:p>
          <a:p>
            <a:endParaRPr lang="en-US" sz="2000" dirty="0"/>
          </a:p>
          <a:p>
            <a:r>
              <a:rPr lang="en-US" dirty="0"/>
              <a:t>The odds against would need the number betting on any other horse: 9821 – 753 = ?</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1b</a:t>
            </a:r>
            <a:endParaRPr lang="en-US" altLang="en-US" sz="2400" b="1" i="1" dirty="0">
              <a:solidFill>
                <a:schemeClr val="folHlink"/>
              </a:solidFill>
            </a:endParaRPr>
          </a:p>
        </p:txBody>
      </p:sp>
    </p:spTree>
    <p:extLst>
      <p:ext uri="{BB962C8B-B14F-4D97-AF65-F5344CB8AC3E}">
        <p14:creationId xmlns:p14="http://schemas.microsoft.com/office/powerpoint/2010/main" val="3267401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example, 753 people bet on horse A out of a total of 9,821</a:t>
            </a:r>
          </a:p>
          <a:p>
            <a:endParaRPr lang="en-US" sz="2000" dirty="0"/>
          </a:p>
          <a:p>
            <a:r>
              <a:rPr lang="en-US" dirty="0"/>
              <a:t>The odds against would need the number betting on any other horse: 9821 – 753 = </a:t>
            </a:r>
            <a:r>
              <a:rPr lang="en-US" dirty="0">
                <a:solidFill>
                  <a:srgbClr val="FFFF00"/>
                </a:solidFill>
              </a:rPr>
              <a:t>9068</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1b</a:t>
            </a:r>
            <a:endParaRPr lang="en-US" altLang="en-US" sz="2400" b="1" i="1" dirty="0">
              <a:solidFill>
                <a:schemeClr val="folHlink"/>
              </a:solidFill>
            </a:endParaRPr>
          </a:p>
        </p:txBody>
      </p:sp>
    </p:spTree>
    <p:extLst>
      <p:ext uri="{BB962C8B-B14F-4D97-AF65-F5344CB8AC3E}">
        <p14:creationId xmlns:p14="http://schemas.microsoft.com/office/powerpoint/2010/main" val="3373092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example, 753 people bet on horse A out of a total of 9,821</a:t>
            </a:r>
          </a:p>
          <a:p>
            <a:endParaRPr lang="en-US" sz="2000" dirty="0"/>
          </a:p>
          <a:p>
            <a:r>
              <a:rPr lang="en-US" dirty="0"/>
              <a:t>The odds against would then be the number betting against (9068) divided by the number betting for (753) = ?</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1b</a:t>
            </a:r>
            <a:endParaRPr lang="en-US" altLang="en-US" sz="2400" b="1" i="1" dirty="0">
              <a:solidFill>
                <a:schemeClr val="folHlink"/>
              </a:solidFill>
            </a:endParaRPr>
          </a:p>
        </p:txBody>
      </p:sp>
    </p:spTree>
    <p:extLst>
      <p:ext uri="{BB962C8B-B14F-4D97-AF65-F5344CB8AC3E}">
        <p14:creationId xmlns:p14="http://schemas.microsoft.com/office/powerpoint/2010/main" val="2215109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example, 753 people bet on horse A out of a total of 9,821</a:t>
            </a:r>
          </a:p>
          <a:p>
            <a:endParaRPr lang="en-US" sz="2000" dirty="0"/>
          </a:p>
          <a:p>
            <a:r>
              <a:rPr lang="en-US" dirty="0"/>
              <a:t>The odds against would then be the number betting against (9068) divided by the number betting for (753) = </a:t>
            </a:r>
            <a:r>
              <a:rPr lang="en-US" dirty="0">
                <a:solidFill>
                  <a:srgbClr val="FFFF00"/>
                </a:solidFill>
              </a:rPr>
              <a:t>12.04249668  </a:t>
            </a:r>
            <a:r>
              <a:rPr lang="en-US" dirty="0"/>
              <a:t>or</a:t>
            </a:r>
            <a:r>
              <a:rPr lang="en-US" dirty="0">
                <a:solidFill>
                  <a:srgbClr val="FFFF00"/>
                </a:solidFill>
              </a:rPr>
              <a:t> 12</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1b</a:t>
            </a:r>
            <a:endParaRPr lang="en-US" altLang="en-US" sz="2400" b="1" i="1" dirty="0">
              <a:solidFill>
                <a:schemeClr val="folHlink"/>
              </a:solidFill>
            </a:endParaRPr>
          </a:p>
        </p:txBody>
      </p:sp>
      <p:sp>
        <p:nvSpPr>
          <p:cNvPr id="4" name="TextBox 3">
            <a:extLst>
              <a:ext uri="{FF2B5EF4-FFF2-40B4-BE49-F238E27FC236}">
                <a16:creationId xmlns:a16="http://schemas.microsoft.com/office/drawing/2014/main" id="{58692629-4A91-E840-67BF-6B76C028E6A5}"/>
              </a:ext>
            </a:extLst>
          </p:cNvPr>
          <p:cNvSpPr txBox="1"/>
          <p:nvPr/>
        </p:nvSpPr>
        <p:spPr>
          <a:xfrm>
            <a:off x="3962400" y="5562600"/>
            <a:ext cx="1219200" cy="646331"/>
          </a:xfrm>
          <a:prstGeom prst="rect">
            <a:avLst/>
          </a:prstGeom>
          <a:noFill/>
        </p:spPr>
        <p:txBody>
          <a:bodyPr wrap="square">
            <a:spAutoFit/>
          </a:bodyPr>
          <a:lstStyle/>
          <a:p>
            <a:pPr algn="ctr"/>
            <a:r>
              <a:rPr lang="en-US" dirty="0"/>
              <a:t>Rounding down</a:t>
            </a:r>
          </a:p>
        </p:txBody>
      </p:sp>
    </p:spTree>
    <p:extLst>
      <p:ext uri="{BB962C8B-B14F-4D97-AF65-F5344CB8AC3E}">
        <p14:creationId xmlns:p14="http://schemas.microsoft.com/office/powerpoint/2010/main" val="178835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Probability</a:t>
            </a:r>
          </a:p>
        </p:txBody>
      </p:sp>
      <p:sp>
        <p:nvSpPr>
          <p:cNvPr id="5" name="Content Placeholder 4"/>
          <p:cNvSpPr>
            <a:spLocks noGrp="1"/>
          </p:cNvSpPr>
          <p:nvPr>
            <p:ph idx="1"/>
          </p:nvPr>
        </p:nvSpPr>
        <p:spPr/>
        <p:txBody>
          <a:bodyPr/>
          <a:lstStyle/>
          <a:p>
            <a:pPr algn="ctr" eaLnBrk="1" hangingPunct="1"/>
            <a:r>
              <a:rPr lang="en-US" altLang="en-US" dirty="0">
                <a:latin typeface="Comic Sans MS" pitchFamily="66" charset="0"/>
                <a:cs typeface="Times New Roman" pitchFamily="18" charset="0"/>
              </a:rPr>
              <a:t>Probability is defined to be:</a:t>
            </a:r>
          </a:p>
          <a:p>
            <a:pPr algn="ctr" eaLnBrk="1" hangingPunct="1"/>
            <a:endParaRPr lang="en-US" altLang="en-US" dirty="0">
              <a:latin typeface="Comic Sans MS" pitchFamily="66" charset="0"/>
              <a:cs typeface="Times New Roman" pitchFamily="18" charset="0"/>
            </a:endParaRPr>
          </a:p>
          <a:p>
            <a:pPr algn="ctr" eaLnBrk="1" hangingPunct="1"/>
            <a:r>
              <a:rPr lang="en-US" altLang="en-US" dirty="0">
                <a:latin typeface="Comic Sans MS" pitchFamily="66" charset="0"/>
                <a:cs typeface="Times New Roman" pitchFamily="18" charset="0"/>
              </a:rPr>
              <a:t>    </a:t>
            </a:r>
            <a:r>
              <a:rPr lang="en-US" altLang="en-US" u="sng" dirty="0">
                <a:latin typeface="Comic Sans MS" pitchFamily="66" charset="0"/>
                <a:cs typeface="Times New Roman" pitchFamily="18" charset="0"/>
              </a:rPr>
              <a:t># favorable outcomes</a:t>
            </a:r>
          </a:p>
          <a:p>
            <a:pPr algn="ctr" eaLnBrk="1" hangingPunct="1"/>
            <a:r>
              <a:rPr lang="en-US" altLang="en-US" dirty="0">
                <a:latin typeface="Comic Sans MS" pitchFamily="66" charset="0"/>
                <a:cs typeface="Times New Roman" pitchFamily="18" charset="0"/>
              </a:rPr>
              <a:t>    total # of outcomes</a:t>
            </a:r>
          </a:p>
          <a:p>
            <a:pPr algn="ctr" eaLnBrk="1" hangingPunct="1"/>
            <a:endParaRPr lang="en-US" altLang="en-US" dirty="0">
              <a:solidFill>
                <a:schemeClr val="accent2"/>
              </a:solidFill>
              <a:latin typeface="Comic Sans MS" pitchFamily="66" charset="0"/>
              <a:cs typeface="Times New Roman" pitchFamily="18" charset="0"/>
            </a:endParaRPr>
          </a:p>
          <a:p>
            <a:pPr algn="ctr" eaLnBrk="1" hangingPunct="1"/>
            <a:endParaRPr lang="en-US" altLang="en-US" dirty="0">
              <a:solidFill>
                <a:schemeClr val="accent2"/>
              </a:solidFill>
            </a:endParaRPr>
          </a:p>
          <a:p>
            <a:endParaRPr lang="en-US" dirty="0"/>
          </a:p>
        </p:txBody>
      </p:sp>
      <p:sp>
        <p:nvSpPr>
          <p:cNvPr id="6" name="Rectangle 2"/>
          <p:cNvSpPr>
            <a:spLocks noChangeArrowheads="1"/>
          </p:cNvSpPr>
          <p:nvPr/>
        </p:nvSpPr>
        <p:spPr bwMode="auto">
          <a:xfrm>
            <a:off x="323850" y="2789238"/>
            <a:ext cx="249555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cs typeface="Tahoma" pitchFamily="34" charset="0"/>
              </a:defRPr>
            </a:lvl1pPr>
            <a:lvl2pPr marL="742950" indent="-285750" eaLnBrk="0" hangingPunct="0">
              <a:defRPr sz="2400">
                <a:solidFill>
                  <a:schemeClr val="tx1"/>
                </a:solidFill>
                <a:latin typeface="Arial" charset="0"/>
                <a:cs typeface="Tahoma" pitchFamily="34" charset="0"/>
              </a:defRPr>
            </a:lvl2pPr>
            <a:lvl3pPr marL="1143000" indent="-228600" eaLnBrk="0" hangingPunct="0">
              <a:defRPr sz="2400">
                <a:solidFill>
                  <a:schemeClr val="tx1"/>
                </a:solidFill>
                <a:latin typeface="Arial" charset="0"/>
                <a:cs typeface="Tahoma" pitchFamily="34" charset="0"/>
              </a:defRPr>
            </a:lvl3pPr>
            <a:lvl4pPr marL="1600200" indent="-228600" eaLnBrk="0" hangingPunct="0">
              <a:defRPr sz="2400">
                <a:solidFill>
                  <a:schemeClr val="tx1"/>
                </a:solidFill>
                <a:latin typeface="Arial" charset="0"/>
                <a:cs typeface="Tahoma" pitchFamily="34" charset="0"/>
              </a:defRPr>
            </a:lvl4pPr>
            <a:lvl5pPr marL="2057400" indent="-228600" eaLnBrk="0" hangingPunct="0">
              <a:defRPr sz="2400">
                <a:solidFill>
                  <a:schemeClr val="tx1"/>
                </a:solidFill>
                <a:latin typeface="Arial" charset="0"/>
                <a:cs typeface="Tahoma" pitchFamily="34" charset="0"/>
              </a:defRPr>
            </a:lvl5pPr>
            <a:lvl6pPr marL="2514600" indent="-228600" eaLnBrk="0" fontAlgn="base" hangingPunct="0">
              <a:spcBef>
                <a:spcPct val="0"/>
              </a:spcBef>
              <a:spcAft>
                <a:spcPct val="0"/>
              </a:spcAft>
              <a:defRPr sz="2400">
                <a:solidFill>
                  <a:schemeClr val="tx1"/>
                </a:solidFill>
                <a:latin typeface="Arial" charset="0"/>
                <a:cs typeface="Tahoma" pitchFamily="34" charset="0"/>
              </a:defRPr>
            </a:lvl6pPr>
            <a:lvl7pPr marL="2971800" indent="-228600" eaLnBrk="0" fontAlgn="base" hangingPunct="0">
              <a:spcBef>
                <a:spcPct val="0"/>
              </a:spcBef>
              <a:spcAft>
                <a:spcPct val="0"/>
              </a:spcAft>
              <a:defRPr sz="2400">
                <a:solidFill>
                  <a:schemeClr val="tx1"/>
                </a:solidFill>
                <a:latin typeface="Arial" charset="0"/>
                <a:cs typeface="Tahoma" pitchFamily="34" charset="0"/>
              </a:defRPr>
            </a:lvl7pPr>
            <a:lvl8pPr marL="3429000" indent="-228600" eaLnBrk="0" fontAlgn="base" hangingPunct="0">
              <a:spcBef>
                <a:spcPct val="0"/>
              </a:spcBef>
              <a:spcAft>
                <a:spcPct val="0"/>
              </a:spcAft>
              <a:defRPr sz="2400">
                <a:solidFill>
                  <a:schemeClr val="tx1"/>
                </a:solidFill>
                <a:latin typeface="Arial" charset="0"/>
                <a:cs typeface="Tahoma" pitchFamily="34" charset="0"/>
              </a:defRPr>
            </a:lvl8pPr>
            <a:lvl9pPr marL="3886200" indent="-228600" eaLnBrk="0" fontAlgn="base" hangingPunct="0">
              <a:spcBef>
                <a:spcPct val="0"/>
              </a:spcBef>
              <a:spcAft>
                <a:spcPct val="0"/>
              </a:spcAft>
              <a:defRPr sz="2400">
                <a:solidFill>
                  <a:schemeClr val="tx1"/>
                </a:solidFill>
                <a:latin typeface="Arial" charset="0"/>
                <a:cs typeface="Tahoma" pitchFamily="34" charset="0"/>
              </a:defRPr>
            </a:lvl9pPr>
          </a:lstStyle>
          <a:p>
            <a:pPr eaLnBrk="1" hangingPunct="1">
              <a:spcBef>
                <a:spcPct val="20000"/>
              </a:spcBef>
            </a:pPr>
            <a:r>
              <a:rPr lang="en-US" altLang="en-US" sz="4000" b="1" dirty="0">
                <a:solidFill>
                  <a:schemeClr val="tx2"/>
                </a:solidFill>
                <a:latin typeface="Comic Sans MS" pitchFamily="66" charset="0"/>
                <a:cs typeface="Arial" charset="0"/>
              </a:rPr>
              <a:t>  </a:t>
            </a:r>
            <a:r>
              <a:rPr lang="en-US" altLang="en-US" sz="6000" b="1" dirty="0">
                <a:solidFill>
                  <a:srgbClr val="CCFFFF"/>
                </a:solidFill>
                <a:latin typeface="Comic Sans MS" pitchFamily="66" charset="0"/>
                <a:cs typeface="Times New Roman" pitchFamily="18" charset="0"/>
              </a:rPr>
              <a:t>P = </a:t>
            </a:r>
            <a:endParaRPr lang="en-US" altLang="en-US" sz="6000" b="1" dirty="0">
              <a:solidFill>
                <a:schemeClr val="accent2"/>
              </a:solidFill>
            </a:endParaRPr>
          </a:p>
        </p:txBody>
      </p:sp>
    </p:spTree>
    <p:extLst>
      <p:ext uri="{BB962C8B-B14F-4D97-AF65-F5344CB8AC3E}">
        <p14:creationId xmlns:p14="http://schemas.microsoft.com/office/powerpoint/2010/main" val="1301032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a:xfrm>
            <a:off x="457200" y="1219200"/>
            <a:ext cx="8534400" cy="5638800"/>
          </a:xfrm>
        </p:spPr>
        <p:txBody>
          <a:bodyPr/>
          <a:lstStyle/>
          <a:p>
            <a:pPr>
              <a:buClr>
                <a:schemeClr val="hlink"/>
              </a:buClr>
              <a:buSzPct val="70000"/>
              <a:defRPr/>
            </a:pPr>
            <a:r>
              <a:rPr lang="en-US" dirty="0">
                <a:effectLst>
                  <a:outerShdw blurRad="38100" dist="38100" dir="2700000" algn="tl">
                    <a:srgbClr val="000000"/>
                  </a:outerShdw>
                </a:effectLst>
              </a:rPr>
              <a:t>Odds = # unfavorable outcomes/   </a:t>
            </a:r>
          </a:p>
          <a:p>
            <a:pPr>
              <a:buClr>
                <a:schemeClr val="hlink"/>
              </a:buClr>
              <a:buSzPct val="70000"/>
              <a:defRPr/>
            </a:pPr>
            <a:r>
              <a:rPr lang="en-US" dirty="0">
                <a:effectLst>
                  <a:outerShdw blurRad="38100" dist="38100" dir="2700000" algn="tl">
                    <a:srgbClr val="000000"/>
                  </a:outerShdw>
                </a:effectLst>
              </a:rPr>
              <a:t>         # favorable outcomes </a:t>
            </a:r>
          </a:p>
          <a:p>
            <a:pPr>
              <a:buClr>
                <a:schemeClr val="hlink"/>
              </a:buClr>
              <a:buSzPct val="70000"/>
              <a:defRPr/>
            </a:pPr>
            <a:endParaRPr lang="en-US" baseline="-25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This tells you how much profit you will make on a bet</a:t>
            </a:r>
          </a:p>
        </p:txBody>
      </p:sp>
    </p:spTree>
    <p:extLst>
      <p:ext uri="{BB962C8B-B14F-4D97-AF65-F5344CB8AC3E}">
        <p14:creationId xmlns:p14="http://schemas.microsoft.com/office/powerpoint/2010/main" val="2157776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p:txBody>
          <a:bodyPr/>
          <a:lstStyle/>
          <a:p>
            <a:r>
              <a:rPr lang="en-US" dirty="0"/>
              <a:t>Odds against are shown this way so it is easy to calculate how much you would profit on a $1 bet</a:t>
            </a:r>
          </a:p>
        </p:txBody>
      </p:sp>
    </p:spTree>
    <p:extLst>
      <p:ext uri="{BB962C8B-B14F-4D97-AF65-F5344CB8AC3E}">
        <p14:creationId xmlns:p14="http://schemas.microsoft.com/office/powerpoint/2010/main" val="680499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a:xfrm>
            <a:off x="457200" y="1219200"/>
            <a:ext cx="8534400" cy="5638800"/>
          </a:xfrm>
        </p:spPr>
        <p:txBody>
          <a:bodyPr/>
          <a:lstStyle/>
          <a:p>
            <a:pPr>
              <a:buClr>
                <a:schemeClr val="hlink"/>
              </a:buClr>
              <a:buSzPct val="70000"/>
              <a:defRPr/>
            </a:pPr>
            <a:r>
              <a:rPr lang="en-US" dirty="0">
                <a:effectLst>
                  <a:outerShdw blurRad="38100" dist="38100" dir="2700000" algn="tl">
                    <a:srgbClr val="000000"/>
                  </a:outerShdw>
                </a:effectLst>
              </a:rPr>
              <a:t>Ex:   You bet $2 at odds of 20:1</a:t>
            </a:r>
          </a:p>
          <a:p>
            <a:pPr>
              <a:buClr>
                <a:schemeClr val="hlink"/>
              </a:buClr>
              <a:buSzPct val="70000"/>
              <a:defRPr/>
            </a:pPr>
            <a:r>
              <a:rPr lang="en-US" dirty="0">
                <a:effectLst>
                  <a:outerShdw blurRad="38100" dist="38100" dir="2700000" algn="tl">
                    <a:srgbClr val="000000"/>
                  </a:outerShdw>
                </a:effectLst>
              </a:rPr>
              <a:t>             You win!</a:t>
            </a:r>
          </a:p>
          <a:p>
            <a:pPr>
              <a:buClr>
                <a:schemeClr val="hlink"/>
              </a:buClr>
              <a:buSzPct val="70000"/>
              <a:defRPr/>
            </a:pPr>
            <a:endParaRPr lang="en-US" sz="2000" dirty="0">
              <a:effectLst>
                <a:outerShdw blurRad="38100" dist="38100" dir="2700000" algn="tl">
                  <a:srgbClr val="000000"/>
                </a:outerShdw>
              </a:effectLst>
            </a:endParaRPr>
          </a:p>
          <a:p>
            <a:pPr>
              <a:buClr>
                <a:schemeClr val="hlink"/>
              </a:buClr>
              <a:buSzPct val="70000"/>
              <a:defRPr/>
            </a:pPr>
            <a:r>
              <a:rPr lang="en-US" dirty="0">
                <a:effectLst>
                  <a:outerShdw blurRad="38100" dist="38100" dir="2700000" algn="tl">
                    <a:srgbClr val="000000"/>
                  </a:outerShdw>
                </a:effectLst>
              </a:rPr>
              <a:t>You will get a </a:t>
            </a:r>
            <a:r>
              <a:rPr lang="en-US" dirty="0">
                <a:solidFill>
                  <a:srgbClr val="FFFF00"/>
                </a:solidFill>
                <a:effectLst>
                  <a:outerShdw blurRad="38100" dist="38100" dir="2700000" algn="tl">
                    <a:srgbClr val="000000"/>
                  </a:outerShdw>
                </a:effectLst>
              </a:rPr>
              <a:t>profit</a:t>
            </a:r>
            <a:r>
              <a:rPr lang="en-US" dirty="0">
                <a:effectLst>
                  <a:outerShdw blurRad="38100" dist="38100" dir="2700000" algn="tl">
                    <a:srgbClr val="000000"/>
                  </a:outerShdw>
                </a:effectLst>
              </a:rPr>
              <a:t> of </a:t>
            </a:r>
          </a:p>
          <a:p>
            <a:pPr>
              <a:buClr>
                <a:schemeClr val="hlink"/>
              </a:buClr>
              <a:buSzPct val="70000"/>
              <a:defRPr/>
            </a:pPr>
            <a:r>
              <a:rPr lang="en-US" dirty="0">
                <a:effectLst>
                  <a:outerShdw blurRad="38100" dist="38100" dir="2700000" algn="tl">
                    <a:srgbClr val="000000"/>
                  </a:outerShdw>
                </a:effectLst>
              </a:rPr>
              <a:t>		$2 x 20 = $40</a:t>
            </a:r>
          </a:p>
          <a:p>
            <a:pPr>
              <a:buClr>
                <a:schemeClr val="hlink"/>
              </a:buClr>
              <a:buSzPct val="70000"/>
              <a:defRPr/>
            </a:pPr>
            <a:r>
              <a:rPr lang="en-US" dirty="0">
                <a:effectLst>
                  <a:outerShdw blurRad="38100" dist="38100" dir="2700000" algn="tl">
                    <a:srgbClr val="000000"/>
                  </a:outerShdw>
                </a:effectLst>
              </a:rPr>
              <a:t>The bookie will pay you (</a:t>
            </a:r>
            <a:r>
              <a:rPr lang="en-US" dirty="0">
                <a:solidFill>
                  <a:srgbClr val="FFFF00"/>
                </a:solidFill>
                <a:effectLst>
                  <a:outerShdw blurRad="38100" dist="38100" dir="2700000" algn="tl">
                    <a:srgbClr val="000000"/>
                  </a:outerShdw>
                </a:effectLst>
              </a:rPr>
              <a:t>payout</a:t>
            </a:r>
            <a:r>
              <a:rPr lang="en-US" dirty="0">
                <a:effectLst>
                  <a:outerShdw blurRad="38100" dist="38100" dir="2700000" algn="tl">
                    <a:srgbClr val="000000"/>
                  </a:outerShdw>
                </a:effectLst>
              </a:rPr>
              <a:t>) 			$40 + $2 = $42</a:t>
            </a:r>
          </a:p>
          <a:p>
            <a:endParaRPr lang="en-US" dirty="0"/>
          </a:p>
        </p:txBody>
      </p:sp>
    </p:spTree>
    <p:extLst>
      <p:ext uri="{BB962C8B-B14F-4D97-AF65-F5344CB8AC3E}">
        <p14:creationId xmlns:p14="http://schemas.microsoft.com/office/powerpoint/2010/main" val="2898694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a:xfrm>
            <a:off x="457200" y="1219200"/>
            <a:ext cx="8534400" cy="5638800"/>
          </a:xfrm>
        </p:spPr>
        <p:txBody>
          <a:bodyPr/>
          <a:lstStyle/>
          <a:p>
            <a:pPr>
              <a:buClr>
                <a:schemeClr val="hlink"/>
              </a:buClr>
              <a:buSzPct val="70000"/>
              <a:defRPr/>
            </a:pPr>
            <a:r>
              <a:rPr lang="en-US" dirty="0">
                <a:effectLst>
                  <a:outerShdw blurRad="38100" dist="38100" dir="2700000" algn="tl">
                    <a:srgbClr val="000000"/>
                  </a:outerShdw>
                </a:effectLst>
              </a:rPr>
              <a:t>Ex:   You bet $2 at odds of 20:1</a:t>
            </a:r>
          </a:p>
          <a:p>
            <a:pPr>
              <a:buClr>
                <a:schemeClr val="hlink"/>
              </a:buClr>
              <a:buSzPct val="70000"/>
              <a:defRPr/>
            </a:pPr>
            <a:r>
              <a:rPr lang="en-US" dirty="0">
                <a:effectLst>
                  <a:outerShdw blurRad="38100" dist="38100" dir="2700000" algn="tl">
                    <a:srgbClr val="000000"/>
                  </a:outerShdw>
                </a:effectLst>
              </a:rPr>
              <a:t>             You win!</a:t>
            </a:r>
          </a:p>
          <a:p>
            <a:pPr>
              <a:buClr>
                <a:schemeClr val="hlink"/>
              </a:buClr>
              <a:buSzPct val="70000"/>
              <a:defRPr/>
            </a:pPr>
            <a:endParaRPr lang="en-US" dirty="0">
              <a:effectLst>
                <a:outerShdw blurRad="38100" dist="38100" dir="2700000" algn="tl">
                  <a:srgbClr val="000000"/>
                </a:outerShdw>
              </a:effectLst>
            </a:endParaRPr>
          </a:p>
          <a:p>
            <a:r>
              <a:rPr lang="en-US" dirty="0">
                <a:effectLst>
                  <a:outerShdw blurRad="38100" dist="38100" dir="2700000" algn="tl">
                    <a:srgbClr val="000000"/>
                  </a:outerShdw>
                </a:effectLst>
              </a:rPr>
              <a:t>Some bookies don’t seem to know this…</a:t>
            </a:r>
            <a:endParaRPr lang="en-US" dirty="0"/>
          </a:p>
        </p:txBody>
      </p:sp>
    </p:spTree>
    <p:extLst>
      <p:ext uri="{BB962C8B-B14F-4D97-AF65-F5344CB8AC3E}">
        <p14:creationId xmlns:p14="http://schemas.microsoft.com/office/powerpoint/2010/main" val="1724988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a:xfrm>
            <a:off x="457200" y="1219200"/>
            <a:ext cx="8534400" cy="5638800"/>
          </a:xfrm>
        </p:spPr>
        <p:txBody>
          <a:bodyPr/>
          <a:lstStyle/>
          <a:p>
            <a:pPr>
              <a:buClr>
                <a:schemeClr val="hlink"/>
              </a:buClr>
              <a:buSzPct val="70000"/>
              <a:defRPr/>
            </a:pPr>
            <a:r>
              <a:rPr lang="en-US" dirty="0">
                <a:effectLst>
                  <a:outerShdw blurRad="38100" dist="38100" dir="2700000" algn="tl">
                    <a:srgbClr val="000000"/>
                  </a:outerShdw>
                </a:effectLst>
              </a:rPr>
              <a:t>Ex:   You bet $2 at odds of 20:1</a:t>
            </a:r>
          </a:p>
          <a:p>
            <a:pPr>
              <a:buClr>
                <a:schemeClr val="hlink"/>
              </a:buClr>
              <a:buSzPct val="70000"/>
              <a:defRPr/>
            </a:pPr>
            <a:r>
              <a:rPr lang="en-US" dirty="0">
                <a:effectLst>
                  <a:outerShdw blurRad="38100" dist="38100" dir="2700000" algn="tl">
                    <a:srgbClr val="000000"/>
                  </a:outerShdw>
                </a:effectLst>
              </a:rPr>
              <a:t>             You win!</a:t>
            </a:r>
          </a:p>
          <a:p>
            <a:pPr>
              <a:buClr>
                <a:schemeClr val="hlink"/>
              </a:buClr>
              <a:buSzPct val="70000"/>
              <a:defRPr/>
            </a:pPr>
            <a:endParaRPr lang="en-US" dirty="0">
              <a:effectLst>
                <a:outerShdw blurRad="38100" dist="38100" dir="2700000" algn="tl">
                  <a:srgbClr val="000000"/>
                </a:outerShdw>
              </a:effectLst>
            </a:endParaRPr>
          </a:p>
          <a:p>
            <a:r>
              <a:rPr lang="en-US" dirty="0">
                <a:effectLst>
                  <a:outerShdw blurRad="38100" dist="38100" dir="2700000" algn="tl">
                    <a:srgbClr val="000000"/>
                  </a:outerShdw>
                </a:effectLst>
              </a:rPr>
              <a:t>Some bookies don’t seem to know this…</a:t>
            </a:r>
          </a:p>
          <a:p>
            <a:r>
              <a:rPr lang="en-US" dirty="0">
                <a:effectLst>
                  <a:outerShdw blurRad="38100" dist="38100" dir="2700000" algn="tl">
                    <a:srgbClr val="000000"/>
                  </a:outerShdw>
                </a:effectLst>
              </a:rPr>
              <a:t>They pay you $40</a:t>
            </a:r>
            <a:endParaRPr lang="en-US" dirty="0"/>
          </a:p>
        </p:txBody>
      </p:sp>
    </p:spTree>
    <p:extLst>
      <p:ext uri="{BB962C8B-B14F-4D97-AF65-F5344CB8AC3E}">
        <p14:creationId xmlns:p14="http://schemas.microsoft.com/office/powerpoint/2010/main" val="138386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a:t>
            </a:r>
          </a:p>
        </p:txBody>
      </p:sp>
      <p:sp>
        <p:nvSpPr>
          <p:cNvPr id="3" name="Content Placeholder 2"/>
          <p:cNvSpPr>
            <a:spLocks noGrp="1"/>
          </p:cNvSpPr>
          <p:nvPr>
            <p:ph idx="1"/>
          </p:nvPr>
        </p:nvSpPr>
        <p:spPr>
          <a:xfrm>
            <a:off x="457200" y="1219200"/>
            <a:ext cx="8534400" cy="5638800"/>
          </a:xfrm>
        </p:spPr>
        <p:txBody>
          <a:bodyPr/>
          <a:lstStyle/>
          <a:p>
            <a:pPr>
              <a:buClr>
                <a:schemeClr val="hlink"/>
              </a:buClr>
              <a:buSzPct val="70000"/>
              <a:defRPr/>
            </a:pPr>
            <a:r>
              <a:rPr lang="en-US" dirty="0">
                <a:effectLst>
                  <a:outerShdw blurRad="38100" dist="38100" dir="2700000" algn="tl">
                    <a:srgbClr val="000000"/>
                  </a:outerShdw>
                </a:effectLst>
              </a:rPr>
              <a:t>Ex:   You bet $2 at odds of 20:1</a:t>
            </a:r>
          </a:p>
          <a:p>
            <a:pPr>
              <a:buClr>
                <a:schemeClr val="hlink"/>
              </a:buClr>
              <a:buSzPct val="70000"/>
              <a:defRPr/>
            </a:pPr>
            <a:r>
              <a:rPr lang="en-US" dirty="0">
                <a:effectLst>
                  <a:outerShdw blurRad="38100" dist="38100" dir="2700000" algn="tl">
                    <a:srgbClr val="000000"/>
                  </a:outerShdw>
                </a:effectLst>
              </a:rPr>
              <a:t>             You win!</a:t>
            </a:r>
          </a:p>
          <a:p>
            <a:pPr>
              <a:buClr>
                <a:schemeClr val="hlink"/>
              </a:buClr>
              <a:buSzPct val="70000"/>
              <a:defRPr/>
            </a:pPr>
            <a:endParaRPr lang="en-US" dirty="0">
              <a:effectLst>
                <a:outerShdw blurRad="38100" dist="38100" dir="2700000" algn="tl">
                  <a:srgbClr val="000000"/>
                </a:outerShdw>
              </a:effectLst>
            </a:endParaRPr>
          </a:p>
          <a:p>
            <a:r>
              <a:rPr lang="en-US" dirty="0">
                <a:effectLst>
                  <a:outerShdw blurRad="38100" dist="38100" dir="2700000" algn="tl">
                    <a:srgbClr val="000000"/>
                  </a:outerShdw>
                </a:effectLst>
              </a:rPr>
              <a:t>Some bookies don’t seem to know this…</a:t>
            </a:r>
          </a:p>
          <a:p>
            <a:r>
              <a:rPr lang="en-US" dirty="0">
                <a:effectLst>
                  <a:outerShdw blurRad="38100" dist="38100" dir="2700000" algn="tl">
                    <a:srgbClr val="000000"/>
                  </a:outerShdw>
                </a:effectLst>
              </a:rPr>
              <a:t>They pay you $40</a:t>
            </a:r>
          </a:p>
          <a:p>
            <a:r>
              <a:rPr lang="en-US" dirty="0">
                <a:effectLst>
                  <a:outerShdw blurRad="38100" dist="38100" dir="2700000" algn="tl">
                    <a:srgbClr val="000000"/>
                  </a:outerShdw>
                </a:effectLst>
              </a:rPr>
              <a:t>I wouldn’t fight them on it…</a:t>
            </a:r>
            <a:endParaRPr lang="en-US" dirty="0"/>
          </a:p>
        </p:txBody>
      </p:sp>
    </p:spTree>
    <p:extLst>
      <p:ext uri="{BB962C8B-B14F-4D97-AF65-F5344CB8AC3E}">
        <p14:creationId xmlns:p14="http://schemas.microsoft.com/office/powerpoint/2010/main" val="2526496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34576FB-F504-4E58-B470-E505DA612F9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707165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025584314"/>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762000"/>
            <a:ext cx="5105400" cy="12192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hlink"/>
              </a:buClr>
              <a:buSzPct val="70000"/>
              <a:buFont typeface="Wingdings" pitchFamily="2" charset="2"/>
              <a:buNone/>
              <a:defRPr/>
            </a:pPr>
            <a:r>
              <a:rPr lang="en-US" sz="4000" b="1" dirty="0">
                <a:solidFill>
                  <a:srgbClr val="FFFF00"/>
                </a:solidFill>
                <a:effectLst>
                  <a:outerShdw blurRad="38100" dist="38100" dir="2700000" algn="tl">
                    <a:srgbClr val="000000"/>
                  </a:outerShdw>
                </a:effectLst>
                <a:latin typeface="+mn-lt"/>
                <a:cs typeface="Times New Roman" pitchFamily="18" charset="0"/>
              </a:rPr>
              <a:t>Kentucky Derby 2012</a:t>
            </a:r>
            <a:endParaRPr lang="en-US" sz="1200" b="1" dirty="0">
              <a:effectLst>
                <a:outerShdw blurRad="38100" dist="38100" dir="2700000" algn="tl">
                  <a:srgbClr val="000000"/>
                </a:outerShdw>
              </a:effectLst>
              <a:latin typeface="Arial" charset="0"/>
            </a:endParaRP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What horse is everyone betting </a:t>
            </a: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on to win?</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548B6978-260A-49C1-A5FC-58777D02BFEB}"/>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2a</a:t>
            </a:r>
            <a:endParaRPr lang="en-US" altLang="en-US" sz="2400" b="1" i="1" dirty="0">
              <a:solidFill>
                <a:schemeClr val="folHlink"/>
              </a:solidFill>
            </a:endParaRPr>
          </a:p>
        </p:txBody>
      </p:sp>
    </p:spTree>
    <p:extLst>
      <p:ext uri="{BB962C8B-B14F-4D97-AF65-F5344CB8AC3E}">
        <p14:creationId xmlns:p14="http://schemas.microsoft.com/office/powerpoint/2010/main" val="3585009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693096953"/>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762000"/>
            <a:ext cx="5105400" cy="12192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hlink"/>
              </a:buClr>
              <a:buSzPct val="70000"/>
              <a:buFont typeface="Wingdings" pitchFamily="2" charset="2"/>
              <a:buNone/>
              <a:defRPr/>
            </a:pPr>
            <a:r>
              <a:rPr lang="en-US" sz="4000" b="1" dirty="0">
                <a:solidFill>
                  <a:srgbClr val="FFFF00"/>
                </a:solidFill>
                <a:effectLst>
                  <a:outerShdw blurRad="38100" dist="38100" dir="2700000" algn="tl">
                    <a:srgbClr val="000000"/>
                  </a:outerShdw>
                </a:effectLst>
                <a:latin typeface="+mn-lt"/>
                <a:cs typeface="Times New Roman" pitchFamily="18" charset="0"/>
              </a:rPr>
              <a:t>Kentucky Derby 2012</a:t>
            </a:r>
            <a:endParaRPr lang="en-US" sz="1200" b="1" dirty="0">
              <a:effectLst>
                <a:outerShdw blurRad="38100" dist="38100" dir="2700000" algn="tl">
                  <a:srgbClr val="000000"/>
                </a:outerShdw>
              </a:effectLst>
              <a:latin typeface="Arial" charset="0"/>
            </a:endParaRP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What horse is everyone betting </a:t>
            </a: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on to win? </a:t>
            </a:r>
            <a:r>
              <a:rPr lang="en-US" sz="3500" b="1" dirty="0" err="1">
                <a:solidFill>
                  <a:srgbClr val="FFFF00"/>
                </a:solidFill>
                <a:effectLst>
                  <a:outerShdw blurRad="38100" dist="38100" dir="2700000" algn="tl">
                    <a:srgbClr val="000000"/>
                  </a:outerShdw>
                </a:effectLst>
                <a:latin typeface="+mn-lt"/>
              </a:rPr>
              <a:t>Bodemeister</a:t>
            </a:r>
            <a:endParaRPr lang="en-US" sz="3500" b="1" dirty="0">
              <a:solidFill>
                <a:srgbClr val="FFFF00"/>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548B6978-260A-49C1-A5FC-58777D02BFEB}"/>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2a</a:t>
            </a:r>
            <a:endParaRPr lang="en-US" altLang="en-US" sz="2400" b="1" i="1" dirty="0">
              <a:solidFill>
                <a:schemeClr val="folHlink"/>
              </a:solidFill>
            </a:endParaRPr>
          </a:p>
        </p:txBody>
      </p:sp>
    </p:spTree>
    <p:extLst>
      <p:ext uri="{BB962C8B-B14F-4D97-AF65-F5344CB8AC3E}">
        <p14:creationId xmlns:p14="http://schemas.microsoft.com/office/powerpoint/2010/main" val="669829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2210478685"/>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76200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hlink"/>
              </a:buClr>
              <a:buSzPct val="70000"/>
              <a:buFont typeface="Wingdings" pitchFamily="2" charset="2"/>
              <a:buNone/>
              <a:defRPr/>
            </a:pPr>
            <a:r>
              <a:rPr lang="en-US" sz="4000" b="1" dirty="0">
                <a:solidFill>
                  <a:srgbClr val="FFFF00"/>
                </a:solidFill>
                <a:effectLst>
                  <a:outerShdw blurRad="38100" dist="38100" dir="2700000" algn="tl">
                    <a:srgbClr val="000000"/>
                  </a:outerShdw>
                </a:effectLst>
                <a:latin typeface="+mn-lt"/>
                <a:cs typeface="Times New Roman" pitchFamily="18" charset="0"/>
              </a:rPr>
              <a:t>Kentucky Derby 2012</a:t>
            </a:r>
            <a:endParaRPr lang="en-US" sz="1200" b="1" dirty="0">
              <a:effectLst>
                <a:outerShdw blurRad="38100" dist="38100" dir="2700000" algn="tl">
                  <a:srgbClr val="000000"/>
                </a:outerShdw>
              </a:effectLst>
              <a:latin typeface="Arial" charset="0"/>
            </a:endParaRP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What horse is being bet on by the fewest number of people?</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A8DB581F-1F24-4846-A306-2864D85DCC19}"/>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2b</a:t>
            </a:r>
            <a:endParaRPr lang="en-US" altLang="en-US" sz="2400" b="1" i="1" dirty="0">
              <a:solidFill>
                <a:schemeClr val="folHlink"/>
              </a:solidFill>
            </a:endParaRPr>
          </a:p>
        </p:txBody>
      </p:sp>
    </p:spTree>
    <p:extLst>
      <p:ext uri="{BB962C8B-B14F-4D97-AF65-F5344CB8AC3E}">
        <p14:creationId xmlns:p14="http://schemas.microsoft.com/office/powerpoint/2010/main" val="406281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a:t>
            </a:r>
          </a:p>
        </p:txBody>
      </p:sp>
      <p:sp>
        <p:nvSpPr>
          <p:cNvPr id="3" name="Content Placeholder 2"/>
          <p:cNvSpPr>
            <a:spLocks noGrp="1"/>
          </p:cNvSpPr>
          <p:nvPr>
            <p:ph idx="1"/>
          </p:nvPr>
        </p:nvSpPr>
        <p:spPr/>
        <p:txBody>
          <a:bodyPr/>
          <a:lstStyle/>
          <a:p>
            <a:pPr>
              <a:buClr>
                <a:schemeClr val="hlink"/>
              </a:buClr>
              <a:buSzPct val="70000"/>
              <a:defRPr/>
            </a:pPr>
            <a:r>
              <a:rPr lang="en-US" dirty="0"/>
              <a:t>Because the # favorable outcomes is always less than the total # of outcome</a:t>
            </a:r>
            <a:r>
              <a:rPr lang="en-US" dirty="0">
                <a:effectLst>
                  <a:outerShdw blurRad="38100" dist="38100" dir="2700000" algn="tl">
                    <a:srgbClr val="000000"/>
                  </a:outerShdw>
                </a:effectLst>
              </a:rPr>
              <a:t>s</a:t>
            </a:r>
          </a:p>
          <a:p>
            <a:pPr>
              <a:buClr>
                <a:schemeClr val="hlink"/>
              </a:buClr>
              <a:buSzPct val="70000"/>
              <a:buFont typeface="Wingdings" pitchFamily="2" charset="2"/>
              <a:buChar char="Ø"/>
              <a:defRPr/>
            </a:pPr>
            <a:endParaRPr lang="en-US" sz="2000" dirty="0">
              <a:effectLst>
                <a:outerShdw blurRad="38100" dist="38100" dir="2700000" algn="tl">
                  <a:srgbClr val="000000"/>
                </a:outerShdw>
              </a:effectLst>
            </a:endParaRPr>
          </a:p>
          <a:p>
            <a:pPr algn="ctr">
              <a:buClr>
                <a:schemeClr val="hlink"/>
              </a:buClr>
              <a:buSzPct val="70000"/>
              <a:defRPr/>
            </a:pPr>
            <a:r>
              <a:rPr lang="en-US" dirty="0">
                <a:effectLst>
                  <a:outerShdw blurRad="38100" dist="38100" dir="2700000" algn="tl">
                    <a:srgbClr val="000000">
                      <a:alpha val="43137"/>
                    </a:srgbClr>
                  </a:outerShdw>
                </a:effectLst>
                <a:cs typeface="Times New Roman" pitchFamily="18" charset="0"/>
              </a:rPr>
              <a:t>0 ≤ P ≤ 1</a:t>
            </a:r>
            <a:r>
              <a:rPr lang="en-US" dirty="0">
                <a:effectLst>
                  <a:outerShdw blurRad="38100" dist="38100" dir="2700000" algn="tl">
                    <a:srgbClr val="000000">
                      <a:alpha val="43137"/>
                    </a:srgbClr>
                  </a:outerShdw>
                </a:effectLst>
              </a:rPr>
              <a:t>    </a:t>
            </a:r>
          </a:p>
          <a:p>
            <a:pPr algn="ctr">
              <a:buClr>
                <a:schemeClr val="hlink"/>
              </a:buClr>
              <a:buSzPct val="70000"/>
              <a:defRPr/>
            </a:pPr>
            <a:r>
              <a:rPr lang="en-US" dirty="0">
                <a:effectLst>
                  <a:outerShdw blurRad="38100" dist="38100" dir="2700000" algn="tl">
                    <a:srgbClr val="000000">
                      <a:alpha val="43137"/>
                    </a:srgbClr>
                  </a:outerShdw>
                </a:effectLst>
              </a:rPr>
              <a:t>or   </a:t>
            </a:r>
          </a:p>
          <a:p>
            <a:pPr algn="ctr">
              <a:buClr>
                <a:schemeClr val="hlink"/>
              </a:buClr>
              <a:buSzPct val="70000"/>
              <a:defRPr/>
            </a:pPr>
            <a:r>
              <a:rPr lang="en-US" dirty="0">
                <a:effectLst>
                  <a:outerShdw blurRad="38100" dist="38100" dir="2700000" algn="tl">
                    <a:srgbClr val="000000">
                      <a:alpha val="43137"/>
                    </a:srgbClr>
                  </a:outerShdw>
                </a:effectLst>
                <a:cs typeface="Times New Roman" pitchFamily="18" charset="0"/>
              </a:rPr>
              <a:t>0% ≤ P ≤ 100%</a:t>
            </a:r>
            <a:endParaRPr lang="en-US" baseline="-2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7291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76200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hlink"/>
              </a:buClr>
              <a:buSzPct val="70000"/>
              <a:buFont typeface="Wingdings" pitchFamily="2" charset="2"/>
              <a:buNone/>
              <a:defRPr/>
            </a:pPr>
            <a:r>
              <a:rPr lang="en-US" sz="4000" b="1" dirty="0">
                <a:solidFill>
                  <a:srgbClr val="FFFF00"/>
                </a:solidFill>
                <a:effectLst>
                  <a:outerShdw blurRad="38100" dist="38100" dir="2700000" algn="tl">
                    <a:srgbClr val="000000"/>
                  </a:outerShdw>
                </a:effectLst>
                <a:latin typeface="+mn-lt"/>
                <a:cs typeface="Times New Roman" pitchFamily="18" charset="0"/>
              </a:rPr>
              <a:t>Kentucky Derby 2012</a:t>
            </a:r>
            <a:endParaRPr lang="en-US" sz="1200" b="1" dirty="0">
              <a:effectLst>
                <a:outerShdw blurRad="38100" dist="38100" dir="2700000" algn="tl">
                  <a:srgbClr val="000000"/>
                </a:outerShdw>
              </a:effectLst>
              <a:latin typeface="Arial" charset="0"/>
            </a:endParaRPr>
          </a:p>
          <a:p>
            <a:pPr marL="0" indent="0">
              <a:spcBef>
                <a:spcPts val="0"/>
              </a:spcBef>
              <a:buClr>
                <a:schemeClr val="hlink"/>
              </a:buClr>
              <a:buSzPct val="70000"/>
              <a:defRPr/>
            </a:pPr>
            <a:r>
              <a:rPr lang="en-US" sz="3500" b="1" dirty="0">
                <a:effectLst>
                  <a:outerShdw blurRad="38100" dist="38100" dir="2700000" algn="tl">
                    <a:srgbClr val="000000"/>
                  </a:outerShdw>
                </a:effectLst>
                <a:latin typeface="+mn-lt"/>
              </a:rPr>
              <a:t>What horse is being bet on by the fewest number of people?</a:t>
            </a:r>
          </a:p>
          <a:p>
            <a:pPr marL="0" indent="0">
              <a:spcBef>
                <a:spcPts val="0"/>
              </a:spcBef>
              <a:buClr>
                <a:schemeClr val="hlink"/>
              </a:buClr>
              <a:buSzPct val="70000"/>
              <a:defRPr/>
            </a:pPr>
            <a:r>
              <a:rPr lang="en-US" sz="3500" b="1" dirty="0">
                <a:solidFill>
                  <a:srgbClr val="FFFF00"/>
                </a:solidFill>
                <a:effectLst>
                  <a:outerShdw blurRad="38100" dist="38100" dir="2700000" algn="tl">
                    <a:srgbClr val="000000"/>
                  </a:outerShdw>
                </a:effectLst>
                <a:latin typeface="+mn-lt"/>
              </a:rPr>
              <a:t>Prospective</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A8DB581F-1F24-4846-A306-2864D85DCC19}"/>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2b</a:t>
            </a:r>
            <a:endParaRPr lang="en-US" altLang="en-US" sz="2400" b="1" i="1" dirty="0">
              <a:solidFill>
                <a:schemeClr val="folHlink"/>
              </a:solidFill>
            </a:endParaRPr>
          </a:p>
        </p:txBody>
      </p:sp>
    </p:spTree>
    <p:extLst>
      <p:ext uri="{BB962C8B-B14F-4D97-AF65-F5344CB8AC3E}">
        <p14:creationId xmlns:p14="http://schemas.microsoft.com/office/powerpoint/2010/main" val="2183604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465274372"/>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20000"/>
              </a:spcBef>
              <a:buClr>
                <a:schemeClr val="hlink"/>
              </a:buClr>
              <a:buSzPct val="70000"/>
              <a:buFont typeface="Wingdings" pitchFamily="2" charset="2"/>
              <a:buNone/>
              <a:defRPr/>
            </a:pPr>
            <a:r>
              <a:rPr lang="en-US" sz="4000" b="1" dirty="0">
                <a:solidFill>
                  <a:srgbClr val="FFFF00"/>
                </a:solidFill>
                <a:effectLst>
                  <a:outerShdw blurRad="38100" dist="38100" dir="2700000" algn="tl">
                    <a:srgbClr val="000000"/>
                  </a:outerShdw>
                </a:effectLst>
                <a:latin typeface="+mn-lt"/>
                <a:cs typeface="Times New Roman" pitchFamily="18" charset="0"/>
              </a:rPr>
              <a:t>Kentucky Derby 2012</a:t>
            </a:r>
            <a:endParaRPr lang="en-US" sz="1200" b="1" dirty="0">
              <a:effectLst>
                <a:outerShdw blurRad="38100" dist="38100" dir="2700000" algn="tl">
                  <a:srgbClr val="000000"/>
                </a:outerShdw>
              </a:effectLst>
              <a:latin typeface="Arial" charset="0"/>
            </a:endParaRPr>
          </a:p>
          <a:p>
            <a:pPr marL="0" indent="0">
              <a:spcBef>
                <a:spcPct val="20000"/>
              </a:spcBef>
              <a:buClr>
                <a:schemeClr val="hlink"/>
              </a:buClr>
              <a:buSzPct val="70000"/>
              <a:defRPr/>
            </a:pPr>
            <a:r>
              <a:rPr lang="en-US" sz="3500" b="1" dirty="0">
                <a:solidFill>
                  <a:srgbClr val="FFC000"/>
                </a:solidFill>
                <a:effectLst>
                  <a:outerShdw blurRad="38100" dist="38100" dir="2700000" algn="tl">
                    <a:srgbClr val="000000"/>
                  </a:outerShdw>
                </a:effectLst>
                <a:latin typeface="+mn-lt"/>
              </a:rPr>
              <a:t>I’ll Have Another won!</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252254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940855111"/>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99060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If you bet $100 on I’ll Have Another, how much profit would you get? </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63AC2F18-C48D-4637-8CF2-9511768EF720}"/>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2c</a:t>
            </a:r>
            <a:endParaRPr lang="en-US" altLang="en-US" sz="2400" b="1" i="1" dirty="0">
              <a:solidFill>
                <a:schemeClr val="folHlink"/>
              </a:solidFill>
            </a:endParaRPr>
          </a:p>
        </p:txBody>
      </p:sp>
    </p:spTree>
    <p:extLst>
      <p:ext uri="{BB962C8B-B14F-4D97-AF65-F5344CB8AC3E}">
        <p14:creationId xmlns:p14="http://schemas.microsoft.com/office/powerpoint/2010/main" val="257544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574525822"/>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99060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If you bet $100 on I’ll Have Another, how much profit would you get? </a:t>
            </a:r>
            <a:r>
              <a:rPr lang="en-US" sz="3500" b="1" dirty="0">
                <a:solidFill>
                  <a:srgbClr val="FFFF00"/>
                </a:solidFill>
                <a:effectLst>
                  <a:outerShdw blurRad="38100" dist="38100" dir="2700000" algn="tl">
                    <a:srgbClr val="000000"/>
                  </a:outerShdw>
                </a:effectLst>
                <a:latin typeface="+mn-lt"/>
              </a:rPr>
              <a:t>$1500! </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63AC2F18-C48D-4637-8CF2-9511768EF720}"/>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2c</a:t>
            </a:r>
            <a:endParaRPr lang="en-US" altLang="en-US" sz="2400" b="1" i="1" dirty="0">
              <a:solidFill>
                <a:schemeClr val="folHlink"/>
              </a:solidFill>
            </a:endParaRPr>
          </a:p>
        </p:txBody>
      </p:sp>
      <p:sp>
        <p:nvSpPr>
          <p:cNvPr id="3" name="TextBox 2">
            <a:extLst>
              <a:ext uri="{FF2B5EF4-FFF2-40B4-BE49-F238E27FC236}">
                <a16:creationId xmlns:a16="http://schemas.microsoft.com/office/drawing/2014/main" id="{A3D9F6C2-DA53-7317-BA50-A3C315AD8A2D}"/>
              </a:ext>
            </a:extLst>
          </p:cNvPr>
          <p:cNvSpPr txBox="1"/>
          <p:nvPr/>
        </p:nvSpPr>
        <p:spPr>
          <a:xfrm>
            <a:off x="7391400" y="3608030"/>
            <a:ext cx="1384300" cy="369332"/>
          </a:xfrm>
          <a:prstGeom prst="rect">
            <a:avLst/>
          </a:prstGeom>
          <a:noFill/>
        </p:spPr>
        <p:txBody>
          <a:bodyPr wrap="square">
            <a:spAutoFit/>
          </a:bodyPr>
          <a:lstStyle/>
          <a:p>
            <a:r>
              <a:rPr lang="en-US" sz="1800" b="1" dirty="0">
                <a:solidFill>
                  <a:srgbClr val="CCFFFF"/>
                </a:solidFill>
                <a:effectLst>
                  <a:outerShdw blurRad="38100" dist="38100" dir="2700000" algn="tl">
                    <a:srgbClr val="000000"/>
                  </a:outerShdw>
                </a:effectLst>
                <a:latin typeface="+mn-lt"/>
              </a:rPr>
              <a:t>$100 x 15</a:t>
            </a:r>
            <a:endParaRPr lang="en-US" dirty="0"/>
          </a:p>
        </p:txBody>
      </p:sp>
    </p:spTree>
    <p:extLst>
      <p:ext uri="{BB962C8B-B14F-4D97-AF65-F5344CB8AC3E}">
        <p14:creationId xmlns:p14="http://schemas.microsoft.com/office/powerpoint/2010/main" val="1828379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834681726"/>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7" name="Content Placeholder 2"/>
          <p:cNvSpPr txBox="1">
            <a:spLocks/>
          </p:cNvSpPr>
          <p:nvPr/>
        </p:nvSpPr>
        <p:spPr>
          <a:xfrm>
            <a:off x="3962400" y="990600"/>
            <a:ext cx="5105400" cy="21336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If you bet $100 on I’ll Have Another, how much payout would you (hopefully) get? </a:t>
            </a:r>
            <a:r>
              <a:rPr lang="en-US" sz="3500" b="1" dirty="0">
                <a:solidFill>
                  <a:srgbClr val="FFFF00"/>
                </a:solidFill>
                <a:effectLst>
                  <a:outerShdw blurRad="38100" dist="38100" dir="2700000" algn="tl">
                    <a:srgbClr val="000000"/>
                  </a:outerShdw>
                </a:effectLst>
                <a:latin typeface="+mn-lt"/>
              </a:rPr>
              <a:t>$1600</a:t>
            </a:r>
          </a:p>
          <a:p>
            <a:pPr>
              <a:spcBef>
                <a:spcPct val="20000"/>
              </a:spcBef>
              <a:buClr>
                <a:schemeClr val="hlink"/>
              </a:buClr>
              <a:buSzPct val="70000"/>
              <a:buFont typeface="Wingdings" pitchFamily="2" charset="2"/>
              <a:buChar char="Ø"/>
              <a:defRPr/>
            </a:pPr>
            <a:endParaRPr lang="en-US" sz="1200" b="1"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Char char="Ø"/>
              <a:defRPr/>
            </a:pPr>
            <a:endParaRPr lang="en-US" sz="2400" b="1" dirty="0">
              <a:effectLst>
                <a:outerShdw blurRad="38100" dist="38100" dir="2700000" algn="tl">
                  <a:srgbClr val="000000"/>
                </a:outerShdw>
              </a:effectLst>
              <a:latin typeface="Arial" charset="0"/>
            </a:endParaRPr>
          </a:p>
        </p:txBody>
      </p:sp>
      <p:sp>
        <p:nvSpPr>
          <p:cNvPr id="5" name="Rectangle 4">
            <a:extLst>
              <a:ext uri="{FF2B5EF4-FFF2-40B4-BE49-F238E27FC236}">
                <a16:creationId xmlns:a16="http://schemas.microsoft.com/office/drawing/2014/main" id="{329E1B8B-8749-4BB1-BE29-3804EB8F8F91}"/>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2d</a:t>
            </a:r>
            <a:endParaRPr lang="en-US" altLang="en-US" sz="2400" b="1" i="1" dirty="0">
              <a:solidFill>
                <a:schemeClr val="folHlink"/>
              </a:solidFill>
            </a:endParaRPr>
          </a:p>
        </p:txBody>
      </p:sp>
      <p:sp>
        <p:nvSpPr>
          <p:cNvPr id="3" name="TextBox 2">
            <a:extLst>
              <a:ext uri="{FF2B5EF4-FFF2-40B4-BE49-F238E27FC236}">
                <a16:creationId xmlns:a16="http://schemas.microsoft.com/office/drawing/2014/main" id="{2DC8CBF7-FA38-D8DD-E006-4CE6368F3E93}"/>
              </a:ext>
            </a:extLst>
          </p:cNvPr>
          <p:cNvSpPr txBox="1"/>
          <p:nvPr/>
        </p:nvSpPr>
        <p:spPr>
          <a:xfrm>
            <a:off x="6705600" y="3608030"/>
            <a:ext cx="2362200" cy="369332"/>
          </a:xfrm>
          <a:prstGeom prst="rect">
            <a:avLst/>
          </a:prstGeom>
          <a:noFill/>
        </p:spPr>
        <p:txBody>
          <a:bodyPr wrap="square">
            <a:spAutoFit/>
          </a:bodyPr>
          <a:lstStyle/>
          <a:p>
            <a:r>
              <a:rPr lang="en-US" sz="1800" b="1" dirty="0">
                <a:solidFill>
                  <a:srgbClr val="CCFFFF"/>
                </a:solidFill>
                <a:effectLst>
                  <a:outerShdw blurRad="38100" dist="38100" dir="2700000" algn="tl">
                    <a:srgbClr val="000000"/>
                  </a:outerShdw>
                </a:effectLst>
                <a:latin typeface="+mn-lt"/>
              </a:rPr>
              <a:t>$100 x 15 + $100</a:t>
            </a:r>
            <a:endParaRPr lang="en-US" dirty="0"/>
          </a:p>
        </p:txBody>
      </p:sp>
    </p:spTree>
    <p:extLst>
      <p:ext uri="{BB962C8B-B14F-4D97-AF65-F5344CB8AC3E}">
        <p14:creationId xmlns:p14="http://schemas.microsoft.com/office/powerpoint/2010/main" val="334755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330398935"/>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9906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20000"/>
              </a:spcBef>
              <a:buClr>
                <a:schemeClr val="hlink"/>
              </a:buClr>
              <a:buSzPct val="70000"/>
              <a:buFont typeface="Wingdings" pitchFamily="2" charset="2"/>
              <a:buNone/>
              <a:defRPr/>
            </a:pPr>
            <a:r>
              <a:rPr lang="en-US" sz="3600" b="1" dirty="0">
                <a:solidFill>
                  <a:srgbClr val="CCFFFF"/>
                </a:solidFill>
                <a:effectLst>
                  <a:outerShdw blurRad="38100" dist="38100" dir="2700000" algn="tl">
                    <a:srgbClr val="000000"/>
                  </a:outerShdw>
                </a:effectLst>
                <a:latin typeface="+mn-lt"/>
                <a:cs typeface="Times New Roman" pitchFamily="18" charset="0"/>
              </a:rPr>
              <a:t>What horse would have had the best profit (if the horse had won)?</a:t>
            </a:r>
          </a:p>
          <a:p>
            <a:pPr marL="0" indent="0">
              <a:spcBef>
                <a:spcPct val="20000"/>
              </a:spcBef>
              <a:buClr>
                <a:schemeClr val="hlink"/>
              </a:buClr>
              <a:buSzPct val="70000"/>
              <a:defRPr/>
            </a:pPr>
            <a:endParaRPr lang="en-US" sz="3500" b="1"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mn-lt"/>
            </a:endParaRPr>
          </a:p>
        </p:txBody>
      </p:sp>
      <p:sp>
        <p:nvSpPr>
          <p:cNvPr id="7" name="Rectangle 6">
            <a:extLst>
              <a:ext uri="{FF2B5EF4-FFF2-40B4-BE49-F238E27FC236}">
                <a16:creationId xmlns:a16="http://schemas.microsoft.com/office/drawing/2014/main" id="{8B02019C-55AC-47CA-91FF-AEEE80812EF0}"/>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2e</a:t>
            </a:r>
            <a:endParaRPr lang="en-US" altLang="en-US" sz="2400" b="1" i="1" dirty="0">
              <a:solidFill>
                <a:schemeClr val="folHlink"/>
              </a:solidFill>
            </a:endParaRPr>
          </a:p>
        </p:txBody>
      </p:sp>
    </p:spTree>
    <p:extLst>
      <p:ext uri="{BB962C8B-B14F-4D97-AF65-F5344CB8AC3E}">
        <p14:creationId xmlns:p14="http://schemas.microsoft.com/office/powerpoint/2010/main" val="2384868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65074634"/>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9906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20000"/>
              </a:spcBef>
              <a:buClr>
                <a:schemeClr val="hlink"/>
              </a:buClr>
              <a:buSzPct val="70000"/>
              <a:buFont typeface="Wingdings" pitchFamily="2" charset="2"/>
              <a:buNone/>
              <a:defRPr/>
            </a:pPr>
            <a:r>
              <a:rPr lang="en-US" sz="3600" b="1" dirty="0">
                <a:solidFill>
                  <a:srgbClr val="CCFFFF"/>
                </a:solidFill>
                <a:effectLst>
                  <a:outerShdw blurRad="38100" dist="38100" dir="2700000" algn="tl">
                    <a:srgbClr val="000000"/>
                  </a:outerShdw>
                </a:effectLst>
                <a:latin typeface="+mn-lt"/>
                <a:cs typeface="Times New Roman" pitchFamily="18" charset="0"/>
              </a:rPr>
              <a:t>What horse would have had the best profit (if the horse had won)? </a:t>
            </a:r>
            <a:r>
              <a:rPr lang="en-US" sz="3600" b="1" dirty="0">
                <a:solidFill>
                  <a:srgbClr val="FFFF00"/>
                </a:solidFill>
                <a:effectLst>
                  <a:outerShdw blurRad="38100" dist="38100" dir="2700000" algn="tl">
                    <a:srgbClr val="000000"/>
                  </a:outerShdw>
                </a:effectLst>
                <a:latin typeface="+mn-lt"/>
                <a:cs typeface="Times New Roman" pitchFamily="18" charset="0"/>
              </a:rPr>
              <a:t>Prospective</a:t>
            </a:r>
          </a:p>
          <a:p>
            <a:pPr marL="0" indent="0">
              <a:spcBef>
                <a:spcPct val="20000"/>
              </a:spcBef>
              <a:buClr>
                <a:schemeClr val="hlink"/>
              </a:buClr>
              <a:buSzPct val="70000"/>
              <a:defRPr/>
            </a:pPr>
            <a:endParaRPr lang="en-US" sz="3500" b="1"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mn-lt"/>
            </a:endParaRPr>
          </a:p>
        </p:txBody>
      </p:sp>
      <p:sp>
        <p:nvSpPr>
          <p:cNvPr id="7" name="Rectangle 6">
            <a:extLst>
              <a:ext uri="{FF2B5EF4-FFF2-40B4-BE49-F238E27FC236}">
                <a16:creationId xmlns:a16="http://schemas.microsoft.com/office/drawing/2014/main" id="{8B02019C-55AC-47CA-91FF-AEEE80812EF0}"/>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2e</a:t>
            </a:r>
            <a:endParaRPr lang="en-US" altLang="en-US" sz="2400" b="1" i="1" dirty="0">
              <a:solidFill>
                <a:schemeClr val="folHlink"/>
              </a:solidFill>
            </a:endParaRPr>
          </a:p>
        </p:txBody>
      </p:sp>
    </p:spTree>
    <p:extLst>
      <p:ext uri="{BB962C8B-B14F-4D97-AF65-F5344CB8AC3E}">
        <p14:creationId xmlns:p14="http://schemas.microsoft.com/office/powerpoint/2010/main" val="578140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361547182"/>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9906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20000"/>
              </a:spcBef>
              <a:buClr>
                <a:schemeClr val="hlink"/>
              </a:buClr>
              <a:buSzPct val="70000"/>
              <a:buFont typeface="Wingdings" pitchFamily="2" charset="2"/>
              <a:buNone/>
              <a:defRPr/>
            </a:pPr>
            <a:r>
              <a:rPr lang="en-US" sz="3600" b="1" dirty="0">
                <a:solidFill>
                  <a:srgbClr val="CCFFFF"/>
                </a:solidFill>
                <a:effectLst>
                  <a:outerShdw blurRad="38100" dist="38100" dir="2700000" algn="tl">
                    <a:srgbClr val="000000"/>
                  </a:outerShdw>
                </a:effectLst>
                <a:latin typeface="+mn-lt"/>
                <a:cs typeface="Times New Roman" pitchFamily="18" charset="0"/>
              </a:rPr>
              <a:t>What horse would have had the lowest profit (if the horse had won)?</a:t>
            </a:r>
          </a:p>
          <a:p>
            <a:pPr marL="0" indent="0">
              <a:spcBef>
                <a:spcPct val="20000"/>
              </a:spcBef>
              <a:buClr>
                <a:schemeClr val="hlink"/>
              </a:buClr>
              <a:buSzPct val="70000"/>
              <a:defRPr/>
            </a:pPr>
            <a:endParaRPr lang="en-US" sz="3500" b="1"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mn-lt"/>
            </a:endParaRPr>
          </a:p>
        </p:txBody>
      </p:sp>
      <p:sp>
        <p:nvSpPr>
          <p:cNvPr id="7" name="Rectangle 6">
            <a:extLst>
              <a:ext uri="{FF2B5EF4-FFF2-40B4-BE49-F238E27FC236}">
                <a16:creationId xmlns:a16="http://schemas.microsoft.com/office/drawing/2014/main" id="{9431CF5E-BA6E-473D-A48C-FEF04903A7CA}"/>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2f</a:t>
            </a:r>
            <a:endParaRPr lang="en-US" altLang="en-US" sz="2400" b="1" i="1" dirty="0">
              <a:solidFill>
                <a:schemeClr val="folHlink"/>
              </a:solidFill>
            </a:endParaRPr>
          </a:p>
        </p:txBody>
      </p:sp>
    </p:spTree>
    <p:extLst>
      <p:ext uri="{BB962C8B-B14F-4D97-AF65-F5344CB8AC3E}">
        <p14:creationId xmlns:p14="http://schemas.microsoft.com/office/powerpoint/2010/main" val="4076790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9906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20000"/>
              </a:spcBef>
              <a:buClr>
                <a:schemeClr val="hlink"/>
              </a:buClr>
              <a:buSzPct val="70000"/>
              <a:buFont typeface="Wingdings" pitchFamily="2" charset="2"/>
              <a:buNone/>
              <a:defRPr/>
            </a:pPr>
            <a:r>
              <a:rPr lang="en-US" sz="3600" b="1" dirty="0">
                <a:solidFill>
                  <a:srgbClr val="CCFFFF"/>
                </a:solidFill>
                <a:effectLst>
                  <a:outerShdw blurRad="38100" dist="38100" dir="2700000" algn="tl">
                    <a:srgbClr val="000000"/>
                  </a:outerShdw>
                </a:effectLst>
                <a:latin typeface="+mn-lt"/>
                <a:cs typeface="Times New Roman" pitchFamily="18" charset="0"/>
              </a:rPr>
              <a:t>What horse would have had the lowest  profit (if the horse had won)? </a:t>
            </a:r>
            <a:r>
              <a:rPr lang="en-US" sz="3600" b="1" dirty="0" err="1">
                <a:solidFill>
                  <a:srgbClr val="FFFF00"/>
                </a:solidFill>
                <a:effectLst>
                  <a:outerShdw blurRad="38100" dist="38100" dir="2700000" algn="tl">
                    <a:srgbClr val="000000"/>
                  </a:outerShdw>
                </a:effectLst>
                <a:latin typeface="+mn-lt"/>
                <a:cs typeface="Times New Roman" pitchFamily="18" charset="0"/>
              </a:rPr>
              <a:t>Bodemeister</a:t>
            </a:r>
            <a:endParaRPr lang="en-US" sz="3600" b="1" dirty="0">
              <a:solidFill>
                <a:srgbClr val="FFFF00"/>
              </a:solidFill>
              <a:effectLst>
                <a:outerShdw blurRad="38100" dist="38100" dir="2700000" algn="tl">
                  <a:srgbClr val="000000"/>
                </a:outerShdw>
              </a:effectLst>
              <a:latin typeface="+mn-lt"/>
              <a:cs typeface="Times New Roman" pitchFamily="18" charset="0"/>
            </a:endParaRPr>
          </a:p>
          <a:p>
            <a:pPr marL="0" indent="0">
              <a:spcBef>
                <a:spcPct val="20000"/>
              </a:spcBef>
              <a:buClr>
                <a:schemeClr val="hlink"/>
              </a:buClr>
              <a:buSzPct val="70000"/>
              <a:defRPr/>
            </a:pPr>
            <a:endParaRPr lang="en-US" sz="3500" b="1"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mn-lt"/>
            </a:endParaRPr>
          </a:p>
        </p:txBody>
      </p:sp>
      <p:sp>
        <p:nvSpPr>
          <p:cNvPr id="7" name="Rectangle 6">
            <a:extLst>
              <a:ext uri="{FF2B5EF4-FFF2-40B4-BE49-F238E27FC236}">
                <a16:creationId xmlns:a16="http://schemas.microsoft.com/office/drawing/2014/main" id="{9431CF5E-BA6E-473D-A48C-FEF04903A7CA}"/>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2f</a:t>
            </a:r>
            <a:endParaRPr lang="en-US" altLang="en-US" sz="2400" b="1" i="1" dirty="0">
              <a:solidFill>
                <a:schemeClr val="folHlink"/>
              </a:solidFill>
            </a:endParaRPr>
          </a:p>
        </p:txBody>
      </p:sp>
    </p:spTree>
    <p:extLst>
      <p:ext uri="{BB962C8B-B14F-4D97-AF65-F5344CB8AC3E}">
        <p14:creationId xmlns:p14="http://schemas.microsoft.com/office/powerpoint/2010/main" val="2883200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4113795426"/>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2286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To find the probabilities:</a:t>
            </a:r>
          </a:p>
          <a:p>
            <a:pPr marL="0" indent="0" algn="ctr">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P(win) = </a:t>
            </a:r>
          </a:p>
          <a:p>
            <a:pPr marL="0" indent="0" algn="ctr">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1-(odds/(odds+1))</a:t>
            </a: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3" name="TextBox 2">
            <a:extLst>
              <a:ext uri="{FF2B5EF4-FFF2-40B4-BE49-F238E27FC236}">
                <a16:creationId xmlns:a16="http://schemas.microsoft.com/office/drawing/2014/main" id="{8958DD52-B006-7833-4C30-BC683E3DA796}"/>
              </a:ext>
            </a:extLst>
          </p:cNvPr>
          <p:cNvSpPr txBox="1"/>
          <p:nvPr/>
        </p:nvSpPr>
        <p:spPr>
          <a:xfrm>
            <a:off x="5867400" y="2900905"/>
            <a:ext cx="3048000" cy="1200329"/>
          </a:xfrm>
          <a:prstGeom prst="rect">
            <a:avLst/>
          </a:prstGeom>
          <a:noFill/>
        </p:spPr>
        <p:txBody>
          <a:bodyPr wrap="square">
            <a:spAutoFit/>
          </a:bodyPr>
          <a:lstStyle/>
          <a:p>
            <a:pPr algn="ctr"/>
            <a:r>
              <a:rPr lang="en-US" sz="1800" u="sng" dirty="0">
                <a:solidFill>
                  <a:srgbClr val="CCFFFF"/>
                </a:solidFill>
                <a:effectLst>
                  <a:outerShdw blurRad="38100" dist="38100" dir="2700000" algn="tl">
                    <a:srgbClr val="000000"/>
                  </a:outerShdw>
                </a:effectLst>
                <a:latin typeface="+mn-lt"/>
              </a:rPr>
              <a:t>Unfavorable P</a:t>
            </a:r>
          </a:p>
          <a:p>
            <a:pPr algn="ctr"/>
            <a:r>
              <a:rPr lang="en-US" sz="1800" dirty="0">
                <a:solidFill>
                  <a:srgbClr val="CCFFFF"/>
                </a:solidFill>
                <a:effectLst>
                  <a:outerShdw blurRad="38100" dist="38100" dir="2700000" algn="tl">
                    <a:srgbClr val="000000"/>
                  </a:outerShdw>
                </a:effectLst>
                <a:latin typeface="+mn-lt"/>
              </a:rPr>
              <a:t>Unfavorable = odds val</a:t>
            </a:r>
            <a:r>
              <a:rPr lang="en-US" dirty="0">
                <a:solidFill>
                  <a:srgbClr val="CCFFFF"/>
                </a:solidFill>
                <a:effectLst>
                  <a:outerShdw blurRad="38100" dist="38100" dir="2700000" algn="tl">
                    <a:srgbClr val="000000"/>
                  </a:outerShdw>
                </a:effectLst>
                <a:latin typeface="+mn-lt"/>
              </a:rPr>
              <a:t>ue</a:t>
            </a:r>
            <a:endParaRPr lang="en-US" sz="1800" dirty="0">
              <a:solidFill>
                <a:srgbClr val="CCFFFF"/>
              </a:solidFill>
              <a:effectLst>
                <a:outerShdw blurRad="38100" dist="38100" dir="2700000" algn="tl">
                  <a:srgbClr val="000000"/>
                </a:outerShdw>
              </a:effectLst>
              <a:latin typeface="+mn-lt"/>
            </a:endParaRPr>
          </a:p>
          <a:p>
            <a:pPr algn="ctr"/>
            <a:r>
              <a:rPr lang="en-US" dirty="0">
                <a:solidFill>
                  <a:srgbClr val="CCFFFF"/>
                </a:solidFill>
                <a:effectLst>
                  <a:outerShdw blurRad="38100" dist="38100" dir="2700000" algn="tl">
                    <a:srgbClr val="000000"/>
                  </a:outerShdw>
                </a:effectLst>
                <a:latin typeface="+mn-lt"/>
              </a:rPr>
              <a:t>Favorable = scaled to 1</a:t>
            </a:r>
          </a:p>
          <a:p>
            <a:pPr algn="ctr"/>
            <a:r>
              <a:rPr lang="en-US" dirty="0">
                <a:solidFill>
                  <a:srgbClr val="CCFFFF"/>
                </a:solidFill>
                <a:effectLst>
                  <a:outerShdw blurRad="38100" dist="38100" dir="2700000" algn="tl">
                    <a:srgbClr val="000000"/>
                  </a:outerShdw>
                </a:effectLst>
                <a:latin typeface="+mn-lt"/>
              </a:rPr>
              <a:t>so Total = odds + 1</a:t>
            </a:r>
            <a:endParaRPr lang="en-US" dirty="0"/>
          </a:p>
        </p:txBody>
      </p:sp>
      <p:sp>
        <p:nvSpPr>
          <p:cNvPr id="7" name="TextBox 6">
            <a:extLst>
              <a:ext uri="{FF2B5EF4-FFF2-40B4-BE49-F238E27FC236}">
                <a16:creationId xmlns:a16="http://schemas.microsoft.com/office/drawing/2014/main" id="{2B41C8B9-F87D-2E87-04F9-EEBF2F9AADEA}"/>
              </a:ext>
            </a:extLst>
          </p:cNvPr>
          <p:cNvSpPr txBox="1"/>
          <p:nvPr/>
        </p:nvSpPr>
        <p:spPr>
          <a:xfrm>
            <a:off x="3886200" y="2900905"/>
            <a:ext cx="1863969" cy="646331"/>
          </a:xfrm>
          <a:prstGeom prst="rect">
            <a:avLst/>
          </a:prstGeom>
          <a:noFill/>
        </p:spPr>
        <p:txBody>
          <a:bodyPr wrap="square">
            <a:spAutoFit/>
          </a:bodyPr>
          <a:lstStyle/>
          <a:p>
            <a:r>
              <a:rPr lang="en-US" dirty="0"/>
              <a:t>Complement to get favorable P</a:t>
            </a:r>
          </a:p>
        </p:txBody>
      </p:sp>
      <p:cxnSp>
        <p:nvCxnSpPr>
          <p:cNvPr id="9" name="Straight Arrow Connector 8">
            <a:extLst>
              <a:ext uri="{FF2B5EF4-FFF2-40B4-BE49-F238E27FC236}">
                <a16:creationId xmlns:a16="http://schemas.microsoft.com/office/drawing/2014/main" id="{38171659-8958-B59D-2057-3B3748701DED}"/>
              </a:ext>
            </a:extLst>
          </p:cNvPr>
          <p:cNvCxnSpPr/>
          <p:nvPr/>
        </p:nvCxnSpPr>
        <p:spPr>
          <a:xfrm flipV="1">
            <a:off x="4343400" y="2590800"/>
            <a:ext cx="304800" cy="3101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28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D15A-78CF-4B10-AAA3-56F8D20725EA}"/>
              </a:ext>
            </a:extLst>
          </p:cNvPr>
          <p:cNvSpPr>
            <a:spLocks noGrp="1"/>
          </p:cNvSpPr>
          <p:nvPr>
            <p:ph type="title"/>
          </p:nvPr>
        </p:nvSpPr>
        <p:spPr/>
        <p:txBody>
          <a:bodyPr/>
          <a:lstStyle/>
          <a:p>
            <a:r>
              <a:rPr lang="en-US" dirty="0"/>
              <a:t>Conditional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F06F68-A256-4BA4-B777-01EB28038190}"/>
                  </a:ext>
                </a:extLst>
              </p:cNvPr>
              <p:cNvSpPr>
                <a:spLocks noGrp="1"/>
              </p:cNvSpPr>
              <p:nvPr>
                <p:ph idx="1"/>
              </p:nvPr>
            </p:nvSpPr>
            <p:spPr/>
            <p:txBody>
              <a:bodyPr/>
              <a:lstStyle/>
              <a:p>
                <a:r>
                  <a:rPr lang="en-US" dirty="0"/>
                  <a:t>Bayes’ Theorem:</a:t>
                </a:r>
              </a:p>
              <a:p>
                <a:pPr algn="ctr"/>
                <a:r>
                  <a:rPr lang="en-US" dirty="0"/>
                  <a:t>P(A|B) = </a:t>
                </a:r>
                <a14:m>
                  <m:oMath xmlns:m="http://schemas.openxmlformats.org/officeDocument/2006/math">
                    <m:f>
                      <m:fPr>
                        <m:ctrlPr>
                          <a:rPr lang="en-US" i="1">
                            <a:latin typeface="Cambria Math" panose="02040503050406030204" pitchFamily="18" charset="0"/>
                          </a:rPr>
                        </m:ctrlPr>
                      </m:fPr>
                      <m:num>
                        <m:r>
                          <m:rPr>
                            <m:nor/>
                          </m:rPr>
                          <a:rPr lang="en-US" dirty="0"/>
                          <m:t>P</m:t>
                        </m:r>
                        <m:r>
                          <m:rPr>
                            <m:nor/>
                          </m:rPr>
                          <a:rPr lang="en-US" dirty="0"/>
                          <m:t>(</m:t>
                        </m:r>
                        <m:r>
                          <m:rPr>
                            <m:nor/>
                          </m:rPr>
                          <a:rPr lang="en-US" b="1" i="0" dirty="0" smtClean="0"/>
                          <m:t>B</m:t>
                        </m:r>
                        <m:r>
                          <m:rPr>
                            <m:nor/>
                          </m:rPr>
                          <a:rPr lang="en-US" b="1" i="0" dirty="0" smtClean="0"/>
                          <m:t>|</m:t>
                        </m:r>
                        <m:r>
                          <m:rPr>
                            <m:nor/>
                          </m:rPr>
                          <a:rPr lang="en-US" b="1" i="0" dirty="0" smtClean="0"/>
                          <m:t>A</m:t>
                        </m:r>
                        <m:r>
                          <m:rPr>
                            <m:nor/>
                          </m:rPr>
                          <a:rPr lang="en-US" dirty="0"/>
                          <m:t>)</m:t>
                        </m:r>
                        <m:r>
                          <m:rPr>
                            <m:nor/>
                          </m:rPr>
                          <a:rPr lang="en-US" b="1" i="0" dirty="0" smtClean="0"/>
                          <m:t> </m:t>
                        </m:r>
                        <m:r>
                          <m:rPr>
                            <m:nor/>
                          </m:rPr>
                          <a:rPr lang="en-US" b="1" i="0" dirty="0" smtClean="0"/>
                          <m:t>P</m:t>
                        </m:r>
                        <m:r>
                          <m:rPr>
                            <m:nor/>
                          </m:rPr>
                          <a:rPr lang="en-US" b="1" i="0" dirty="0" smtClean="0"/>
                          <m:t>(</m:t>
                        </m:r>
                        <m:r>
                          <m:rPr>
                            <m:nor/>
                          </m:rPr>
                          <a:rPr lang="en-US" b="1" i="0" dirty="0" smtClean="0"/>
                          <m:t>A</m:t>
                        </m:r>
                        <m:r>
                          <m:rPr>
                            <m:nor/>
                          </m:rPr>
                          <a:rPr lang="en-US" b="1" i="0" dirty="0" smtClean="0"/>
                          <m:t>)</m:t>
                        </m:r>
                        <m:r>
                          <m:rPr>
                            <m:nor/>
                          </m:rPr>
                          <a:rPr lang="en-US" dirty="0"/>
                          <m:t> </m:t>
                        </m:r>
                      </m:num>
                      <m:den>
                        <m:r>
                          <m:rPr>
                            <m:nor/>
                          </m:rPr>
                          <a:rPr lang="en-US" dirty="0"/>
                          <m:t>P</m:t>
                        </m:r>
                        <m:r>
                          <m:rPr>
                            <m:nor/>
                          </m:rPr>
                          <a:rPr lang="en-US" dirty="0"/>
                          <m:t>(</m:t>
                        </m:r>
                        <m:r>
                          <m:rPr>
                            <m:nor/>
                          </m:rPr>
                          <a:rPr lang="en-US" b="1" i="0" dirty="0" smtClean="0"/>
                          <m:t>B</m:t>
                        </m:r>
                        <m:r>
                          <m:rPr>
                            <m:nor/>
                          </m:rPr>
                          <a:rPr lang="en-US" dirty="0"/>
                          <m:t>)</m:t>
                        </m:r>
                      </m:den>
                    </m:f>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E2F06F68-A256-4BA4-B777-01EB28038190}"/>
                  </a:ext>
                </a:extLst>
              </p:cNvPr>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pic>
        <p:nvPicPr>
          <p:cNvPr id="1026" name="Picture 2" descr="Thomas Bayes - Wikipedia">
            <a:extLst>
              <a:ext uri="{FF2B5EF4-FFF2-40B4-BE49-F238E27FC236}">
                <a16:creationId xmlns:a16="http://schemas.microsoft.com/office/drawing/2014/main" id="{BC3EC0D5-9CE6-48C6-AA72-FC4D4C161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655628"/>
            <a:ext cx="2807677" cy="3011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326654-4593-4824-A226-4509902BC8A1}"/>
              </a:ext>
            </a:extLst>
          </p:cNvPr>
          <p:cNvSpPr txBox="1"/>
          <p:nvPr/>
        </p:nvSpPr>
        <p:spPr>
          <a:xfrm>
            <a:off x="0" y="6623497"/>
            <a:ext cx="9132277" cy="553998"/>
          </a:xfrm>
          <a:prstGeom prst="rect">
            <a:avLst/>
          </a:prstGeom>
          <a:noFill/>
        </p:spPr>
        <p:txBody>
          <a:bodyPr wrap="square">
            <a:spAutoFit/>
          </a:bodyPr>
          <a:lstStyle/>
          <a:p>
            <a:r>
              <a:rPr lang="en-US" sz="1500" dirty="0">
                <a:solidFill>
                  <a:srgbClr val="00B0F0"/>
                </a:solidFill>
              </a:rPr>
              <a:t>https://upload.wikimedia.org/wikipedia/commons/thumb/d/d4/Thomas_Bayes.gif/220px-Thomas_ Bayes.gif</a:t>
            </a:r>
          </a:p>
        </p:txBody>
      </p:sp>
    </p:spTree>
    <p:extLst>
      <p:ext uri="{BB962C8B-B14F-4D97-AF65-F5344CB8AC3E}">
        <p14:creationId xmlns:p14="http://schemas.microsoft.com/office/powerpoint/2010/main" val="1774217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216308326"/>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probability I’ll Have Another wins? </a:t>
            </a:r>
          </a:p>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      </a:t>
            </a: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8" name="Rectangle 7">
            <a:extLst>
              <a:ext uri="{FF2B5EF4-FFF2-40B4-BE49-F238E27FC236}">
                <a16:creationId xmlns:a16="http://schemas.microsoft.com/office/drawing/2014/main" id="{B333E9B9-E17F-4958-9CA9-D3A5F48E514C}"/>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2g</a:t>
            </a:r>
            <a:endParaRPr lang="en-US" altLang="en-US" sz="2400" b="1" i="1" dirty="0">
              <a:solidFill>
                <a:schemeClr val="folHlink"/>
              </a:solidFill>
            </a:endParaRPr>
          </a:p>
        </p:txBody>
      </p:sp>
      <p:sp>
        <p:nvSpPr>
          <p:cNvPr id="7" name="TextBox 6">
            <a:extLst>
              <a:ext uri="{FF2B5EF4-FFF2-40B4-BE49-F238E27FC236}">
                <a16:creationId xmlns:a16="http://schemas.microsoft.com/office/drawing/2014/main" id="{69B9717B-9A3A-4B11-986D-7D6FB0C9D334}"/>
              </a:ext>
            </a:extLst>
          </p:cNvPr>
          <p:cNvSpPr txBox="1"/>
          <p:nvPr/>
        </p:nvSpPr>
        <p:spPr>
          <a:xfrm>
            <a:off x="3962400" y="6080289"/>
            <a:ext cx="2293620" cy="701731"/>
          </a:xfrm>
          <a:prstGeom prst="rect">
            <a:avLst/>
          </a:prstGeom>
          <a:noFill/>
        </p:spPr>
        <p:txBody>
          <a:bodyPr wrap="square">
            <a:spAutoFit/>
          </a:bodyPr>
          <a:lstStyle/>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P(win) = </a:t>
            </a:r>
          </a:p>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1-(odds/(odds+1))</a:t>
            </a:r>
            <a:endParaRPr lang="en-US" sz="1800" b="1" baseline="-25000" dirty="0">
              <a:solidFill>
                <a:srgbClr val="CCFFFF"/>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272771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723680589"/>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probability I’ll Have Another wins? </a:t>
            </a:r>
          </a:p>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 </a:t>
            </a:r>
            <a:r>
              <a:rPr lang="en-US" sz="3500" b="1" dirty="0">
                <a:solidFill>
                  <a:srgbClr val="FFFF00"/>
                </a:solidFill>
                <a:effectLst>
                  <a:outerShdw blurRad="38100" dist="38100" dir="2700000" algn="tl">
                    <a:srgbClr val="000000"/>
                  </a:outerShdw>
                </a:effectLst>
                <a:latin typeface="+mn-lt"/>
              </a:rPr>
              <a:t>P = 0.0625 = 6.25%</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78FFFC34-12C6-41B9-BE27-B34FCACC5DF1}"/>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2g</a:t>
            </a:r>
            <a:endParaRPr lang="en-US" altLang="en-US" sz="2400" b="1" i="1" dirty="0">
              <a:solidFill>
                <a:schemeClr val="folHlink"/>
              </a:solidFill>
            </a:endParaRPr>
          </a:p>
        </p:txBody>
      </p:sp>
    </p:spTree>
    <p:extLst>
      <p:ext uri="{BB962C8B-B14F-4D97-AF65-F5344CB8AC3E}">
        <p14:creationId xmlns:p14="http://schemas.microsoft.com/office/powerpoint/2010/main" val="2024660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78227707"/>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lowest probability of a horse winning?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27B7A685-3DCC-4FD0-8EED-9CC72DAF51B9}"/>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2h</a:t>
            </a:r>
            <a:endParaRPr lang="en-US" altLang="en-US" sz="2400" b="1" i="1" dirty="0">
              <a:solidFill>
                <a:schemeClr val="folHlink"/>
              </a:solidFill>
            </a:endParaRPr>
          </a:p>
        </p:txBody>
      </p:sp>
      <p:sp>
        <p:nvSpPr>
          <p:cNvPr id="3" name="TextBox 2">
            <a:extLst>
              <a:ext uri="{FF2B5EF4-FFF2-40B4-BE49-F238E27FC236}">
                <a16:creationId xmlns:a16="http://schemas.microsoft.com/office/drawing/2014/main" id="{AAFE754C-2BDB-3404-B282-32B960D87DC1}"/>
              </a:ext>
            </a:extLst>
          </p:cNvPr>
          <p:cNvSpPr txBox="1"/>
          <p:nvPr/>
        </p:nvSpPr>
        <p:spPr>
          <a:xfrm>
            <a:off x="3962400" y="6080289"/>
            <a:ext cx="2293620" cy="701731"/>
          </a:xfrm>
          <a:prstGeom prst="rect">
            <a:avLst/>
          </a:prstGeom>
          <a:noFill/>
        </p:spPr>
        <p:txBody>
          <a:bodyPr wrap="square">
            <a:spAutoFit/>
          </a:bodyPr>
          <a:lstStyle/>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P(win) = </a:t>
            </a:r>
          </a:p>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1-(odds/(odds+1))</a:t>
            </a:r>
            <a:endParaRPr lang="en-US" sz="1800" b="1" baseline="-25000" dirty="0">
              <a:solidFill>
                <a:srgbClr val="CCFFFF"/>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08632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21155935"/>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lowest probability of a horse winning? </a:t>
            </a:r>
          </a:p>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   </a:t>
            </a:r>
            <a:r>
              <a:rPr lang="en-US" sz="3500" b="1" dirty="0">
                <a:solidFill>
                  <a:srgbClr val="FFFF00"/>
                </a:solidFill>
                <a:effectLst>
                  <a:outerShdw blurRad="38100" dist="38100" dir="2700000" algn="tl">
                    <a:srgbClr val="000000"/>
                  </a:outerShdw>
                </a:effectLst>
                <a:latin typeface="+mn-lt"/>
              </a:rPr>
              <a:t>0.01724 ≈ 1.72%</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43B30DF8-F144-4CEF-BD50-38C286D84100}"/>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2h</a:t>
            </a:r>
            <a:endParaRPr lang="en-US" altLang="en-US" sz="2400" b="1" i="1" dirty="0">
              <a:solidFill>
                <a:schemeClr val="folHlink"/>
              </a:solidFill>
            </a:endParaRPr>
          </a:p>
        </p:txBody>
      </p:sp>
    </p:spTree>
    <p:extLst>
      <p:ext uri="{BB962C8B-B14F-4D97-AF65-F5344CB8AC3E}">
        <p14:creationId xmlns:p14="http://schemas.microsoft.com/office/powerpoint/2010/main" val="3131853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546395427"/>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highest probability of a horse winning?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6CF50F92-5344-4587-BDFA-F026EBA7312C}"/>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2i</a:t>
            </a:r>
            <a:endParaRPr lang="en-US" altLang="en-US" sz="2400" b="1" i="1" dirty="0">
              <a:solidFill>
                <a:schemeClr val="folHlink"/>
              </a:solidFill>
            </a:endParaRPr>
          </a:p>
        </p:txBody>
      </p:sp>
      <p:sp>
        <p:nvSpPr>
          <p:cNvPr id="3" name="TextBox 2">
            <a:extLst>
              <a:ext uri="{FF2B5EF4-FFF2-40B4-BE49-F238E27FC236}">
                <a16:creationId xmlns:a16="http://schemas.microsoft.com/office/drawing/2014/main" id="{0AF42BEF-F2FB-8F4A-5F03-67072A6D4055}"/>
              </a:ext>
            </a:extLst>
          </p:cNvPr>
          <p:cNvSpPr txBox="1"/>
          <p:nvPr/>
        </p:nvSpPr>
        <p:spPr>
          <a:xfrm>
            <a:off x="3962400" y="6080289"/>
            <a:ext cx="2293620" cy="701731"/>
          </a:xfrm>
          <a:prstGeom prst="rect">
            <a:avLst/>
          </a:prstGeom>
          <a:noFill/>
        </p:spPr>
        <p:txBody>
          <a:bodyPr wrap="square">
            <a:spAutoFit/>
          </a:bodyPr>
          <a:lstStyle/>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P(win) = </a:t>
            </a:r>
          </a:p>
          <a:p>
            <a:pPr marL="0" indent="0" algn="ctr">
              <a:spcBef>
                <a:spcPct val="20000"/>
              </a:spcBef>
              <a:buClr>
                <a:schemeClr val="hlink"/>
              </a:buClr>
              <a:buSzPct val="70000"/>
              <a:defRPr/>
            </a:pPr>
            <a:r>
              <a:rPr lang="en-US" sz="1800" b="1" dirty="0">
                <a:solidFill>
                  <a:srgbClr val="CCFFFF"/>
                </a:solidFill>
                <a:effectLst>
                  <a:outerShdw blurRad="38100" dist="38100" dir="2700000" algn="tl">
                    <a:srgbClr val="000000"/>
                  </a:outerShdw>
                </a:effectLst>
                <a:latin typeface="+mn-lt"/>
              </a:rPr>
              <a:t>1-(odds/(odds+1))</a:t>
            </a:r>
            <a:endParaRPr lang="en-US" sz="1800" b="1" baseline="-25000" dirty="0">
              <a:solidFill>
                <a:srgbClr val="CCFFFF"/>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679263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1541782526"/>
              </p:ext>
            </p:extLst>
          </p:nvPr>
        </p:nvGraphicFramePr>
        <p:xfrm>
          <a:off x="228600" y="76200"/>
          <a:ext cx="3657600" cy="6401010"/>
        </p:xfrm>
        <a:graphic>
          <a:graphicData uri="http://schemas.openxmlformats.org/drawingml/2006/table">
            <a:tbl>
              <a:tblPr/>
              <a:tblGrid>
                <a:gridCol w="2667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3962400" y="838200"/>
            <a:ext cx="5181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highest probability of a horse winning? </a:t>
            </a:r>
          </a:p>
          <a:p>
            <a:pPr marL="0" indent="0">
              <a:spcBef>
                <a:spcPct val="20000"/>
              </a:spcBef>
              <a:buClr>
                <a:schemeClr val="hlink"/>
              </a:buClr>
              <a:buSzPct val="70000"/>
              <a:defRPr/>
            </a:pPr>
            <a:r>
              <a:rPr lang="en-US" sz="3500" b="1" dirty="0">
                <a:solidFill>
                  <a:srgbClr val="FFFF00"/>
                </a:solidFill>
                <a:effectLst>
                  <a:outerShdw blurRad="38100" dist="38100" dir="2700000" algn="tl">
                    <a:srgbClr val="000000"/>
                  </a:outerShdw>
                </a:effectLst>
                <a:latin typeface="+mn-lt"/>
              </a:rPr>
              <a:t>    0.2 or 20.00%</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B6DC2BD8-0987-486D-A6B9-A1D966E412EE}"/>
              </a:ext>
            </a:extLst>
          </p:cNvPr>
          <p:cNvSpPr>
            <a:spLocks noChangeArrowheads="1"/>
          </p:cNvSpPr>
          <p:nvPr/>
        </p:nvSpPr>
        <p:spPr bwMode="auto">
          <a:xfrm>
            <a:off x="3886200" y="0"/>
            <a:ext cx="52633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2i</a:t>
            </a:r>
            <a:endParaRPr lang="en-US" altLang="en-US" sz="2400" b="1" i="1" dirty="0">
              <a:solidFill>
                <a:schemeClr val="folHlink"/>
              </a:solidFill>
            </a:endParaRPr>
          </a:p>
        </p:txBody>
      </p:sp>
    </p:spTree>
    <p:extLst>
      <p:ext uri="{BB962C8B-B14F-4D97-AF65-F5344CB8AC3E}">
        <p14:creationId xmlns:p14="http://schemas.microsoft.com/office/powerpoint/2010/main" val="74616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960034988"/>
              </p:ext>
            </p:extLst>
          </p:nvPr>
        </p:nvGraphicFramePr>
        <p:xfrm>
          <a:off x="228600" y="76200"/>
          <a:ext cx="4029456" cy="6401010"/>
        </p:xfrm>
        <a:graphic>
          <a:graphicData uri="http://schemas.openxmlformats.org/drawingml/2006/table">
            <a:tbl>
              <a:tblPr/>
              <a:tblGrid>
                <a:gridCol w="2506726">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err="1">
                          <a:ln>
                            <a:noFill/>
                          </a:ln>
                          <a:solidFill>
                            <a:srgbClr val="FFFF00"/>
                          </a:solidFill>
                          <a:effectLst/>
                          <a:latin typeface="Arial" charset="0"/>
                          <a:ea typeface="+mn-ea"/>
                          <a:cs typeface="Times New Roman" pitchFamily="18" charset="0"/>
                        </a:rPr>
                        <a:t>Prob</a:t>
                      </a:r>
                      <a:endParaRPr kumimoji="0" lang="en-US" sz="1400" b="1" i="0" u="none" strike="noStrike" kern="1200" cap="none" normalizeH="0" baseline="0" dirty="0">
                        <a:ln>
                          <a:noFill/>
                        </a:ln>
                        <a:solidFill>
                          <a:srgbClr val="FFFF00"/>
                        </a:solidFill>
                        <a:effectLst/>
                        <a:latin typeface="Arial"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4572000" y="762000"/>
            <a:ext cx="4419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sum of all the probabilities?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8" name="Rectangle 7">
            <a:extLst>
              <a:ext uri="{FF2B5EF4-FFF2-40B4-BE49-F238E27FC236}">
                <a16:creationId xmlns:a16="http://schemas.microsoft.com/office/drawing/2014/main" id="{1131B764-99FA-4A79-8376-3F02906B0152}"/>
              </a:ext>
            </a:extLst>
          </p:cNvPr>
          <p:cNvSpPr>
            <a:spLocks noChangeArrowheads="1"/>
          </p:cNvSpPr>
          <p:nvPr/>
        </p:nvSpPr>
        <p:spPr bwMode="auto">
          <a:xfrm>
            <a:off x="4258056" y="0"/>
            <a:ext cx="4891486"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2j</a:t>
            </a:r>
            <a:endParaRPr lang="en-US" altLang="en-US" sz="2400" b="1" i="1" dirty="0">
              <a:solidFill>
                <a:schemeClr val="folHlink"/>
              </a:solidFill>
            </a:endParaRPr>
          </a:p>
        </p:txBody>
      </p:sp>
    </p:spTree>
    <p:extLst>
      <p:ext uri="{BB962C8B-B14F-4D97-AF65-F5344CB8AC3E}">
        <p14:creationId xmlns:p14="http://schemas.microsoft.com/office/powerpoint/2010/main" val="3531675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328504940"/>
              </p:ext>
            </p:extLst>
          </p:nvPr>
        </p:nvGraphicFramePr>
        <p:xfrm>
          <a:off x="228600" y="76200"/>
          <a:ext cx="4029456" cy="6401010"/>
        </p:xfrm>
        <a:graphic>
          <a:graphicData uri="http://schemas.openxmlformats.org/drawingml/2006/table">
            <a:tbl>
              <a:tblPr/>
              <a:tblGrid>
                <a:gridCol w="2506726">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err="1">
                          <a:ln>
                            <a:noFill/>
                          </a:ln>
                          <a:solidFill>
                            <a:srgbClr val="FFFF00"/>
                          </a:solidFill>
                          <a:effectLst/>
                          <a:latin typeface="Arial" charset="0"/>
                          <a:ea typeface="+mn-ea"/>
                          <a:cs typeface="Times New Roman" pitchFamily="18" charset="0"/>
                        </a:rPr>
                        <a:t>Prob</a:t>
                      </a:r>
                      <a:endParaRPr kumimoji="0" lang="en-US" sz="1400" b="1" i="0" u="none" strike="noStrike" kern="1200" cap="none" normalizeH="0" baseline="0" dirty="0">
                        <a:ln>
                          <a:noFill/>
                        </a:ln>
                        <a:solidFill>
                          <a:srgbClr val="FFFF00"/>
                        </a:solidFill>
                        <a:effectLst/>
                        <a:latin typeface="Arial"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5" name="Content Placeholder 2"/>
          <p:cNvSpPr txBox="1">
            <a:spLocks/>
          </p:cNvSpPr>
          <p:nvPr/>
        </p:nvSpPr>
        <p:spPr>
          <a:xfrm>
            <a:off x="4572000" y="762000"/>
            <a:ext cx="44196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What is the sum of all the probabilities? </a:t>
            </a:r>
            <a:r>
              <a:rPr lang="en-US" sz="3500" b="1" dirty="0">
                <a:solidFill>
                  <a:srgbClr val="FFFF00"/>
                </a:solidFill>
                <a:effectLst>
                  <a:outerShdw blurRad="38100" dist="38100" dir="2700000" algn="tl">
                    <a:srgbClr val="000000"/>
                  </a:outerShdw>
                </a:effectLst>
                <a:latin typeface="+mn-lt"/>
              </a:rPr>
              <a:t>123.04%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7" name="Rectangle 6">
            <a:extLst>
              <a:ext uri="{FF2B5EF4-FFF2-40B4-BE49-F238E27FC236}">
                <a16:creationId xmlns:a16="http://schemas.microsoft.com/office/drawing/2014/main" id="{66027AA6-161B-4491-B862-689F88323131}"/>
              </a:ext>
            </a:extLst>
          </p:cNvPr>
          <p:cNvSpPr>
            <a:spLocks noChangeArrowheads="1"/>
          </p:cNvSpPr>
          <p:nvPr/>
        </p:nvSpPr>
        <p:spPr bwMode="auto">
          <a:xfrm>
            <a:off x="4258056" y="0"/>
            <a:ext cx="4891486"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2j</a:t>
            </a:r>
            <a:endParaRPr lang="en-US" altLang="en-US" sz="2400" b="1" i="1" dirty="0">
              <a:solidFill>
                <a:schemeClr val="folHlink"/>
              </a:solidFill>
            </a:endParaRPr>
          </a:p>
        </p:txBody>
      </p:sp>
    </p:spTree>
    <p:extLst>
      <p:ext uri="{BB962C8B-B14F-4D97-AF65-F5344CB8AC3E}">
        <p14:creationId xmlns:p14="http://schemas.microsoft.com/office/powerpoint/2010/main" val="266786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419600" y="838200"/>
            <a:ext cx="47244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Why does it not equal 100%?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graphicFrame>
        <p:nvGraphicFramePr>
          <p:cNvPr id="7" name="Group 3"/>
          <p:cNvGraphicFramePr>
            <a:graphicFrameLocks noGrp="1"/>
          </p:cNvGraphicFramePr>
          <p:nvPr>
            <p:extLst>
              <p:ext uri="{D42A27DB-BD31-4B8C-83A1-F6EECF244321}">
                <p14:modId xmlns:p14="http://schemas.microsoft.com/office/powerpoint/2010/main" val="1925940290"/>
              </p:ext>
            </p:extLst>
          </p:nvPr>
        </p:nvGraphicFramePr>
        <p:xfrm>
          <a:off x="228600" y="76200"/>
          <a:ext cx="4029456" cy="6401010"/>
        </p:xfrm>
        <a:graphic>
          <a:graphicData uri="http://schemas.openxmlformats.org/drawingml/2006/table">
            <a:tbl>
              <a:tblPr/>
              <a:tblGrid>
                <a:gridCol w="2506726">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err="1">
                          <a:ln>
                            <a:noFill/>
                          </a:ln>
                          <a:solidFill>
                            <a:srgbClr val="FFFF00"/>
                          </a:solidFill>
                          <a:effectLst/>
                          <a:latin typeface="Arial" charset="0"/>
                          <a:ea typeface="+mn-ea"/>
                          <a:cs typeface="Times New Roman" pitchFamily="18" charset="0"/>
                        </a:rPr>
                        <a:t>Prob</a:t>
                      </a:r>
                      <a:endParaRPr kumimoji="0" lang="en-US" sz="1400" b="1" i="0" u="none" strike="noStrike" kern="1200" cap="none" normalizeH="0" baseline="0" dirty="0">
                        <a:ln>
                          <a:noFill/>
                        </a:ln>
                        <a:solidFill>
                          <a:srgbClr val="FFFF00"/>
                        </a:solidFill>
                        <a:effectLst/>
                        <a:latin typeface="Arial"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6" name="Rectangle 5">
            <a:extLst>
              <a:ext uri="{FF2B5EF4-FFF2-40B4-BE49-F238E27FC236}">
                <a16:creationId xmlns:a16="http://schemas.microsoft.com/office/drawing/2014/main" id="{24790190-20DA-48A7-A715-1C0C4135E771}"/>
              </a:ext>
            </a:extLst>
          </p:cNvPr>
          <p:cNvSpPr>
            <a:spLocks noChangeArrowheads="1"/>
          </p:cNvSpPr>
          <p:nvPr/>
        </p:nvSpPr>
        <p:spPr bwMode="auto">
          <a:xfrm>
            <a:off x="4258056" y="0"/>
            <a:ext cx="4891486"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2k</a:t>
            </a:r>
            <a:endParaRPr lang="en-US" altLang="en-US" sz="2400" b="1" i="1" dirty="0">
              <a:solidFill>
                <a:schemeClr val="folHlink"/>
              </a:solidFill>
            </a:endParaRPr>
          </a:p>
        </p:txBody>
      </p:sp>
    </p:spTree>
    <p:extLst>
      <p:ext uri="{BB962C8B-B14F-4D97-AF65-F5344CB8AC3E}">
        <p14:creationId xmlns:p14="http://schemas.microsoft.com/office/powerpoint/2010/main" val="7934511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419600" y="838200"/>
            <a:ext cx="4724400" cy="3352800"/>
          </a:xfrm>
          <a:prstGeom prst="rect">
            <a:avLst/>
          </a:prstGeom>
        </p:spPr>
        <p:txBody>
          <a:bodyPr/>
          <a:lstStyle>
            <a:lvl1pPr marL="342900" indent="-342900">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indent="0">
              <a:spcBef>
                <a:spcPct val="20000"/>
              </a:spcBef>
              <a:buClr>
                <a:schemeClr val="hlink"/>
              </a:buClr>
              <a:buSzPct val="70000"/>
              <a:defRPr/>
            </a:pPr>
            <a:r>
              <a:rPr lang="en-US" sz="3500" b="1" dirty="0">
                <a:solidFill>
                  <a:srgbClr val="CCFFFF"/>
                </a:solidFill>
                <a:effectLst>
                  <a:outerShdw blurRad="38100" dist="38100" dir="2700000" algn="tl">
                    <a:srgbClr val="000000"/>
                  </a:outerShdw>
                </a:effectLst>
                <a:latin typeface="+mn-lt"/>
              </a:rPr>
              <a:t>Why does it not equal 100%? </a:t>
            </a:r>
          </a:p>
          <a:p>
            <a:pPr marL="0" indent="0">
              <a:spcBef>
                <a:spcPct val="20000"/>
              </a:spcBef>
              <a:buClr>
                <a:schemeClr val="hlink"/>
              </a:buClr>
              <a:buSzPct val="70000"/>
              <a:defRPr/>
            </a:pPr>
            <a:r>
              <a:rPr lang="en-US" sz="3500" b="1" dirty="0">
                <a:solidFill>
                  <a:srgbClr val="FFFF00"/>
                </a:solidFill>
                <a:effectLst>
                  <a:outerShdw blurRad="38100" dist="38100" dir="2700000" algn="tl">
                    <a:srgbClr val="000000"/>
                  </a:outerShdw>
                </a:effectLst>
                <a:latin typeface="+mn-lt"/>
              </a:rPr>
              <a:t>MASSIVE cumulative rounding errors! </a:t>
            </a:r>
          </a:p>
          <a:p>
            <a:pPr marL="0" indent="0">
              <a:spcBef>
                <a:spcPct val="20000"/>
              </a:spcBef>
              <a:buClr>
                <a:schemeClr val="hlink"/>
              </a:buClr>
              <a:buSzPct val="70000"/>
              <a:defRPr/>
            </a:pPr>
            <a:endParaRPr lang="en-US" sz="3500" b="1" baseline="-25000" dirty="0">
              <a:solidFill>
                <a:srgbClr val="CCFFFF"/>
              </a:solidFill>
              <a:effectLst>
                <a:outerShdw blurRad="38100" dist="38100" dir="2700000" algn="tl">
                  <a:srgbClr val="000000"/>
                </a:outerShdw>
              </a:effectLst>
              <a:latin typeface="+mn-lt"/>
            </a:endParaRPr>
          </a:p>
          <a:p>
            <a:pPr>
              <a:spcBef>
                <a:spcPct val="20000"/>
              </a:spcBef>
              <a:buClr>
                <a:schemeClr val="hlink"/>
              </a:buClr>
              <a:buSzPct val="70000"/>
              <a:buFont typeface="Wingdings" pitchFamily="2" charset="2"/>
              <a:buNone/>
              <a:defRPr/>
            </a:pPr>
            <a:endParaRPr lang="en-US" sz="2400" b="1" baseline="-25000" dirty="0">
              <a:effectLst>
                <a:outerShdw blurRad="38100" dist="38100" dir="2700000" algn="tl">
                  <a:srgbClr val="000000"/>
                </a:outerShdw>
              </a:effectLst>
              <a:latin typeface="Arial" charset="0"/>
            </a:endParaRPr>
          </a:p>
          <a:p>
            <a:pP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graphicFrame>
        <p:nvGraphicFramePr>
          <p:cNvPr id="7" name="Group 3"/>
          <p:cNvGraphicFramePr>
            <a:graphicFrameLocks noGrp="1"/>
          </p:cNvGraphicFramePr>
          <p:nvPr>
            <p:extLst>
              <p:ext uri="{D42A27DB-BD31-4B8C-83A1-F6EECF244321}">
                <p14:modId xmlns:p14="http://schemas.microsoft.com/office/powerpoint/2010/main" val="4169793290"/>
              </p:ext>
            </p:extLst>
          </p:nvPr>
        </p:nvGraphicFramePr>
        <p:xfrm>
          <a:off x="228600" y="76200"/>
          <a:ext cx="4029456" cy="6401010"/>
        </p:xfrm>
        <a:graphic>
          <a:graphicData uri="http://schemas.openxmlformats.org/drawingml/2006/table">
            <a:tbl>
              <a:tblPr/>
              <a:tblGrid>
                <a:gridCol w="2506726">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7434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Horse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rPr>
                        <a:t>Odds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err="1">
                          <a:ln>
                            <a:noFill/>
                          </a:ln>
                          <a:solidFill>
                            <a:srgbClr val="FFFF00"/>
                          </a:solidFill>
                          <a:effectLst/>
                          <a:latin typeface="Arial" charset="0"/>
                          <a:ea typeface="+mn-ea"/>
                          <a:cs typeface="Times New Roman" pitchFamily="18" charset="0"/>
                        </a:rPr>
                        <a:t>Prob</a:t>
                      </a:r>
                      <a:endParaRPr kumimoji="0" lang="en-US" sz="1400" b="1" i="0" u="none" strike="noStrike" kern="1200" cap="none" normalizeH="0" baseline="0" dirty="0">
                        <a:ln>
                          <a:noFill/>
                        </a:ln>
                        <a:solidFill>
                          <a:srgbClr val="FFFF00"/>
                        </a:solidFill>
                        <a:effectLst/>
                        <a:latin typeface="Arial" charset="0"/>
                        <a:ea typeface="+mn-ea"/>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Long Legs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Optimizer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Take Charge Indy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Union Rags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Dullahan</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Bodemeister</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Rousing Sermon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Creative Cause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Trinniberg</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Bisnath</a:t>
                      </a:r>
                      <a:r>
                        <a:rPr kumimoji="0" lang="en-US" sz="1400" b="1" i="0" u="none" strike="noStrike" cap="none" normalizeH="0" baseline="0" dirty="0">
                          <a:ln>
                            <a:noFill/>
                          </a:ln>
                          <a:solidFill>
                            <a:srgbClr val="FFFF00"/>
                          </a:solidFill>
                          <a:effectLst/>
                          <a:latin typeface="Arial" charset="0"/>
                          <a:cs typeface="Times New Roman" pitchFamily="18" charset="0"/>
                        </a:rPr>
                        <a:t> </a:t>
                      </a:r>
                      <a:r>
                        <a:rPr kumimoji="0" lang="en-US" sz="1400" b="1" i="0" u="none" strike="noStrike" cap="none" normalizeH="0" baseline="0" dirty="0" err="1">
                          <a:ln>
                            <a:noFill/>
                          </a:ln>
                          <a:solidFill>
                            <a:srgbClr val="FFFF00"/>
                          </a:solidFill>
                          <a:effectLst/>
                          <a:latin typeface="Arial" charset="0"/>
                          <a:cs typeface="Times New Roman" pitchFamily="18" charset="0"/>
                        </a:rPr>
                        <a:t>Parboo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Daddy Nose Best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Alpha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Prospective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Went the Day Well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Hansen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Gemologist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El </a:t>
                      </a:r>
                      <a:r>
                        <a:rPr kumimoji="0" lang="en-US" sz="1400" b="1" i="0" u="none" strike="noStrike" cap="none" normalizeH="0" baseline="0" dirty="0" err="1">
                          <a:ln>
                            <a:noFill/>
                          </a:ln>
                          <a:solidFill>
                            <a:srgbClr val="FFFF00"/>
                          </a:solidFill>
                          <a:effectLst/>
                          <a:latin typeface="Arial" charset="0"/>
                          <a:cs typeface="Times New Roman" pitchFamily="18" charset="0"/>
                        </a:rPr>
                        <a:t>Padrino</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29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Done Talking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err="1">
                          <a:ln>
                            <a:noFill/>
                          </a:ln>
                          <a:solidFill>
                            <a:srgbClr val="FFFF00"/>
                          </a:solidFill>
                          <a:effectLst/>
                          <a:latin typeface="Arial" charset="0"/>
                          <a:cs typeface="Times New Roman" pitchFamily="18" charset="0"/>
                        </a:rPr>
                        <a:t>Sabercat</a:t>
                      </a:r>
                      <a:r>
                        <a:rPr kumimoji="0" lang="en-US" sz="1400" b="1" i="0" u="none" strike="noStrike" cap="none" normalizeH="0" baseline="0" dirty="0">
                          <a:ln>
                            <a:noFill/>
                          </a:ln>
                          <a:solidFill>
                            <a:srgbClr val="FFFF00"/>
                          </a:solidFill>
                          <a:effectLst/>
                          <a:latin typeface="Arial" charset="0"/>
                          <a:cs typeface="Times New Roman" pitchFamily="18" charset="0"/>
                        </a:rPr>
                        <a: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37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I'll Have Another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15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Liaison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a:ln>
                            <a:noFill/>
                          </a:ln>
                          <a:solidFill>
                            <a:srgbClr val="FFFF00"/>
                          </a:solidFill>
                          <a:effectLst/>
                          <a:latin typeface="Arial" charset="0"/>
                          <a:cs typeface="Times New Roman" pitchFamily="18" charset="0"/>
                        </a:rPr>
                        <a:t>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1400" b="1" i="0" u="none" strike="noStrike" kern="1200" cap="none" normalizeH="0" baseline="0" dirty="0">
                          <a:ln>
                            <a:noFill/>
                          </a:ln>
                          <a:solidFill>
                            <a:srgbClr val="FFFF00"/>
                          </a:solidFill>
                          <a:effectLst/>
                          <a:latin typeface="Arial" charset="0"/>
                          <a:ea typeface="+mn-ea"/>
                          <a:cs typeface="Times New Roman" pitchFamily="18"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6" name="Rectangle 5">
            <a:extLst>
              <a:ext uri="{FF2B5EF4-FFF2-40B4-BE49-F238E27FC236}">
                <a16:creationId xmlns:a16="http://schemas.microsoft.com/office/drawing/2014/main" id="{24790190-20DA-48A7-A715-1C0C4135E771}"/>
              </a:ext>
            </a:extLst>
          </p:cNvPr>
          <p:cNvSpPr>
            <a:spLocks noChangeArrowheads="1"/>
          </p:cNvSpPr>
          <p:nvPr/>
        </p:nvSpPr>
        <p:spPr bwMode="auto">
          <a:xfrm>
            <a:off x="4258056" y="0"/>
            <a:ext cx="4891486"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2k</a:t>
            </a:r>
            <a:endParaRPr lang="en-US" altLang="en-US" sz="2400" b="1" i="1" dirty="0">
              <a:solidFill>
                <a:schemeClr val="folHlink"/>
              </a:solidFill>
            </a:endParaRPr>
          </a:p>
        </p:txBody>
      </p:sp>
      <p:sp>
        <p:nvSpPr>
          <p:cNvPr id="3" name="TextBox 2">
            <a:extLst>
              <a:ext uri="{FF2B5EF4-FFF2-40B4-BE49-F238E27FC236}">
                <a16:creationId xmlns:a16="http://schemas.microsoft.com/office/drawing/2014/main" id="{2E4C11C5-9266-93E2-712F-9BEBBD64BB7F}"/>
              </a:ext>
            </a:extLst>
          </p:cNvPr>
          <p:cNvSpPr txBox="1"/>
          <p:nvPr/>
        </p:nvSpPr>
        <p:spPr>
          <a:xfrm>
            <a:off x="7343536" y="3618190"/>
            <a:ext cx="1962008" cy="369332"/>
          </a:xfrm>
          <a:prstGeom prst="rect">
            <a:avLst/>
          </a:prstGeom>
          <a:noFill/>
        </p:spPr>
        <p:txBody>
          <a:bodyPr wrap="square">
            <a:spAutoFit/>
          </a:bodyPr>
          <a:lstStyle/>
          <a:p>
            <a:r>
              <a:rPr lang="en-US" dirty="0"/>
              <a:t>All downward…</a:t>
            </a:r>
          </a:p>
        </p:txBody>
      </p:sp>
    </p:spTree>
    <p:extLst>
      <p:ext uri="{BB962C8B-B14F-4D97-AF65-F5344CB8AC3E}">
        <p14:creationId xmlns:p14="http://schemas.microsoft.com/office/powerpoint/2010/main" val="395294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dirty="0"/>
              <a:t>Fundamental Counting Principle</a:t>
            </a:r>
          </a:p>
        </p:txBody>
      </p:sp>
      <p:sp>
        <p:nvSpPr>
          <p:cNvPr id="4" name="Content Placeholder 2"/>
          <p:cNvSpPr>
            <a:spLocks noGrp="1"/>
          </p:cNvSpPr>
          <p:nvPr>
            <p:ph idx="1"/>
          </p:nvPr>
        </p:nvSpPr>
        <p:spPr>
          <a:xfrm>
            <a:off x="457200" y="1219200"/>
            <a:ext cx="8229600" cy="5638800"/>
          </a:xfrm>
        </p:spPr>
        <p:txBody>
          <a:bodyPr/>
          <a:lstStyle/>
          <a:p>
            <a:r>
              <a:rPr lang="en-US" dirty="0"/>
              <a:t>the number of ways things can occur</a:t>
            </a:r>
          </a:p>
        </p:txBody>
      </p:sp>
    </p:spTree>
    <p:extLst>
      <p:ext uri="{BB962C8B-B14F-4D97-AF65-F5344CB8AC3E}">
        <p14:creationId xmlns:p14="http://schemas.microsoft.com/office/powerpoint/2010/main" val="3835765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probability source for these numbers?</a:t>
            </a:r>
          </a:p>
        </p:txBody>
      </p:sp>
      <p:sp>
        <p:nvSpPr>
          <p:cNvPr id="4" name="TextBox 3">
            <a:extLst>
              <a:ext uri="{FF2B5EF4-FFF2-40B4-BE49-F238E27FC236}">
                <a16:creationId xmlns:a16="http://schemas.microsoft.com/office/drawing/2014/main" id="{A8025778-C64E-4D06-8B77-EF5E74F76402}"/>
              </a:ext>
            </a:extLst>
          </p:cNvPr>
          <p:cNvSpPr txBox="1"/>
          <p:nvPr/>
        </p:nvSpPr>
        <p:spPr>
          <a:xfrm>
            <a:off x="6578028" y="5638800"/>
            <a:ext cx="2565971" cy="1200329"/>
          </a:xfrm>
          <a:prstGeom prst="rect">
            <a:avLst/>
          </a:prstGeom>
          <a:noFill/>
        </p:spPr>
        <p:txBody>
          <a:bodyPr wrap="square">
            <a:spAutoFit/>
          </a:bodyPr>
          <a:lstStyle/>
          <a:p>
            <a:pPr>
              <a:spcBef>
                <a:spcPts val="0"/>
              </a:spcBef>
            </a:pPr>
            <a:r>
              <a:rPr lang="en-US" dirty="0"/>
              <a:t>Probability sources:</a:t>
            </a:r>
          </a:p>
          <a:p>
            <a:pPr>
              <a:spcBef>
                <a:spcPts val="0"/>
              </a:spcBef>
            </a:pPr>
            <a:r>
              <a:rPr lang="en-US" dirty="0"/>
              <a:t>classical probability </a:t>
            </a:r>
          </a:p>
          <a:p>
            <a:pPr>
              <a:spcBef>
                <a:spcPts val="0"/>
              </a:spcBef>
            </a:pPr>
            <a:r>
              <a:rPr lang="en-US" dirty="0"/>
              <a:t>empirical probability </a:t>
            </a:r>
          </a:p>
          <a:p>
            <a:pPr>
              <a:spcBef>
                <a:spcPts val="0"/>
              </a:spcBef>
            </a:pPr>
            <a:r>
              <a:rPr lang="en-US" dirty="0"/>
              <a:t>subjective probability</a:t>
            </a:r>
            <a:r>
              <a:rPr lang="en-US" b="0" dirty="0"/>
              <a:t> </a:t>
            </a:r>
            <a:endParaRPr lang="en-US" dirty="0"/>
          </a:p>
        </p:txBody>
      </p:sp>
      <p:sp>
        <p:nvSpPr>
          <p:cNvPr id="6" name="Rectangle 5">
            <a:extLst>
              <a:ext uri="{FF2B5EF4-FFF2-40B4-BE49-F238E27FC236}">
                <a16:creationId xmlns:a16="http://schemas.microsoft.com/office/drawing/2014/main" id="{028917DF-202F-4D75-B393-5E1D2D2618A4}"/>
              </a:ext>
            </a:extLst>
          </p:cNvPr>
          <p:cNvSpPr>
            <a:spLocks noChangeArrowheads="1"/>
          </p:cNvSpPr>
          <p:nvPr/>
        </p:nvSpPr>
        <p:spPr bwMode="auto">
          <a:xfrm>
            <a:off x="0" y="0"/>
            <a:ext cx="9149542"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a:r>
              <a:rPr lang="en-US" altLang="en-US" sz="2400" b="1" dirty="0">
                <a:solidFill>
                  <a:schemeClr val="bg1"/>
                </a:solidFill>
              </a:rPr>
              <a:t>ODDS</a:t>
            </a:r>
          </a:p>
          <a:p>
            <a:pPr algn="ctr" eaLnBrk="1" hangingPunct="1">
              <a:spcBef>
                <a:spcPct val="0"/>
              </a:spcBef>
              <a:buFontTx/>
              <a:buNone/>
            </a:pPr>
            <a:r>
              <a:rPr lang="en-US" altLang="en-US" sz="2400" b="1" dirty="0">
                <a:solidFill>
                  <a:schemeClr val="bg1"/>
                </a:solidFill>
              </a:rPr>
              <a:t>IN-CLASS PROBLEM 2l</a:t>
            </a:r>
            <a:endParaRPr lang="en-US" altLang="en-US" sz="2400" b="1" i="1" dirty="0">
              <a:solidFill>
                <a:schemeClr val="folHlink"/>
              </a:solidFill>
            </a:endParaRPr>
          </a:p>
        </p:txBody>
      </p:sp>
    </p:spTree>
    <p:extLst>
      <p:ext uri="{BB962C8B-B14F-4D97-AF65-F5344CB8AC3E}">
        <p14:creationId xmlns:p14="http://schemas.microsoft.com/office/powerpoint/2010/main" val="1918382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34576FB-F504-4E58-B470-E505DA612F9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10492093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Every day we hear something like:</a:t>
            </a:r>
          </a:p>
          <a:p>
            <a:r>
              <a:rPr lang="en-US" dirty="0"/>
              <a:t>The probability of precipitation is 15%</a:t>
            </a:r>
          </a:p>
        </p:txBody>
      </p:sp>
    </p:spTree>
    <p:extLst>
      <p:ext uri="{BB962C8B-B14F-4D97-AF65-F5344CB8AC3E}">
        <p14:creationId xmlns:p14="http://schemas.microsoft.com/office/powerpoint/2010/main" val="2595605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Every day we hear something like:</a:t>
            </a:r>
          </a:p>
          <a:p>
            <a:r>
              <a:rPr lang="en-US" dirty="0"/>
              <a:t>The probability of precipitation is 15%</a:t>
            </a:r>
          </a:p>
          <a:p>
            <a:r>
              <a:rPr lang="en-US" dirty="0"/>
              <a:t>Where does that come from??</a:t>
            </a:r>
          </a:p>
        </p:txBody>
      </p:sp>
    </p:spTree>
    <p:extLst>
      <p:ext uri="{BB962C8B-B14F-4D97-AF65-F5344CB8AC3E}">
        <p14:creationId xmlns:p14="http://schemas.microsoft.com/office/powerpoint/2010/main" val="3325321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p:txBody>
      </p:sp>
    </p:spTree>
    <p:extLst>
      <p:ext uri="{BB962C8B-B14F-4D97-AF65-F5344CB8AC3E}">
        <p14:creationId xmlns:p14="http://schemas.microsoft.com/office/powerpoint/2010/main" val="34593117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a:p>
            <a:r>
              <a:rPr lang="en-US" dirty="0"/>
              <a:t>Often the stations recording the data change over time </a:t>
            </a:r>
          </a:p>
        </p:txBody>
      </p:sp>
    </p:spTree>
    <p:extLst>
      <p:ext uri="{BB962C8B-B14F-4D97-AF65-F5344CB8AC3E}">
        <p14:creationId xmlns:p14="http://schemas.microsoft.com/office/powerpoint/2010/main" val="3521366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a:p>
            <a:r>
              <a:rPr lang="en-US" dirty="0"/>
              <a:t>Often the stations recoding the data change over time</a:t>
            </a:r>
          </a:p>
          <a:p>
            <a:r>
              <a:rPr lang="en-US" dirty="0"/>
              <a:t>Ex: Stapleton vs DIA </a:t>
            </a:r>
          </a:p>
        </p:txBody>
      </p:sp>
    </p:spTree>
    <p:extLst>
      <p:ext uri="{BB962C8B-B14F-4D97-AF65-F5344CB8AC3E}">
        <p14:creationId xmlns:p14="http://schemas.microsoft.com/office/powerpoint/2010/main" val="3457796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a:p>
            <a:r>
              <a:rPr lang="en-US" dirty="0"/>
              <a:t>Often the stations recoding the data change over time</a:t>
            </a:r>
          </a:p>
          <a:p>
            <a:r>
              <a:rPr lang="en-US" dirty="0"/>
              <a:t>Ex: Stapleton vs DIA</a:t>
            </a:r>
          </a:p>
          <a:p>
            <a:r>
              <a:rPr lang="en-US" dirty="0"/>
              <a:t>Does that affect the trend or amplitude of the data? </a:t>
            </a:r>
          </a:p>
        </p:txBody>
      </p:sp>
    </p:spTree>
    <p:extLst>
      <p:ext uri="{BB962C8B-B14F-4D97-AF65-F5344CB8AC3E}">
        <p14:creationId xmlns:p14="http://schemas.microsoft.com/office/powerpoint/2010/main" val="39265244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a:p>
            <a:r>
              <a:rPr lang="en-US" dirty="0"/>
              <a:t>Often the stations recoding the data change over time</a:t>
            </a:r>
          </a:p>
          <a:p>
            <a:r>
              <a:rPr lang="en-US" dirty="0"/>
              <a:t>Does that affect the trend or amplitude of the data?</a:t>
            </a:r>
          </a:p>
          <a:p>
            <a:r>
              <a:rPr lang="en-US" dirty="0"/>
              <a:t>Usually YES (sadly) </a:t>
            </a:r>
          </a:p>
        </p:txBody>
      </p:sp>
    </p:spTree>
    <p:extLst>
      <p:ext uri="{BB962C8B-B14F-4D97-AF65-F5344CB8AC3E}">
        <p14:creationId xmlns:p14="http://schemas.microsoft.com/office/powerpoint/2010/main" val="17143928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Most countries have daily weather data stretching back to the 1870s</a:t>
            </a:r>
          </a:p>
          <a:p>
            <a:r>
              <a:rPr lang="en-US" dirty="0"/>
              <a:t>So there are actually FEW stations that have a consistent record from 1870 to present</a:t>
            </a:r>
          </a:p>
        </p:txBody>
      </p:sp>
    </p:spTree>
    <p:extLst>
      <p:ext uri="{BB962C8B-B14F-4D97-AF65-F5344CB8AC3E}">
        <p14:creationId xmlns:p14="http://schemas.microsoft.com/office/powerpoint/2010/main" val="26281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number of ways in which characteristics can be combined is found by </a:t>
            </a:r>
            <a:r>
              <a:rPr lang="en-US" dirty="0">
                <a:solidFill>
                  <a:srgbClr val="FFC000"/>
                </a:solidFill>
              </a:rPr>
              <a:t>multiplying</a:t>
            </a:r>
            <a:r>
              <a:rPr lang="en-US" dirty="0"/>
              <a:t> the possibilities of each characteristic together</a:t>
            </a:r>
            <a:endParaRPr lang="en-US" sz="3200" dirty="0"/>
          </a:p>
          <a:p>
            <a:endParaRPr lang="en-US" dirty="0"/>
          </a:p>
          <a:p>
            <a:endParaRPr lang="en-US" dirty="0"/>
          </a:p>
        </p:txBody>
      </p:sp>
      <p:sp>
        <p:nvSpPr>
          <p:cNvPr id="5" name="Title 1"/>
          <p:cNvSpPr>
            <a:spLocks noGrp="1"/>
          </p:cNvSpPr>
          <p:nvPr>
            <p:ph type="title"/>
          </p:nvPr>
        </p:nvSpPr>
        <p:spPr>
          <a:xfrm>
            <a:off x="0" y="0"/>
            <a:ext cx="9144000" cy="1143000"/>
          </a:xfrm>
        </p:spPr>
        <p:txBody>
          <a:bodyPr/>
          <a:lstStyle/>
          <a:p>
            <a:r>
              <a:rPr lang="en-US" sz="4700" dirty="0"/>
              <a:t>Fundamental Counting Principle</a:t>
            </a:r>
          </a:p>
        </p:txBody>
      </p:sp>
    </p:spTree>
    <p:extLst>
      <p:ext uri="{BB962C8B-B14F-4D97-AF65-F5344CB8AC3E}">
        <p14:creationId xmlns:p14="http://schemas.microsoft.com/office/powerpoint/2010/main" val="13210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World Meteorological Organization (part of the UN)</a:t>
            </a:r>
          </a:p>
          <a:p>
            <a:r>
              <a:rPr lang="en-US" dirty="0"/>
              <a:t>Have what is called the “synoptic system”</a:t>
            </a:r>
          </a:p>
        </p:txBody>
      </p:sp>
    </p:spTree>
    <p:extLst>
      <p:ext uri="{BB962C8B-B14F-4D97-AF65-F5344CB8AC3E}">
        <p14:creationId xmlns:p14="http://schemas.microsoft.com/office/powerpoint/2010/main" val="2268697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World Meteorological Organization (part of the UN)</a:t>
            </a:r>
          </a:p>
          <a:p>
            <a:r>
              <a:rPr lang="en-US" dirty="0"/>
              <a:t>Have what is called the “synoptic system”</a:t>
            </a:r>
          </a:p>
          <a:p>
            <a:r>
              <a:rPr lang="en-US" dirty="0"/>
              <a:t>Stations report precipitation, max and min temperature, wind speed and dew point/relative humidity every 24 hours</a:t>
            </a:r>
          </a:p>
        </p:txBody>
      </p:sp>
    </p:spTree>
    <p:extLst>
      <p:ext uri="{BB962C8B-B14F-4D97-AF65-F5344CB8AC3E}">
        <p14:creationId xmlns:p14="http://schemas.microsoft.com/office/powerpoint/2010/main" val="26503299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Stations report precipitation, max and min temperature, wind speed and dew point/relative humidity every 24 hours</a:t>
            </a:r>
          </a:p>
          <a:p>
            <a:r>
              <a:rPr lang="en-US" dirty="0"/>
              <a:t>Data are collected at 9am local time</a:t>
            </a:r>
          </a:p>
        </p:txBody>
      </p:sp>
    </p:spTree>
    <p:extLst>
      <p:ext uri="{BB962C8B-B14F-4D97-AF65-F5344CB8AC3E}">
        <p14:creationId xmlns:p14="http://schemas.microsoft.com/office/powerpoint/2010/main" val="3411467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data are to be collected by each government and then shared with the UN for use by anyone who is creating a model or a forecast </a:t>
            </a:r>
          </a:p>
        </p:txBody>
      </p:sp>
    </p:spTree>
    <p:extLst>
      <p:ext uri="{BB962C8B-B14F-4D97-AF65-F5344CB8AC3E}">
        <p14:creationId xmlns:p14="http://schemas.microsoft.com/office/powerpoint/2010/main" val="2334976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The data are to be collected by each government and then shared with the UN for use by anyone who is creating a model or a forecast</a:t>
            </a:r>
          </a:p>
          <a:p>
            <a:r>
              <a:rPr lang="en-US" dirty="0"/>
              <a:t>In exchange, the country gets the inalienable right to make all forecasts for their country (to the exclusion of all others) </a:t>
            </a:r>
          </a:p>
        </p:txBody>
      </p:sp>
    </p:spTree>
    <p:extLst>
      <p:ext uri="{BB962C8B-B14F-4D97-AF65-F5344CB8AC3E}">
        <p14:creationId xmlns:p14="http://schemas.microsoft.com/office/powerpoint/2010/main" val="4583235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But…</a:t>
            </a:r>
          </a:p>
        </p:txBody>
      </p:sp>
    </p:spTree>
    <p:extLst>
      <p:ext uri="{BB962C8B-B14F-4D97-AF65-F5344CB8AC3E}">
        <p14:creationId xmlns:p14="http://schemas.microsoft.com/office/powerpoint/2010/main" val="3576739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But…</a:t>
            </a:r>
          </a:p>
          <a:p>
            <a:r>
              <a:rPr lang="en-US" dirty="0"/>
              <a:t>Many countries view their weather data as a strategic resource that they don’t want to share</a:t>
            </a:r>
          </a:p>
        </p:txBody>
      </p:sp>
    </p:spTree>
    <p:extLst>
      <p:ext uri="{BB962C8B-B14F-4D97-AF65-F5344CB8AC3E}">
        <p14:creationId xmlns:p14="http://schemas.microsoft.com/office/powerpoint/2010/main" val="7712923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But…</a:t>
            </a:r>
          </a:p>
          <a:p>
            <a:r>
              <a:rPr lang="en-US" dirty="0"/>
              <a:t>Many countries view their weather data as a strategic resource that they don’t want to share</a:t>
            </a:r>
          </a:p>
          <a:p>
            <a:r>
              <a:rPr lang="en-US" dirty="0"/>
              <a:t>They demand sole right of forecast, but do not actually ever send data into the UN</a:t>
            </a:r>
          </a:p>
        </p:txBody>
      </p:sp>
    </p:spTree>
    <p:extLst>
      <p:ext uri="{BB962C8B-B14F-4D97-AF65-F5344CB8AC3E}">
        <p14:creationId xmlns:p14="http://schemas.microsoft.com/office/powerpoint/2010/main" val="1605650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SO…</a:t>
            </a:r>
          </a:p>
          <a:p>
            <a:r>
              <a:rPr lang="en-US" dirty="0"/>
              <a:t>In the modern “satellite” world, (post 1985) climate modelers use satellite estimates of (especially) precipitation based on cloud-top temperatures calibrated by occasional (available) ground station data</a:t>
            </a:r>
          </a:p>
        </p:txBody>
      </p:sp>
    </p:spTree>
    <p:extLst>
      <p:ext uri="{BB962C8B-B14F-4D97-AF65-F5344CB8AC3E}">
        <p14:creationId xmlns:p14="http://schemas.microsoft.com/office/powerpoint/2010/main" val="26792736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0C38-7C5C-42DA-844A-65BE622951A6}"/>
              </a:ext>
            </a:extLst>
          </p:cNvPr>
          <p:cNvSpPr>
            <a:spLocks noGrp="1"/>
          </p:cNvSpPr>
          <p:nvPr>
            <p:ph type="title"/>
          </p:nvPr>
        </p:nvSpPr>
        <p:spPr/>
        <p:txBody>
          <a:bodyPr/>
          <a:lstStyle/>
          <a:p>
            <a:r>
              <a:rPr lang="en-US" dirty="0"/>
              <a:t>Probability in Weather</a:t>
            </a:r>
          </a:p>
        </p:txBody>
      </p:sp>
      <p:sp>
        <p:nvSpPr>
          <p:cNvPr id="3" name="Content Placeholder 2">
            <a:extLst>
              <a:ext uri="{FF2B5EF4-FFF2-40B4-BE49-F238E27FC236}">
                <a16:creationId xmlns:a16="http://schemas.microsoft.com/office/drawing/2014/main" id="{3AAE47A5-2026-4BF4-A829-58624B84C5A8}"/>
              </a:ext>
            </a:extLst>
          </p:cNvPr>
          <p:cNvSpPr>
            <a:spLocks noGrp="1"/>
          </p:cNvSpPr>
          <p:nvPr>
            <p:ph idx="1"/>
          </p:nvPr>
        </p:nvSpPr>
        <p:spPr/>
        <p:txBody>
          <a:bodyPr/>
          <a:lstStyle/>
          <a:p>
            <a:r>
              <a:rPr lang="en-US" dirty="0"/>
              <a:t>Data collected over several years are used to create climate models</a:t>
            </a:r>
          </a:p>
        </p:txBody>
      </p:sp>
    </p:spTree>
    <p:extLst>
      <p:ext uri="{BB962C8B-B14F-4D97-AF65-F5344CB8AC3E}">
        <p14:creationId xmlns:p14="http://schemas.microsoft.com/office/powerpoint/2010/main" val="899057880"/>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7764</TotalTime>
  <Words>6116</Words>
  <Application>Microsoft Office PowerPoint</Application>
  <PresentationFormat>On-screen Show (4:3)</PresentationFormat>
  <Paragraphs>2059</Paragraphs>
  <Slides>131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131</vt:i4>
      </vt:variant>
    </vt:vector>
  </HeadingPairs>
  <TitlesOfParts>
    <vt:vector size="138" baseType="lpstr">
      <vt:lpstr>Arial</vt:lpstr>
      <vt:lpstr>Calibri</vt:lpstr>
      <vt:lpstr>Cambria</vt:lpstr>
      <vt:lpstr>Cambria Math</vt:lpstr>
      <vt:lpstr>Comic Sans MS</vt:lpstr>
      <vt:lpstr>Wingdings</vt:lpstr>
      <vt:lpstr>Office Theme</vt:lpstr>
      <vt:lpstr>PowerPoint Presentation</vt:lpstr>
      <vt:lpstr>What’s Up?</vt:lpstr>
      <vt:lpstr>What’s Up?</vt:lpstr>
      <vt:lpstr>Review</vt:lpstr>
      <vt:lpstr>Probability</vt:lpstr>
      <vt:lpstr>Probability</vt:lpstr>
      <vt:lpstr>Conditional Probability</vt:lpstr>
      <vt:lpstr>Fundamental Counting Principle</vt:lpstr>
      <vt:lpstr>Fundamental Counting Principle</vt:lpstr>
      <vt:lpstr>Combinatorics</vt:lpstr>
      <vt:lpstr>Combinatorics</vt:lpstr>
      <vt:lpstr>Combinatorics</vt:lpstr>
      <vt:lpstr>Combinatorics</vt:lpstr>
      <vt:lpstr>Combinatorics</vt:lpstr>
      <vt:lpstr>Combinatorics</vt:lpstr>
      <vt:lpstr>Combinatorics</vt:lpstr>
      <vt:lpstr>PowerPoint Presentation</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Odds</vt:lpstr>
      <vt:lpstr>PowerPoint Presentation</vt:lpstr>
      <vt:lpstr>PowerPoint Presentation</vt:lpstr>
      <vt:lpstr>Odds</vt:lpstr>
      <vt:lpstr>Odds</vt:lpstr>
      <vt:lpstr>Odds</vt:lpstr>
      <vt:lpstr>Odds</vt:lpstr>
      <vt:lpstr>Odds</vt:lpstr>
      <vt:lpstr>Odds</vt:lpstr>
      <vt:lpstr>PowerPoint Presentation</vt:lpstr>
      <vt:lpstr>PowerPoint Presentation</vt:lpstr>
      <vt:lpstr>PowerPoint Presentation</vt:lpstr>
      <vt:lpstr>PowerPoint Presentation</vt:lpstr>
      <vt:lpstr>PowerPoint Presentation</vt:lpstr>
      <vt:lpstr>Odds</vt:lpstr>
      <vt:lpstr>Odds</vt:lpstr>
      <vt:lpstr>Odds</vt:lpstr>
      <vt:lpstr>Odds</vt:lpstr>
      <vt:lpstr>Odds</vt:lpstr>
      <vt:lpstr>Odds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Probability in Weather</vt:lpstr>
      <vt:lpstr>PowerPoint Presentation</vt:lpstr>
      <vt:lpstr>PowerPoint Presentation</vt:lpstr>
      <vt:lpstr>Probability in Weather</vt:lpstr>
      <vt:lpstr>Probability in 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in Weather</vt:lpstr>
      <vt:lpstr>Probability in Weather</vt:lpstr>
      <vt:lpstr>PowerPoint Presentation</vt:lpstr>
      <vt:lpstr>PowerPoint Presentation</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700</cp:revision>
  <dcterms:created xsi:type="dcterms:W3CDTF">2012-09-06T22:30:26Z</dcterms:created>
  <dcterms:modified xsi:type="dcterms:W3CDTF">2023-02-22T01:30:08Z</dcterms:modified>
</cp:coreProperties>
</file>