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5"/>
  </p:notesMasterIdLst>
  <p:handoutMasterIdLst>
    <p:handoutMasterId r:id="rId176"/>
  </p:handoutMasterIdLst>
  <p:sldIdLst>
    <p:sldId id="256" r:id="rId2"/>
    <p:sldId id="437" r:id="rId3"/>
    <p:sldId id="1800" r:id="rId4"/>
    <p:sldId id="1801" r:id="rId5"/>
    <p:sldId id="1661" r:id="rId6"/>
    <p:sldId id="1203" r:id="rId7"/>
    <p:sldId id="2877" r:id="rId8"/>
    <p:sldId id="1699" r:id="rId9"/>
    <p:sldId id="2878" r:id="rId10"/>
    <p:sldId id="2879" r:id="rId11"/>
    <p:sldId id="1576" r:id="rId12"/>
    <p:sldId id="3052" r:id="rId13"/>
    <p:sldId id="3073" r:id="rId14"/>
    <p:sldId id="1442" r:id="rId15"/>
    <p:sldId id="1743" r:id="rId16"/>
    <p:sldId id="1747" r:id="rId17"/>
    <p:sldId id="1748" r:id="rId18"/>
    <p:sldId id="1744" r:id="rId19"/>
    <p:sldId id="1750" r:id="rId20"/>
    <p:sldId id="1749" r:id="rId21"/>
    <p:sldId id="1774" r:id="rId22"/>
    <p:sldId id="1687" r:id="rId23"/>
    <p:sldId id="1775" r:id="rId24"/>
    <p:sldId id="1776" r:id="rId25"/>
    <p:sldId id="1752" r:id="rId26"/>
    <p:sldId id="1689" r:id="rId27"/>
    <p:sldId id="1745" r:id="rId28"/>
    <p:sldId id="1751" r:id="rId29"/>
    <p:sldId id="1746" r:id="rId30"/>
    <p:sldId id="736" r:id="rId31"/>
    <p:sldId id="1688" r:id="rId32"/>
    <p:sldId id="737" r:id="rId33"/>
    <p:sldId id="1753" r:id="rId34"/>
    <p:sldId id="1754" r:id="rId35"/>
    <p:sldId id="1690" r:id="rId36"/>
    <p:sldId id="2948" r:id="rId37"/>
    <p:sldId id="2949" r:id="rId38"/>
    <p:sldId id="738" r:id="rId39"/>
    <p:sldId id="1755" r:id="rId40"/>
    <p:sldId id="1705" r:id="rId41"/>
    <p:sldId id="1726" r:id="rId42"/>
    <p:sldId id="1805" r:id="rId43"/>
    <p:sldId id="1806" r:id="rId44"/>
    <p:sldId id="1807" r:id="rId45"/>
    <p:sldId id="1808" r:id="rId46"/>
    <p:sldId id="1809" r:id="rId47"/>
    <p:sldId id="1810" r:id="rId48"/>
    <p:sldId id="1811" r:id="rId49"/>
    <p:sldId id="1812" r:id="rId50"/>
    <p:sldId id="1813" r:id="rId51"/>
    <p:sldId id="1814" r:id="rId52"/>
    <p:sldId id="2944" r:id="rId53"/>
    <p:sldId id="1693" r:id="rId54"/>
    <p:sldId id="1765" r:id="rId55"/>
    <p:sldId id="1766" r:id="rId56"/>
    <p:sldId id="1729" r:id="rId57"/>
    <p:sldId id="1767" r:id="rId58"/>
    <p:sldId id="1768" r:id="rId59"/>
    <p:sldId id="1778" r:id="rId60"/>
    <p:sldId id="1777" r:id="rId61"/>
    <p:sldId id="1779" r:id="rId62"/>
    <p:sldId id="1780" r:id="rId63"/>
    <p:sldId id="1782" r:id="rId64"/>
    <p:sldId id="1783" r:id="rId65"/>
    <p:sldId id="1784" r:id="rId66"/>
    <p:sldId id="1785" r:id="rId67"/>
    <p:sldId id="1786" r:id="rId68"/>
    <p:sldId id="1787" r:id="rId69"/>
    <p:sldId id="1788" r:id="rId70"/>
    <p:sldId id="1789" r:id="rId71"/>
    <p:sldId id="1790" r:id="rId72"/>
    <p:sldId id="1792" r:id="rId73"/>
    <p:sldId id="1791" r:id="rId74"/>
    <p:sldId id="1793" r:id="rId75"/>
    <p:sldId id="1794" r:id="rId76"/>
    <p:sldId id="1795" r:id="rId77"/>
    <p:sldId id="1796" r:id="rId78"/>
    <p:sldId id="1797" r:id="rId79"/>
    <p:sldId id="1798" r:id="rId80"/>
    <p:sldId id="2865" r:id="rId81"/>
    <p:sldId id="1763" r:id="rId82"/>
    <p:sldId id="2866" r:id="rId83"/>
    <p:sldId id="2867" r:id="rId84"/>
    <p:sldId id="2868" r:id="rId85"/>
    <p:sldId id="2869" r:id="rId86"/>
    <p:sldId id="1771" r:id="rId87"/>
    <p:sldId id="1773" r:id="rId88"/>
    <p:sldId id="1772" r:id="rId89"/>
    <p:sldId id="1802" r:id="rId90"/>
    <p:sldId id="1479" r:id="rId91"/>
    <p:sldId id="1472" r:id="rId92"/>
    <p:sldId id="1463" r:id="rId93"/>
    <p:sldId id="1473" r:id="rId94"/>
    <p:sldId id="1469" r:id="rId95"/>
    <p:sldId id="1465" r:id="rId96"/>
    <p:sldId id="1470" r:id="rId97"/>
    <p:sldId id="1471" r:id="rId98"/>
    <p:sldId id="1466" r:id="rId99"/>
    <p:sldId id="1467" r:id="rId100"/>
    <p:sldId id="1468" r:id="rId101"/>
    <p:sldId id="1474" r:id="rId102"/>
    <p:sldId id="1475" r:id="rId103"/>
    <p:sldId id="1476" r:id="rId104"/>
    <p:sldId id="1477" r:id="rId105"/>
    <p:sldId id="1478" r:id="rId106"/>
    <p:sldId id="3116" r:id="rId107"/>
    <p:sldId id="3117" r:id="rId108"/>
    <p:sldId id="1803" r:id="rId109"/>
    <p:sldId id="1486" r:id="rId110"/>
    <p:sldId id="1692" r:id="rId111"/>
    <p:sldId id="1696" r:id="rId112"/>
    <p:sldId id="1697" r:id="rId113"/>
    <p:sldId id="1698" r:id="rId114"/>
    <p:sldId id="1700" r:id="rId115"/>
    <p:sldId id="1719" r:id="rId116"/>
    <p:sldId id="1706" r:id="rId117"/>
    <p:sldId id="1718" r:id="rId118"/>
    <p:sldId id="1707" r:id="rId119"/>
    <p:sldId id="1717" r:id="rId120"/>
    <p:sldId id="1708" r:id="rId121"/>
    <p:sldId id="1716" r:id="rId122"/>
    <p:sldId id="1709" r:id="rId123"/>
    <p:sldId id="1715" r:id="rId124"/>
    <p:sldId id="1815" r:id="rId125"/>
    <p:sldId id="1701" r:id="rId126"/>
    <p:sldId id="1710" r:id="rId127"/>
    <p:sldId id="1703" r:id="rId128"/>
    <p:sldId id="1702" r:id="rId129"/>
    <p:sldId id="1711" r:id="rId130"/>
    <p:sldId id="1712" r:id="rId131"/>
    <p:sldId id="1713" r:id="rId132"/>
    <p:sldId id="1714" r:id="rId133"/>
    <p:sldId id="2870" r:id="rId134"/>
    <p:sldId id="2873" r:id="rId135"/>
    <p:sldId id="2871" r:id="rId136"/>
    <p:sldId id="2874" r:id="rId137"/>
    <p:sldId id="2872" r:id="rId138"/>
    <p:sldId id="2875" r:id="rId139"/>
    <p:sldId id="1704" r:id="rId140"/>
    <p:sldId id="1720" r:id="rId141"/>
    <p:sldId id="1721" r:id="rId142"/>
    <p:sldId id="1722" r:id="rId143"/>
    <p:sldId id="3118" r:id="rId144"/>
    <p:sldId id="1723" r:id="rId145"/>
    <p:sldId id="3119" r:id="rId146"/>
    <p:sldId id="3120" r:id="rId147"/>
    <p:sldId id="1724" r:id="rId148"/>
    <p:sldId id="1725" r:id="rId149"/>
    <p:sldId id="3121" r:id="rId150"/>
    <p:sldId id="1816" r:id="rId151"/>
    <p:sldId id="1694" r:id="rId152"/>
    <p:sldId id="1732" r:id="rId153"/>
    <p:sldId id="3122" r:id="rId154"/>
    <p:sldId id="3123" r:id="rId155"/>
    <p:sldId id="1737" r:id="rId156"/>
    <p:sldId id="1738" r:id="rId157"/>
    <p:sldId id="3124" r:id="rId158"/>
    <p:sldId id="1739" r:id="rId159"/>
    <p:sldId id="1804" r:id="rId160"/>
    <p:sldId id="1740" r:id="rId161"/>
    <p:sldId id="3125" r:id="rId162"/>
    <p:sldId id="1680" r:id="rId163"/>
    <p:sldId id="1433" r:id="rId164"/>
    <p:sldId id="2952" r:id="rId165"/>
    <p:sldId id="1434" r:id="rId166"/>
    <p:sldId id="2953" r:id="rId167"/>
    <p:sldId id="2954" r:id="rId168"/>
    <p:sldId id="1438" r:id="rId169"/>
    <p:sldId id="2950" r:id="rId170"/>
    <p:sldId id="2951" r:id="rId171"/>
    <p:sldId id="1362" r:id="rId172"/>
    <p:sldId id="2864" r:id="rId173"/>
    <p:sldId id="3127" r:id="rId1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EBEBEC"/>
    <a:srgbClr val="FF00FF"/>
    <a:srgbClr val="C37CD6"/>
    <a:srgbClr val="FF89D5"/>
    <a:srgbClr val="B6DF89"/>
    <a:srgbClr val="CCCC00"/>
    <a:srgbClr val="FFCDCD"/>
    <a:srgbClr val="FFF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8" autoAdjust="0"/>
    <p:restoredTop sz="94660"/>
  </p:normalViewPr>
  <p:slideViewPr>
    <p:cSldViewPr>
      <p:cViewPr varScale="1">
        <p:scale>
          <a:sx n="90" d="100"/>
          <a:sy n="90" d="100"/>
        </p:scale>
        <p:origin x="9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67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C41557-EC00-47AD-A3B6-6484700CA67A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6CEA775-3D3E-4E30-9643-A0E44CCD0C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88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E92CC-7F81-4D3B-869E-96E37877BB3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2F108-3D37-431E-81AE-FF2AF35A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2F108-3D37-431E-81AE-FF2AF35A0A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you </a:t>
            </a:r>
            <a:r>
              <a:rPr lang="en-US" dirty="0" err="1"/>
              <a:t>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DFA12-3277-4F62-AAAF-080AEBB77F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700" b="1" i="0" baseline="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baseline="0">
                <a:solidFill>
                  <a:srgbClr val="CC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94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61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81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>
            <a:lvl1pPr marL="0" indent="0">
              <a:buNone/>
              <a:defRPr/>
            </a:lvl1pPr>
            <a:lvl2pPr marL="1028700" indent="-571500">
              <a:buFont typeface="Arial" pitchFamily="34" charset="0"/>
              <a:buChar char="•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456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2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84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4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15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12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76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735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4.emf"/><Relationship Id="rId4" Type="http://schemas.openxmlformats.org/officeDocument/2006/relationships/image" Target="../media/image12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819FE5-4ECE-49DA-A563-460FEFB04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"/>
          <a:stretch/>
        </p:blipFill>
        <p:spPr>
          <a:xfrm>
            <a:off x="0" y="-1"/>
            <a:ext cx="9157588" cy="6869151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B4F1663-7F19-4E08-95D5-5B6D97596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0678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Welcome to</a:t>
            </a:r>
            <a:r>
              <a:rPr lang="en-US" altLang="en-US" sz="6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Unit 6 Part 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5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900" dirty="0">
                <a:solidFill>
                  <a:srgbClr val="FFC000"/>
                </a:solidFill>
              </a:rPr>
              <a:t>MATH366 Probability and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06F34-0EEF-430A-A694-21778941F272}"/>
              </a:ext>
            </a:extLst>
          </p:cNvPr>
          <p:cNvSpPr txBox="1"/>
          <p:nvPr/>
        </p:nvSpPr>
        <p:spPr>
          <a:xfrm>
            <a:off x="0" y="6608802"/>
            <a:ext cx="91575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https://online.stanford.edu/sites/default/files/styles/figure_default/public/2018-04/theory-of-probability_stats116.jpg?itok=ms4fRMO-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# of permutations of n things taken r at a time:</a:t>
                </a:r>
              </a:p>
              <a:p>
                <a:endParaRPr lang="en-US" sz="2000" dirty="0"/>
              </a:p>
              <a:p>
                <a:pPr algn="ctr"/>
                <a:r>
                  <a:rPr lang="en-US" baseline="-25000" dirty="0"/>
                  <a:t>n </a:t>
                </a:r>
                <a:r>
                  <a:rPr lang="en-US" dirty="0"/>
                  <a:t>P</a:t>
                </a:r>
                <a:r>
                  <a:rPr lang="en-US" baseline="-25000" dirty="0"/>
                  <a:t> r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!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1" i="0" dirty="0" smtClean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i="0" dirty="0" smtClean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)!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		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Combinatorics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FD2AA-50EB-1C98-F26F-0C5825BDFF6F}"/>
              </a:ext>
            </a:extLst>
          </p:cNvPr>
          <p:cNvSpPr txBox="1"/>
          <p:nvPr/>
        </p:nvSpPr>
        <p:spPr>
          <a:xfrm>
            <a:off x="7239000" y="6400800"/>
            <a:ext cx="205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=  n!/r!(n-r)!  </a:t>
            </a:r>
          </a:p>
        </p:txBody>
      </p:sp>
    </p:spTree>
    <p:extLst>
      <p:ext uri="{BB962C8B-B14F-4D97-AF65-F5344CB8AC3E}">
        <p14:creationId xmlns:p14="http://schemas.microsoft.com/office/powerpoint/2010/main" val="31967918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4" y="304800"/>
            <a:ext cx="7899326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http://isogg.org/wiki/Autosomal_DNA_statistics#mediaviewer/File:Cousin_tree_%28with_genetic_kinship%29.png</a:t>
            </a:r>
          </a:p>
        </p:txBody>
      </p:sp>
    </p:spTree>
    <p:extLst>
      <p:ext uri="{BB962C8B-B14F-4D97-AF65-F5344CB8AC3E}">
        <p14:creationId xmlns:p14="http://schemas.microsoft.com/office/powerpoint/2010/main" val="6726503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Autosomal DNA tests can be used to identify individuals with whom you share a common ancestor up to a handful of generations in the past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1035"/>
            <a:ext cx="9067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https://www.ucl.ac.uk/mace-lab/debunking/understanding</a:t>
            </a:r>
          </a:p>
        </p:txBody>
      </p:sp>
    </p:spTree>
    <p:extLst>
      <p:ext uri="{BB962C8B-B14F-4D97-AF65-F5344CB8AC3E}">
        <p14:creationId xmlns:p14="http://schemas.microsoft.com/office/powerpoint/2010/main" val="39556742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it happens that a large chunk of DNA is conserved in two individuals from a common ancestor more than 10 generations in the past, but this is very unlikely</a:t>
            </a:r>
          </a:p>
        </p:txBody>
      </p:sp>
    </p:spTree>
    <p:extLst>
      <p:ext uri="{BB962C8B-B14F-4D97-AF65-F5344CB8AC3E}">
        <p14:creationId xmlns:p14="http://schemas.microsoft.com/office/powerpoint/2010/main" val="815117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Autosomal tests also provide information about your ethnicity by identifying sections of your DNA that best match reference databases of modern populations with different geographical or ethnic labels</a:t>
            </a:r>
          </a:p>
        </p:txBody>
      </p:sp>
    </p:spTree>
    <p:extLst>
      <p:ext uri="{BB962C8B-B14F-4D97-AF65-F5344CB8AC3E}">
        <p14:creationId xmlns:p14="http://schemas.microsoft.com/office/powerpoint/2010/main" val="7016740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638800"/>
          </a:xfrm>
        </p:spPr>
        <p:txBody>
          <a:bodyPr/>
          <a:lstStyle/>
          <a:p>
            <a:r>
              <a:rPr lang="en-US" dirty="0"/>
              <a:t>The reference populations used for comparison are limited, the ethnic labels may be questionable, and they were mainly collected by population geneticists to answer questions about differences </a:t>
            </a:r>
            <a:r>
              <a:rPr lang="en-US" i="1" dirty="0"/>
              <a:t>between</a:t>
            </a:r>
            <a:r>
              <a:rPr lang="en-US" dirty="0"/>
              <a:t> populations not questions about individual ancestry</a:t>
            </a:r>
          </a:p>
        </p:txBody>
      </p:sp>
    </p:spTree>
    <p:extLst>
      <p:ext uri="{BB962C8B-B14F-4D97-AF65-F5344CB8AC3E}">
        <p14:creationId xmlns:p14="http://schemas.microsoft.com/office/powerpoint/2010/main" val="38305766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result of the random inheritance of DNA, siblings and other close relatives can often receive markedly different ethnicity percentages</a:t>
            </a:r>
          </a:p>
        </p:txBody>
      </p:sp>
    </p:spTree>
    <p:extLst>
      <p:ext uri="{BB962C8B-B14F-4D97-AF65-F5344CB8AC3E}">
        <p14:creationId xmlns:p14="http://schemas.microsoft.com/office/powerpoint/2010/main" val="20661678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6108-D5FA-488C-91F2-9E15E4EC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A001-38DD-4AF6-9B73-179772DB7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can your “pie” be considered a DNA probability?</a:t>
            </a:r>
          </a:p>
        </p:txBody>
      </p:sp>
    </p:spTree>
    <p:extLst>
      <p:ext uri="{BB962C8B-B14F-4D97-AF65-F5344CB8AC3E}">
        <p14:creationId xmlns:p14="http://schemas.microsoft.com/office/powerpoint/2010/main" val="14365026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6108-D5FA-488C-91F2-9E15E4EC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A001-38DD-4AF6-9B73-179772DB7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can your “pie” be considered a DNA probability?</a:t>
            </a:r>
          </a:p>
          <a:p>
            <a:r>
              <a:rPr lang="en-US" dirty="0"/>
              <a:t>… only if the data that generated the pie is representative of the entire Earth’s population…</a:t>
            </a:r>
          </a:p>
        </p:txBody>
      </p:sp>
    </p:spTree>
    <p:extLst>
      <p:ext uri="{BB962C8B-B14F-4D97-AF65-F5344CB8AC3E}">
        <p14:creationId xmlns:p14="http://schemas.microsoft.com/office/powerpoint/2010/main" val="601191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40719315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United States the FBI has organized the CODIS (</a:t>
            </a:r>
            <a:r>
              <a:rPr lang="en-US" dirty="0" err="1"/>
              <a:t>COmbined</a:t>
            </a:r>
            <a:r>
              <a:rPr lang="en-US" dirty="0"/>
              <a:t> </a:t>
            </a:r>
            <a:r>
              <a:rPr lang="en-US" dirty="0" err="1"/>
              <a:t>Dna</a:t>
            </a:r>
            <a:r>
              <a:rPr lang="en-US" dirty="0"/>
              <a:t> Index System) database using 13 markers for forensic identification in criminal cases</a:t>
            </a:r>
          </a:p>
        </p:txBody>
      </p:sp>
    </p:spTree>
    <p:extLst>
      <p:ext uri="{BB962C8B-B14F-4D97-AF65-F5344CB8AC3E}">
        <p14:creationId xmlns:p14="http://schemas.microsoft.com/office/powerpoint/2010/main" val="155024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Odds = # unfavorable outcomes/  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# favorable outcomes 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This tells you how much profit you will make on a bet</a:t>
            </a:r>
          </a:p>
        </p:txBody>
      </p:sp>
    </p:spTree>
    <p:extLst>
      <p:ext uri="{BB962C8B-B14F-4D97-AF65-F5344CB8AC3E}">
        <p14:creationId xmlns:p14="http://schemas.microsoft.com/office/powerpoint/2010/main" val="21577767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values (alleles) for CODIS markers and the AMEL (gender)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436561"/>
              </p:ext>
            </p:extLst>
          </p:nvPr>
        </p:nvGraphicFramePr>
        <p:xfrm>
          <a:off x="76197" y="33909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540393"/>
              </p:ext>
            </p:extLst>
          </p:nvPr>
        </p:nvGraphicFramePr>
        <p:xfrm>
          <a:off x="76200" y="43053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98650" y="3660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975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there are two possible values, A and B, at a genetic marker in a population, there are three possible pairs (genotypes): AA, BB, and AB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there are three values, A or B or C, there are six possible genotypes: AA, BB, CC, </a:t>
            </a:r>
          </a:p>
          <a:p>
            <a:r>
              <a:rPr lang="en-US" dirty="0"/>
              <a:t>AB, AC, and BC 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general, for </a:t>
                </a:r>
                <a:r>
                  <a:rPr lang="en-US" i="1" dirty="0"/>
                  <a:t>n</a:t>
                </a:r>
                <a:r>
                  <a:rPr lang="en-US" dirty="0"/>
                  <a:t> different alleles, the total number of possible genotypes is: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How many genotypes are possible in a population for marker D3S1358?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307146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450145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5BB27C-263A-4DEE-8D4A-C31125DBE315}"/>
                  </a:ext>
                </a:extLst>
              </p:cNvPr>
              <p:cNvSpPr txBox="1"/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5BB27C-263A-4DEE-8D4A-C31125DBE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How many genotypes are possible in a population for marker D3S1358? </a:t>
            </a:r>
            <a:r>
              <a:rPr lang="en-US" dirty="0">
                <a:solidFill>
                  <a:srgbClr val="FFFF00"/>
                </a:solidFill>
              </a:rPr>
              <a:t>8*9/2 = 36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499722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87545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A01B18-0829-4081-9702-06AD5F5C2074}"/>
                  </a:ext>
                </a:extLst>
              </p:cNvPr>
              <p:cNvSpPr txBox="1"/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A01B18-0829-4081-9702-06AD5F5C2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6625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How many genotypes are possible in a population for marker </a:t>
            </a:r>
            <a:r>
              <a:rPr lang="en-US" dirty="0" err="1"/>
              <a:t>vWA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098038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76447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B1F334-8B43-4E97-B829-0F23303BDBAF}"/>
                  </a:ext>
                </a:extLst>
              </p:cNvPr>
              <p:cNvSpPr txBox="1"/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B1F334-8B43-4E97-B829-0F23303BD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4728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How many genotypes are possible in a population for marker </a:t>
            </a:r>
            <a:r>
              <a:rPr lang="en-US" dirty="0" err="1"/>
              <a:t>vWA</a:t>
            </a:r>
            <a:r>
              <a:rPr lang="en-US" dirty="0"/>
              <a:t>? </a:t>
            </a:r>
            <a:r>
              <a:rPr lang="en-US" dirty="0">
                <a:solidFill>
                  <a:srgbClr val="FFFF00"/>
                </a:solidFill>
              </a:rPr>
              <a:t>11*12/2 = 66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302542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11727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306E8-9FEA-4A13-AF13-5C96BEE1F614}"/>
                  </a:ext>
                </a:extLst>
              </p:cNvPr>
              <p:cNvSpPr txBox="1"/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306E8-9FEA-4A13-AF13-5C96BEE1F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1531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How many genotypes are possible in a population for marker FGA?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225630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745617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91A17E-952C-42E4-9E41-AEBB1DF08E35}"/>
                  </a:ext>
                </a:extLst>
              </p:cNvPr>
              <p:cNvSpPr txBox="1"/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91A17E-952C-42E4-9E41-AEBB1DF08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132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How many genotypes are possible in a population for marker FGA? </a:t>
            </a:r>
            <a:r>
              <a:rPr lang="en-US" dirty="0">
                <a:solidFill>
                  <a:srgbClr val="FFFF00"/>
                </a:solidFill>
              </a:rPr>
              <a:t>14*15/2 = 105 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121961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443573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E0CBB2-5F0D-4AEF-98F6-F71C8717D6FA}"/>
                  </a:ext>
                </a:extLst>
              </p:cNvPr>
              <p:cNvSpPr txBox="1"/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×(</m:t>
                          </m:r>
                          <m:r>
                            <m:rPr>
                              <m:nor/>
                            </m:rPr>
                            <a:rPr lang="en-US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dirty="0"/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E0CBB2-5F0D-4AEF-98F6-F71C8717D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240" y="6096000"/>
                <a:ext cx="1369060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6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7488-DA76-4197-B61F-67DB4B07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in Weather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17B40A-B9FE-4476-8621-B0CAE1A82117}"/>
              </a:ext>
            </a:extLst>
          </p:cNvPr>
          <p:cNvSpPr txBox="1">
            <a:spLocks/>
          </p:cNvSpPr>
          <p:nvPr/>
        </p:nvSpPr>
        <p:spPr bwMode="auto">
          <a:xfrm>
            <a:off x="4572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probabilistic snowfall forecast would look like: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Note: these are all &gt;= values, so they are not probabilities!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DFFD0-8030-4D54-8663-C44B5BE5DC2C}"/>
              </a:ext>
            </a:extLst>
          </p:cNvPr>
          <p:cNvSpPr txBox="1"/>
          <p:nvPr/>
        </p:nvSpPr>
        <p:spPr>
          <a:xfrm>
            <a:off x="-33390" y="6605898"/>
            <a:ext cx="45771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https://www.weather.gov/bou/winter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406AF0-E7A8-487E-A78E-F94B8654B1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743200"/>
          <a:ext cx="9143998" cy="781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6199">
                  <a:extLst>
                    <a:ext uri="{9D8B030D-6E8A-4147-A177-3AD203B41FA5}">
                      <a16:colId xmlns:a16="http://schemas.microsoft.com/office/drawing/2014/main" val="2618865197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1012326107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1831139133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1687602517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1905787842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1378252606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235812373"/>
                    </a:ext>
                  </a:extLst>
                </a:gridCol>
                <a:gridCol w="1138257">
                  <a:extLst>
                    <a:ext uri="{9D8B030D-6E8A-4147-A177-3AD203B41FA5}">
                      <a16:colId xmlns:a16="http://schemas.microsoft.com/office/drawing/2014/main" val="294026584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&gt;=0.1"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&gt;=1"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&gt;=2"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&gt;=4"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&gt;=6"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&gt;=8"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&gt;=12"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&gt;=18"</a:t>
                      </a:r>
                      <a:endParaRPr lang="en-US" sz="2500" b="1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629244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67%</a:t>
                      </a:r>
                      <a:endParaRPr lang="en-US" sz="2500" b="0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36%</a:t>
                      </a:r>
                      <a:endParaRPr lang="en-US" sz="2500" b="0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14%</a:t>
                      </a:r>
                      <a:endParaRPr lang="en-US" sz="2500" b="0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7%</a:t>
                      </a:r>
                      <a:endParaRPr lang="en-US" sz="2500" b="0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2%</a:t>
                      </a:r>
                      <a:endParaRPr lang="en-US" sz="2500" b="0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0%</a:t>
                      </a:r>
                      <a:endParaRPr lang="en-US" sz="2500" b="0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>
                          <a:solidFill>
                            <a:srgbClr val="00B0F0"/>
                          </a:solidFill>
                          <a:effectLst/>
                        </a:rPr>
                        <a:t>0%</a:t>
                      </a:r>
                      <a:endParaRPr lang="en-US" sz="2500" b="0" i="0" u="none" strike="noStrike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0%</a:t>
                      </a:r>
                      <a:endParaRPr lang="en-US" sz="2500" b="0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4684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6381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AMEL is the gender marker - how many genotypes are there?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946574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49658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292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AMEL is the gender marker - how many genotypes are there?</a:t>
            </a:r>
          </a:p>
          <a:p>
            <a:r>
              <a:rPr lang="en-US" dirty="0">
                <a:solidFill>
                  <a:srgbClr val="FFFF00"/>
                </a:solidFill>
              </a:rPr>
              <a:t>2: male (XY) and female (XX)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81648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98015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5192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What is the probability that AMEL will have the value "X </a:t>
            </a:r>
            <a:r>
              <a:rPr lang="en-US" dirty="0" err="1"/>
              <a:t>X</a:t>
            </a:r>
            <a:r>
              <a:rPr lang="en-US" dirty="0"/>
              <a:t>" (female)?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946574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49658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</a:p>
        </p:txBody>
      </p:sp>
    </p:spTree>
    <p:extLst>
      <p:ext uri="{BB962C8B-B14F-4D97-AF65-F5344CB8AC3E}">
        <p14:creationId xmlns:p14="http://schemas.microsoft.com/office/powerpoint/2010/main" val="17027292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What is the probability that AMEL will have the value "X </a:t>
            </a:r>
            <a:r>
              <a:rPr lang="en-US" dirty="0" err="1"/>
              <a:t>X</a:t>
            </a:r>
            <a:r>
              <a:rPr lang="en-US" dirty="0"/>
              <a:t>" (female)?  </a:t>
            </a:r>
            <a:r>
              <a:rPr lang="en-US" dirty="0">
                <a:solidFill>
                  <a:srgbClr val="FFFF00"/>
                </a:solidFill>
              </a:rPr>
              <a:t>50%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94459"/>
              </p:ext>
            </p:extLst>
          </p:nvPr>
        </p:nvGraphicFramePr>
        <p:xfrm>
          <a:off x="76197" y="1219200"/>
          <a:ext cx="9008167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D8S1179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D21S11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D18S51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D5S818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06046"/>
              </p:ext>
            </p:extLst>
          </p:nvPr>
        </p:nvGraphicFramePr>
        <p:xfrm>
          <a:off x="76200" y="2133600"/>
          <a:ext cx="89916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10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D13S317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D7S820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D16S539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TPOX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CSF1PO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Y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2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337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9277795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probability for a marker for a population is the number of copies of the allele in the population divided by the sum of all alleles in a population:</a:t>
                </a:r>
              </a:p>
              <a:p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0" dirty="0" smtClean="0"/>
                            <m:t>#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of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allele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copies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in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population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1" i="0" dirty="0" smtClean="0"/>
                            <m:t>sum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of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all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alleles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in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dirty="0" smtClean="0"/>
                            <m:t>population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 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called the “allele frequency”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2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103421"/>
              </p:ext>
            </p:extLst>
          </p:nvPr>
        </p:nvGraphicFramePr>
        <p:xfrm>
          <a:off x="76198" y="201549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 individual, if the two alleles have frequencies of </a:t>
            </a:r>
            <a:r>
              <a:rPr lang="en-US" i="1" dirty="0"/>
              <a:t>p</a:t>
            </a:r>
            <a:r>
              <a:rPr lang="en-US" dirty="0"/>
              <a:t> and </a:t>
            </a:r>
            <a:r>
              <a:rPr lang="en-US" i="1" dirty="0"/>
              <a:t>q</a:t>
            </a:r>
            <a:r>
              <a:rPr lang="en-US" dirty="0"/>
              <a:t> in a population, the probability (P) of an individual of having both alleles at a single marker is:   P = 2</a:t>
            </a:r>
            <a:r>
              <a:rPr lang="en-US" i="1" dirty="0"/>
              <a:t>pq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  <a:p>
            <a:r>
              <a:rPr lang="en-US" dirty="0"/>
              <a:t>Why are the probabilities multiplied together?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7488-DA76-4197-B61F-67DB4B07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in Weather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17B40A-B9FE-4476-8621-B0CAE1A82117}"/>
              </a:ext>
            </a:extLst>
          </p:cNvPr>
          <p:cNvSpPr txBox="1">
            <a:spLocks/>
          </p:cNvSpPr>
          <p:nvPr/>
        </p:nvSpPr>
        <p:spPr bwMode="auto">
          <a:xfrm>
            <a:off x="457200" y="1219200"/>
            <a:ext cx="8305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each individual category, you could calculate: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and these </a:t>
            </a:r>
            <a:r>
              <a:rPr lang="en-US" i="1" dirty="0">
                <a:solidFill>
                  <a:schemeClr val="tx1"/>
                </a:solidFill>
              </a:rPr>
              <a:t>would be </a:t>
            </a:r>
            <a:r>
              <a:rPr lang="en-US" dirty="0"/>
              <a:t>probabilities!</a:t>
            </a:r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DFFD0-8030-4D54-8663-C44B5BE5DC2C}"/>
              </a:ext>
            </a:extLst>
          </p:cNvPr>
          <p:cNvSpPr txBox="1"/>
          <p:nvPr/>
        </p:nvSpPr>
        <p:spPr>
          <a:xfrm>
            <a:off x="-33390" y="6605898"/>
            <a:ext cx="45771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https://www.weather.gov/bou/winter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A832CD1B-ECEA-4B1B-B3E6-48EE597E62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743200"/>
          <a:ext cx="9143999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61886519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2446551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1232610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8311391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8760251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90578784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7825260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581237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94026584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0.1-0.9"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1-1.9"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2-3.9"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4-5.9"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6-7.9"</a:t>
                      </a:r>
                      <a:endParaRPr lang="en-US" sz="2000" b="1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8-11.9"</a:t>
                      </a:r>
                      <a:endParaRPr lang="en-US" sz="2000" b="1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12-17.9"</a:t>
                      </a:r>
                      <a:endParaRPr lang="en-US" sz="2000" b="1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&gt;=18"</a:t>
                      </a:r>
                      <a:endParaRPr lang="en-US" sz="2000" b="1" i="0" u="none" strike="noStrike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629244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31%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22%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7%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5%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0%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0%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0%</a:t>
                      </a:r>
                      <a:endParaRPr lang="en-US" sz="2500" b="0" i="0" u="none" strike="noStrike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4684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1750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  <a:p>
            <a:r>
              <a:rPr lang="en-US" dirty="0"/>
              <a:t>Why are the probabilities multiplied together?</a:t>
            </a:r>
          </a:p>
          <a:p>
            <a:r>
              <a:rPr lang="en-US" dirty="0">
                <a:solidFill>
                  <a:srgbClr val="FFFF00"/>
                </a:solidFill>
              </a:rPr>
              <a:t>the multiplication rule (both this value AND that)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3a</a:t>
            </a:r>
          </a:p>
        </p:txBody>
      </p:sp>
    </p:spTree>
    <p:extLst>
      <p:ext uri="{BB962C8B-B14F-4D97-AF65-F5344CB8AC3E}">
        <p14:creationId xmlns:p14="http://schemas.microsoft.com/office/powerpoint/2010/main" val="41651892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  <a:p>
            <a:r>
              <a:rPr lang="en-US" dirty="0"/>
              <a:t>Why is the formula multiplied by two?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880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  <a:p>
            <a:r>
              <a:rPr lang="en-US" dirty="0"/>
              <a:t>Why is the formula multiplied by two?</a:t>
            </a:r>
          </a:p>
          <a:p>
            <a:r>
              <a:rPr lang="en-US" dirty="0">
                <a:solidFill>
                  <a:srgbClr val="FFFF00"/>
                </a:solidFill>
              </a:rPr>
              <a:t>the addition rule (either this value came from mom OR from dad)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7991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Caucasians for the D3S1358 marker?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218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Caucasians for the D3S1358 marker?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42A7A1-552C-4785-AC95-545164216320}"/>
              </a:ext>
            </a:extLst>
          </p:cNvPr>
          <p:cNvSpPr/>
          <p:nvPr/>
        </p:nvSpPr>
        <p:spPr>
          <a:xfrm>
            <a:off x="1752600" y="1179755"/>
            <a:ext cx="1143001" cy="38368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6004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Caucasians for the </a:t>
            </a:r>
            <a:r>
              <a:rPr lang="en-US" dirty="0" err="1"/>
              <a:t>vWA</a:t>
            </a:r>
            <a:r>
              <a:rPr lang="en-US" dirty="0"/>
              <a:t> marker?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272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Caucasians for the </a:t>
            </a:r>
            <a:r>
              <a:rPr lang="en-US" dirty="0" err="1"/>
              <a:t>vWA</a:t>
            </a:r>
            <a:r>
              <a:rPr lang="en-US" dirty="0"/>
              <a:t> marker?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0AAF6-D7B7-435C-9E49-79A2D7D985E4}"/>
              </a:ext>
            </a:extLst>
          </p:cNvPr>
          <p:cNvSpPr/>
          <p:nvPr/>
        </p:nvSpPr>
        <p:spPr>
          <a:xfrm>
            <a:off x="4657165" y="1190513"/>
            <a:ext cx="1143001" cy="38368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0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Caucasians for the FGA marker?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009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Caucasians for the FGA marker?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DAA076-B793-4B98-85A9-852CD883868C}"/>
              </a:ext>
            </a:extLst>
          </p:cNvPr>
          <p:cNvSpPr/>
          <p:nvPr/>
        </p:nvSpPr>
        <p:spPr>
          <a:xfrm>
            <a:off x="7626276" y="4127350"/>
            <a:ext cx="1143001" cy="38368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67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539803"/>
              </p:ext>
            </p:extLst>
          </p:nvPr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is the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of an individual (Bob Blackett) having the 15,18 genotype for D3S1358?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C608B-FD86-4136-B60F-CB8EF42EAA9B}"/>
              </a:ext>
            </a:extLst>
          </p:cNvPr>
          <p:cNvSpPr txBox="1"/>
          <p:nvPr/>
        </p:nvSpPr>
        <p:spPr>
          <a:xfrm>
            <a:off x="7896860" y="6488668"/>
            <a:ext cx="117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129360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26078050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769642"/>
              </p:ext>
            </p:extLst>
          </p:nvPr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is the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of an individual having the 15,18 genotype for D3S1358?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</a:rPr>
              <a:t>2×.2896×.1616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.09359872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≈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9.3%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97DBF-6B49-4548-976D-0CAF431257DD}"/>
              </a:ext>
            </a:extLst>
          </p:cNvPr>
          <p:cNvSpPr txBox="1"/>
          <p:nvPr/>
        </p:nvSpPr>
        <p:spPr>
          <a:xfrm>
            <a:off x="7896860" y="6488668"/>
            <a:ext cx="117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13864328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776200"/>
              </p:ext>
            </p:extLst>
          </p:nvPr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is the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of an individual having the 16,16 genotype for </a:t>
            </a:r>
            <a:r>
              <a:rPr lang="en-US" dirty="0" err="1"/>
              <a:t>vWA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5C3BE-3B74-4834-AEDC-BA9969084C7B}"/>
              </a:ext>
            </a:extLst>
          </p:cNvPr>
          <p:cNvSpPr txBox="1"/>
          <p:nvPr/>
        </p:nvSpPr>
        <p:spPr>
          <a:xfrm>
            <a:off x="7896860" y="6488668"/>
            <a:ext cx="117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32198561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093342"/>
              </p:ext>
            </p:extLst>
          </p:nvPr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is the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of an individual having the 16,16 genotype for </a:t>
            </a:r>
            <a:r>
              <a:rPr lang="en-US" dirty="0" err="1"/>
              <a:t>vWA</a:t>
            </a:r>
            <a:r>
              <a:rPr lang="en-US" dirty="0"/>
              <a:t>?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</a:rPr>
              <a:t>2×.1860×.1860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.069192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≈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6.9%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E13C2-CD95-4056-9552-DF1A19B048D7}"/>
              </a:ext>
            </a:extLst>
          </p:cNvPr>
          <p:cNvSpPr txBox="1"/>
          <p:nvPr/>
        </p:nvSpPr>
        <p:spPr>
          <a:xfrm>
            <a:off x="7896860" y="6488668"/>
            <a:ext cx="117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219967787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is the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of an individual having the 19,24 genotype for FGA?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2C291-DC38-46FE-A4F7-661A195EC3AF}"/>
              </a:ext>
            </a:extLst>
          </p:cNvPr>
          <p:cNvSpPr txBox="1"/>
          <p:nvPr/>
        </p:nvSpPr>
        <p:spPr>
          <a:xfrm>
            <a:off x="7896860" y="6488668"/>
            <a:ext cx="117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42914228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236820"/>
              </p:ext>
            </p:extLst>
          </p:nvPr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is the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of an individual having the 19,24 genotype for FGA?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</a:rPr>
              <a:t>2×.0610×.1463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.0178486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≈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1.78%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30CC6-12FA-40E0-A561-9474326E9C20}"/>
              </a:ext>
            </a:extLst>
          </p:cNvPr>
          <p:cNvSpPr txBox="1"/>
          <p:nvPr/>
        </p:nvSpPr>
        <p:spPr>
          <a:xfrm>
            <a:off x="7896860" y="6488668"/>
            <a:ext cx="117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= 2</a:t>
            </a:r>
            <a:r>
              <a:rPr lang="en-US" i="1" dirty="0"/>
              <a:t>pq</a:t>
            </a:r>
          </a:p>
        </p:txBody>
      </p:sp>
    </p:spTree>
    <p:extLst>
      <p:ext uri="{BB962C8B-B14F-4D97-AF65-F5344CB8AC3E}">
        <p14:creationId xmlns:p14="http://schemas.microsoft.com/office/powerpoint/2010/main" val="8610398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638800"/>
          </a:xfrm>
        </p:spPr>
        <p:txBody>
          <a:bodyPr/>
          <a:lstStyle/>
          <a:p>
            <a:r>
              <a:rPr lang="en-US" dirty="0"/>
              <a:t>What is the probability of an individual having the profile:</a:t>
            </a:r>
          </a:p>
          <a:p>
            <a:r>
              <a:rPr lang="en-US" dirty="0"/>
              <a:t>D3S1358 = 15,18          </a:t>
            </a:r>
          </a:p>
          <a:p>
            <a:r>
              <a:rPr lang="en-US" dirty="0" err="1"/>
              <a:t>vWA</a:t>
            </a:r>
            <a:r>
              <a:rPr lang="en-US" dirty="0"/>
              <a:t> = 16,16          </a:t>
            </a:r>
          </a:p>
          <a:p>
            <a:r>
              <a:rPr lang="en-US" dirty="0"/>
              <a:t>FGA = 19,24? 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3d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8755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638800"/>
          </a:xfrm>
        </p:spPr>
        <p:txBody>
          <a:bodyPr/>
          <a:lstStyle/>
          <a:p>
            <a:r>
              <a:rPr lang="en-US" dirty="0"/>
              <a:t>What is the probability of an individual having the profile:</a:t>
            </a:r>
          </a:p>
          <a:p>
            <a:r>
              <a:rPr lang="en-US" dirty="0"/>
              <a:t>D3S1358 = 15,18		</a:t>
            </a:r>
            <a:r>
              <a:rPr lang="en-US" dirty="0">
                <a:solidFill>
                  <a:srgbClr val="FFFF00"/>
                </a:solidFill>
              </a:rPr>
              <a:t>.09359872</a:t>
            </a:r>
            <a:r>
              <a:rPr lang="en-US" dirty="0"/>
              <a:t>         </a:t>
            </a:r>
          </a:p>
          <a:p>
            <a:r>
              <a:rPr lang="en-US" dirty="0" err="1"/>
              <a:t>vWA</a:t>
            </a:r>
            <a:r>
              <a:rPr lang="en-US" dirty="0"/>
              <a:t> = 16,16    	</a:t>
            </a:r>
            <a:r>
              <a:rPr lang="en-US" dirty="0">
                <a:solidFill>
                  <a:srgbClr val="FFFF00"/>
                </a:solidFill>
              </a:rPr>
              <a:t> 	.069192</a:t>
            </a:r>
            <a:r>
              <a:rPr lang="en-US" dirty="0"/>
              <a:t>      </a:t>
            </a:r>
          </a:p>
          <a:p>
            <a:r>
              <a:rPr lang="en-US" dirty="0"/>
              <a:t>FGA = 19,24? 	</a:t>
            </a:r>
            <a:r>
              <a:rPr lang="en-US" dirty="0">
                <a:solidFill>
                  <a:srgbClr val="FFFF00"/>
                </a:solidFill>
              </a:rPr>
              <a:t> 	.0178486</a:t>
            </a:r>
          </a:p>
          <a:p>
            <a:r>
              <a:rPr lang="en-US" sz="2000" dirty="0"/>
              <a:t>Which Rule? 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3d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874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638800"/>
          </a:xfrm>
        </p:spPr>
        <p:txBody>
          <a:bodyPr/>
          <a:lstStyle/>
          <a:p>
            <a:r>
              <a:rPr lang="en-US" dirty="0"/>
              <a:t>What is the probability of an individual having the profile:</a:t>
            </a:r>
          </a:p>
          <a:p>
            <a:r>
              <a:rPr lang="en-US" dirty="0"/>
              <a:t>D3S1358 = 15,18		</a:t>
            </a:r>
            <a:r>
              <a:rPr lang="en-US" dirty="0">
                <a:solidFill>
                  <a:srgbClr val="FFFF00"/>
                </a:solidFill>
              </a:rPr>
              <a:t>.09359872</a:t>
            </a:r>
            <a:r>
              <a:rPr lang="en-US" dirty="0"/>
              <a:t>         </a:t>
            </a:r>
          </a:p>
          <a:p>
            <a:r>
              <a:rPr lang="en-US" dirty="0" err="1"/>
              <a:t>vWA</a:t>
            </a:r>
            <a:r>
              <a:rPr lang="en-US" dirty="0"/>
              <a:t> = 16,16    	</a:t>
            </a:r>
            <a:r>
              <a:rPr lang="en-US" dirty="0">
                <a:solidFill>
                  <a:srgbClr val="FFFF00"/>
                </a:solidFill>
              </a:rPr>
              <a:t> 	.069192</a:t>
            </a:r>
            <a:r>
              <a:rPr lang="en-US" dirty="0"/>
              <a:t>      </a:t>
            </a:r>
          </a:p>
          <a:p>
            <a:r>
              <a:rPr lang="en-US" dirty="0"/>
              <a:t>FGA = 19,24? 	</a:t>
            </a:r>
            <a:r>
              <a:rPr lang="en-US" dirty="0">
                <a:solidFill>
                  <a:srgbClr val="FFFF00"/>
                </a:solidFill>
              </a:rPr>
              <a:t> 	.0178486</a:t>
            </a:r>
          </a:p>
          <a:p>
            <a:pPr>
              <a:spcBef>
                <a:spcPts val="960"/>
              </a:spcBef>
            </a:pPr>
            <a:r>
              <a:rPr lang="en-US" dirty="0">
                <a:solidFill>
                  <a:srgbClr val="FFFF00"/>
                </a:solidFill>
              </a:rPr>
              <a:t>.09359872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×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.069192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×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.0178486</a:t>
            </a:r>
          </a:p>
          <a:p>
            <a:pPr>
              <a:spcBef>
                <a:spcPts val="960"/>
              </a:spcBef>
            </a:pPr>
            <a:r>
              <a:rPr lang="en-US" dirty="0">
                <a:solidFill>
                  <a:srgbClr val="FFFF00"/>
                </a:solidFill>
              </a:rPr>
              <a:t>=.000115593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or ≈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0.012%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3d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4598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019486"/>
              </p:ext>
            </p:extLst>
          </p:nvPr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pPr>
              <a:spcBef>
                <a:spcPts val="0"/>
              </a:spcBef>
            </a:pPr>
            <a:r>
              <a:rPr lang="en-US" dirty="0"/>
              <a:t>rarest profile for these three markers?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3e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286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76198" y="914400"/>
          <a:ext cx="8991602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19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    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0.2896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0.2287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0.1311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0.1616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0.0884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0.0152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0.0183 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FGA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  <a:p>
            <a:r>
              <a:rPr lang="en-US" dirty="0"/>
              <a:t>What would be the </a:t>
            </a:r>
          </a:p>
          <a:p>
            <a:r>
              <a:rPr lang="en-US" dirty="0"/>
              <a:t>rarest profile for these three markers? </a:t>
            </a:r>
            <a:r>
              <a:rPr lang="en-US" dirty="0">
                <a:solidFill>
                  <a:srgbClr val="FFFF00"/>
                </a:solidFill>
              </a:rPr>
              <a:t>D3S1358 = 12,12, </a:t>
            </a:r>
          </a:p>
          <a:p>
            <a:r>
              <a:rPr lang="en-US" dirty="0" err="1">
                <a:solidFill>
                  <a:srgbClr val="FFFF00"/>
                </a:solidFill>
              </a:rPr>
              <a:t>vWA</a:t>
            </a:r>
            <a:r>
              <a:rPr lang="en-US" dirty="0">
                <a:solidFill>
                  <a:srgbClr val="FFFF00"/>
                </a:solidFill>
              </a:rPr>
              <a:t> = 12,12 and FGA = 27,27</a:t>
            </a:r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3e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9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E1B9-CBBB-428F-9551-BFC5BFE1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18366-0C16-4AF9-98D6-EFB1D7F31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Times New Roman" panose="02020603050405020304" pitchFamily="18" charset="0"/>
              </a:rPr>
              <a:t>Thanks to: http://www.biology.arizona.edu/human_bio/activities/blackett/introduction.html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Times New Roman" panose="02020603050405020304" pitchFamily="18" charset="0"/>
              </a:rPr>
              <a:t>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Times New Roman" panose="02020603050405020304" pitchFamily="18" charset="0"/>
              </a:rPr>
              <a:t>http://en.wikipedia.org/wiki/Genetic_fingerprinting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Times New Roman" panose="02020603050405020304" pitchFamily="18" charset="0"/>
              </a:rPr>
              <a:t>and the Royal Canadian Mounted Police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7255150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19991263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73342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DNA and ethnic background:</a:t>
            </a:r>
          </a:p>
          <a:p>
            <a:pPr>
              <a:spcBef>
                <a:spcPts val="0"/>
              </a:spcBef>
            </a:pPr>
            <a:r>
              <a:rPr lang="en-US" dirty="0"/>
              <a:t>Bob Blackthorn has the profile:</a:t>
            </a:r>
          </a:p>
          <a:p>
            <a:pPr marL="457200" lvl="1" indent="0">
              <a:buNone/>
            </a:pPr>
            <a:r>
              <a:rPr lang="en-US" dirty="0"/>
              <a:t>D3S1358 = 15,18          </a:t>
            </a:r>
          </a:p>
          <a:p>
            <a:pPr marL="457200" lvl="1" indent="0">
              <a:buNone/>
            </a:pPr>
            <a:r>
              <a:rPr lang="en-US" dirty="0" err="1"/>
              <a:t>vWA</a:t>
            </a:r>
            <a:r>
              <a:rPr lang="en-US" dirty="0"/>
              <a:t> = 16,16          </a:t>
            </a:r>
          </a:p>
          <a:p>
            <a:pPr marL="457200" lvl="1" indent="0">
              <a:buNone/>
            </a:pPr>
            <a:r>
              <a:rPr lang="en-US" dirty="0"/>
              <a:t>FGA = 19,24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9751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44742" cy="5638800"/>
          </a:xfrm>
        </p:spPr>
        <p:txBody>
          <a:bodyPr/>
          <a:lstStyle/>
          <a:p>
            <a:r>
              <a:rPr lang="en-US" dirty="0"/>
              <a:t>Looking only at D3S1358 = 15,18: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Bob’s most likely ethnic background?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394924"/>
              </p:ext>
            </p:extLst>
          </p:nvPr>
        </p:nvGraphicFramePr>
        <p:xfrm>
          <a:off x="1905000" y="2085975"/>
          <a:ext cx="5105400" cy="195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Ethnic Background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</a:t>
                      </a:r>
                      <a:endParaRPr lang="en-US" sz="25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Caucasian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7.64%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African-Canadian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4.01%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3.62%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 Indian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6.87%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748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44742" cy="5638800"/>
          </a:xfrm>
        </p:spPr>
        <p:txBody>
          <a:bodyPr/>
          <a:lstStyle/>
          <a:p>
            <a:r>
              <a:rPr lang="en-US" dirty="0"/>
              <a:t>Looking only at D3S1358 = 15,18: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Bob’s most likely ethnic background?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2085975"/>
          <a:ext cx="5105400" cy="195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Ethnic Background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</a:t>
                      </a:r>
                      <a:endParaRPr lang="en-US" sz="25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Caucasian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7.64%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African-Canadian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4.01%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3.62%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 Indian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6.87%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951BFD-0105-436D-9B6F-8D0D5BA98F16}"/>
              </a:ext>
            </a:extLst>
          </p:cNvPr>
          <p:cNvSpPr/>
          <p:nvPr/>
        </p:nvSpPr>
        <p:spPr>
          <a:xfrm>
            <a:off x="5486400" y="2438400"/>
            <a:ext cx="1371600" cy="457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357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44742" cy="5638800"/>
          </a:xfrm>
        </p:spPr>
        <p:txBody>
          <a:bodyPr/>
          <a:lstStyle/>
          <a:p>
            <a:r>
              <a:rPr lang="en-US" dirty="0"/>
              <a:t>Looking only at </a:t>
            </a:r>
            <a:r>
              <a:rPr lang="en-US" dirty="0" err="1"/>
              <a:t>vWA</a:t>
            </a:r>
            <a:r>
              <a:rPr lang="en-US" dirty="0"/>
              <a:t> = 16,16: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Bob’s most likely ethnic background?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2085975"/>
          <a:ext cx="5105400" cy="195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Ethnic Background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</a:t>
                      </a:r>
                      <a:endParaRPr lang="en-US" sz="25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Caucasian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5.33%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African-Canadian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5.06%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2.41%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 Indian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6.24%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</a:p>
        </p:txBody>
      </p:sp>
    </p:spTree>
    <p:extLst>
      <p:ext uri="{BB962C8B-B14F-4D97-AF65-F5344CB8AC3E}">
        <p14:creationId xmlns:p14="http://schemas.microsoft.com/office/powerpoint/2010/main" val="290961593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44742" cy="5638800"/>
          </a:xfrm>
        </p:spPr>
        <p:txBody>
          <a:bodyPr/>
          <a:lstStyle/>
          <a:p>
            <a:r>
              <a:rPr lang="en-US" dirty="0"/>
              <a:t>Looking only at </a:t>
            </a:r>
            <a:r>
              <a:rPr lang="en-US" dirty="0" err="1"/>
              <a:t>vWA</a:t>
            </a:r>
            <a:r>
              <a:rPr lang="en-US" dirty="0"/>
              <a:t> = 16,16: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Bob’s most likely ethnic background?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44930"/>
              </p:ext>
            </p:extLst>
          </p:nvPr>
        </p:nvGraphicFramePr>
        <p:xfrm>
          <a:off x="1905000" y="2085975"/>
          <a:ext cx="5105400" cy="195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Ethnic Background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</a:t>
                      </a:r>
                      <a:endParaRPr lang="en-US" sz="25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Caucasian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5.33%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African-Canadian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5.06%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2.41%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 Indian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6.24%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C24A0C-6BA2-49F7-9CAF-C1C41E38454A}"/>
              </a:ext>
            </a:extLst>
          </p:cNvPr>
          <p:cNvSpPr/>
          <p:nvPr/>
        </p:nvSpPr>
        <p:spPr>
          <a:xfrm>
            <a:off x="5507182" y="3616036"/>
            <a:ext cx="1371600" cy="457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3267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44742" cy="563880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Looking only at FGA = 19,24: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Bob’s most likely ethnic background?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31460"/>
              </p:ext>
            </p:extLst>
          </p:nvPr>
        </p:nvGraphicFramePr>
        <p:xfrm>
          <a:off x="1905000" y="2085975"/>
          <a:ext cx="5105400" cy="195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Ethnic Background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</a:t>
                      </a:r>
                      <a:endParaRPr lang="en-US" sz="25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Caucasian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2.27%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African-Canadian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1.91%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 Indian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1.98%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4127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44742" cy="563880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Looking only at FGA = 19,24: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Bob’s most likely ethnic background?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2085975"/>
          <a:ext cx="5105400" cy="195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Ethnic Background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</a:t>
                      </a:r>
                      <a:endParaRPr lang="en-US" sz="25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Caucasian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2.27%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African-Canadian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1.91%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 Indian</a:t>
                      </a:r>
                      <a:endParaRPr lang="en-US" sz="25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1.98%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433826-8899-4F14-AE51-494140E027F5}"/>
              </a:ext>
            </a:extLst>
          </p:cNvPr>
          <p:cNvSpPr/>
          <p:nvPr/>
        </p:nvSpPr>
        <p:spPr>
          <a:xfrm>
            <a:off x="5507182" y="2438400"/>
            <a:ext cx="1371600" cy="457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2890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638800"/>
          </a:xfrm>
        </p:spPr>
        <p:txBody>
          <a:bodyPr/>
          <a:lstStyle/>
          <a:p>
            <a:r>
              <a:rPr lang="en-US" dirty="0"/>
              <a:t>What is Bob’s most likely ethnic background?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3f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7564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15978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667000"/>
            <a:ext cx="43338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778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Cells provide structure for the body, take in nutrients from food, convert </a:t>
            </a:r>
          </a:p>
          <a:p>
            <a:pPr>
              <a:spcBef>
                <a:spcPct val="0"/>
              </a:spcBef>
            </a:pPr>
            <a:r>
              <a:rPr lang="en-US" altLang="en-US"/>
              <a:t>those nutrients </a:t>
            </a:r>
          </a:p>
          <a:p>
            <a:pPr>
              <a:spcBef>
                <a:spcPct val="0"/>
              </a:spcBef>
            </a:pPr>
            <a:r>
              <a:rPr lang="en-US" altLang="en-US"/>
              <a:t>into energy, </a:t>
            </a:r>
          </a:p>
          <a:p>
            <a:pPr>
              <a:spcBef>
                <a:spcPct val="0"/>
              </a:spcBef>
            </a:pPr>
            <a:r>
              <a:rPr lang="en-US" altLang="en-US"/>
              <a:t>and carry out </a:t>
            </a:r>
          </a:p>
          <a:p>
            <a:pPr>
              <a:spcBef>
                <a:spcPct val="0"/>
              </a:spcBef>
            </a:pPr>
            <a:r>
              <a:rPr lang="en-US" altLang="en-US"/>
              <a:t>specialized </a:t>
            </a:r>
          </a:p>
          <a:p>
            <a:pPr>
              <a:spcBef>
                <a:spcPct val="0"/>
              </a:spcBef>
            </a:pPr>
            <a:r>
              <a:rPr lang="en-US" altLang="en-US"/>
              <a:t>functions</a:t>
            </a:r>
          </a:p>
          <a:p>
            <a:endParaRPr lang="en-US" altLang="en-US"/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0" y="6611035"/>
            <a:ext cx="6858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https://brigetoun.files.wordpress.com/2012/03/microbe1.jpg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r>
              <a:rPr lang="en-US" dirty="0"/>
              <a:t>What is the probability source for DNA probabilities?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SOURCES OF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 3g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748759"/>
              </p:ext>
            </p:extLst>
          </p:nvPr>
        </p:nvGraphicFramePr>
        <p:xfrm>
          <a:off x="1524000" y="2362200"/>
          <a:ext cx="5029202" cy="3600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6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1.50%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1.51%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13.41%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28.96%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22.87%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16.16%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16.16%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1.52%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6D6230-C7D4-41C6-8760-B948CB7A027A}"/>
              </a:ext>
            </a:extLst>
          </p:cNvPr>
          <p:cNvSpPr txBox="1"/>
          <p:nvPr/>
        </p:nvSpPr>
        <p:spPr>
          <a:xfrm>
            <a:off x="6578028" y="5638800"/>
            <a:ext cx="2565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Probability sources:</a:t>
            </a:r>
          </a:p>
          <a:p>
            <a:pPr>
              <a:spcBef>
                <a:spcPts val="0"/>
              </a:spcBef>
            </a:pPr>
            <a:r>
              <a:rPr lang="en-US" dirty="0"/>
              <a:t>classical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empirical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subjective probability</a:t>
            </a:r>
            <a:r>
              <a:rPr lang="en-US" b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6174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r>
              <a:rPr lang="en-US" dirty="0"/>
              <a:t>What is the probability source for DNA probabilities?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SOURCES OF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 3g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431849"/>
              </p:ext>
            </p:extLst>
          </p:nvPr>
        </p:nvGraphicFramePr>
        <p:xfrm>
          <a:off x="1524000" y="2362200"/>
          <a:ext cx="5029202" cy="3600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6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1.50%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1.51%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13.41%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28.96%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22.87%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16.16%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16.16%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D3S1358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1.52% 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6D6230-C7D4-41C6-8760-B948CB7A027A}"/>
              </a:ext>
            </a:extLst>
          </p:cNvPr>
          <p:cNvSpPr txBox="1"/>
          <p:nvPr/>
        </p:nvSpPr>
        <p:spPr>
          <a:xfrm>
            <a:off x="6578028" y="5638800"/>
            <a:ext cx="2565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Probability sources:</a:t>
            </a:r>
          </a:p>
          <a:p>
            <a:pPr>
              <a:spcBef>
                <a:spcPts val="0"/>
              </a:spcBef>
            </a:pPr>
            <a:r>
              <a:rPr lang="en-US" dirty="0"/>
              <a:t>classical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empirical probability </a:t>
            </a:r>
          </a:p>
          <a:p>
            <a:pPr>
              <a:spcBef>
                <a:spcPts val="0"/>
              </a:spcBef>
            </a:pPr>
            <a:r>
              <a:rPr lang="en-US" dirty="0"/>
              <a:t>subjective probability</a:t>
            </a:r>
            <a:r>
              <a:rPr lang="en-US" b="0" dirty="0"/>
              <a:t> 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2385D9-4AA2-4DB5-A161-E864EABBB6D2}"/>
              </a:ext>
            </a:extLst>
          </p:cNvPr>
          <p:cNvSpPr/>
          <p:nvPr/>
        </p:nvSpPr>
        <p:spPr>
          <a:xfrm>
            <a:off x="6489412" y="6172924"/>
            <a:ext cx="2565971" cy="457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37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DNA probabilities tend to be very small</a:t>
                </a:r>
              </a:p>
              <a:p>
                <a:endParaRPr lang="en-US" sz="2000" dirty="0"/>
              </a:p>
              <a:p>
                <a:r>
                  <a:rPr lang="en-US" dirty="0"/>
                  <a:t>They are generally: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some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gigundo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number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854713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Here’s a strategy to find the highest probability:</a:t>
            </a:r>
          </a:p>
          <a:p>
            <a:endParaRPr lang="en-US" dirty="0"/>
          </a:p>
          <a:p>
            <a:r>
              <a:rPr lang="en-US" dirty="0"/>
              <a:t>Find the smallest denominator!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3426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3716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/>
              <a:t>Sometimes            </a:t>
            </a:r>
            <a:r>
              <a:rPr lang="en-US" sz="3500" dirty="0" err="1"/>
              <a:t>Sometimes</a:t>
            </a:r>
            <a:endParaRPr lang="en-US" sz="3500" dirty="0"/>
          </a:p>
          <a:p>
            <a:pPr>
              <a:spcBef>
                <a:spcPts val="0"/>
              </a:spcBef>
            </a:pPr>
            <a:r>
              <a:rPr lang="en-US" sz="3500" dirty="0"/>
              <a:t>these look like:       they look like: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54137"/>
              </p:ext>
            </p:extLst>
          </p:nvPr>
        </p:nvGraphicFramePr>
        <p:xfrm>
          <a:off x="762000" y="2743200"/>
          <a:ext cx="3267075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Random Match Prob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1/(1.51903 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1/(1.32801*10^14)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1/(3.1400*10^15)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1/(4.435*10^16)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1/(3.041*10^16)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1/(2.108*10^16)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1/(9.85*10^17)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1/(1.091*10^16)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1/(5.33*10^17)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1/(6.04*10^17)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1/(6.55*10^17)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1/(5.27*10^17)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733BD6-892D-4C5D-8658-13ED3016E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12454"/>
              </p:ext>
            </p:extLst>
          </p:nvPr>
        </p:nvGraphicFramePr>
        <p:xfrm>
          <a:off x="5267325" y="2743200"/>
          <a:ext cx="3267075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Random Match Prob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1.51903*10^-14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1.32801*10^-14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3.1400*10^-15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4.435*10^-16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3.041*10^-16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2.108*10^-16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9.85*10^-17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1.091*10^-16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5.33*10^-17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6.04*10^-17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6.55*10^-17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5.27*10^-17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D9FDBC3-F942-444B-B129-E0063A8AD8F0}"/>
              </a:ext>
            </a:extLst>
          </p:cNvPr>
          <p:cNvSpPr txBox="1"/>
          <p:nvPr/>
        </p:nvSpPr>
        <p:spPr>
          <a:xfrm>
            <a:off x="4229662" y="3074075"/>
            <a:ext cx="10281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Note: </a:t>
            </a:r>
          </a:p>
          <a:p>
            <a:pPr algn="ctr"/>
            <a:r>
              <a:rPr lang="en-US" sz="1800" dirty="0"/>
              <a:t>These would not be the same values!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4433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3716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look for the smallest exponent digit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66980A5-E869-4D3E-A5F0-26E11555D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536456"/>
              </p:ext>
            </p:extLst>
          </p:nvPr>
        </p:nvGraphicFramePr>
        <p:xfrm>
          <a:off x="762000" y="2743200"/>
          <a:ext cx="3267075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Random Match Prob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1/(1.51903 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1/(1.32801*10^14)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1/(3.1400*10^15)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1/(4.435*10^16)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1/(3.041*10^16)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1/(2.108*10^16)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1/(9.85*10^17)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1/(1.091*10^16)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1/(5.33*10^17)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1/(6.04*10^17)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1/(6.55*10^17)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1/(5.27*10^17)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66683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3716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look for the smallest exponent digit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5F2C00-BFA8-4BD1-83E7-2D2F60793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86020"/>
              </p:ext>
            </p:extLst>
          </p:nvPr>
        </p:nvGraphicFramePr>
        <p:xfrm>
          <a:off x="762000" y="2743200"/>
          <a:ext cx="3267075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Random Match Prob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1/(1.51903 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1/(1.32801*10^14)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1/(3.1400*10^15)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1/(4.435*10^16)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1/(3.041*10^16)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1/(2.108*10^16)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1/(9.85*10^17)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1/(1.091*10^16)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1/(5.33*10^17)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1/(6.04*10^17)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1/(6.55*10^17)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1/(5.27*10^17)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FA32DEC7-5153-46D3-BE3C-78F92CD9FFD2}"/>
              </a:ext>
            </a:extLst>
          </p:cNvPr>
          <p:cNvSpPr/>
          <p:nvPr/>
        </p:nvSpPr>
        <p:spPr>
          <a:xfrm>
            <a:off x="3048000" y="3048000"/>
            <a:ext cx="914400" cy="838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067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3716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Then, select the </a:t>
            </a:r>
            <a:r>
              <a:rPr lang="en-US" i="1" dirty="0">
                <a:solidFill>
                  <a:schemeClr val="tx1"/>
                </a:solidFill>
              </a:rPr>
              <a:t>smallest</a:t>
            </a:r>
            <a:r>
              <a:rPr lang="en-US" dirty="0"/>
              <a:t> multiple </a:t>
            </a:r>
            <a:r>
              <a:rPr lang="en-US" sz="3000" dirty="0"/>
              <a:t>(</a:t>
            </a:r>
            <a:r>
              <a:rPr lang="en-US" sz="3000" dirty="0" err="1"/>
              <a:t>‘cause</a:t>
            </a:r>
            <a:r>
              <a:rPr lang="en-US" sz="3000" dirty="0"/>
              <a:t> it’s in the denominator)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FC6B479-E57B-40B0-AD8C-B4072AF83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93102"/>
              </p:ext>
            </p:extLst>
          </p:nvPr>
        </p:nvGraphicFramePr>
        <p:xfrm>
          <a:off x="762000" y="2743200"/>
          <a:ext cx="3267075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Random Match Prob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1/(1.51903 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1/(1.32801*10^14)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1/(3.1400*10^15)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1/(4.435*10^16)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1/(3.041*10^16)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1/(2.108*10^16)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1/(9.85*10^17)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1/(1.091*10^16)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1/(5.33*10^17)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1/(6.04*10^17)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1/(6.55*10^17)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1/(5.27*10^17)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3133344C-B0ED-4CE7-8C21-EF67AEDB34DB}"/>
              </a:ext>
            </a:extLst>
          </p:cNvPr>
          <p:cNvSpPr/>
          <p:nvPr/>
        </p:nvSpPr>
        <p:spPr>
          <a:xfrm>
            <a:off x="1412389" y="3394934"/>
            <a:ext cx="1254611" cy="381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048925-3E63-4624-BA72-DE4DAA6B378B}"/>
              </a:ext>
            </a:extLst>
          </p:cNvPr>
          <p:cNvSpPr/>
          <p:nvPr/>
        </p:nvSpPr>
        <p:spPr>
          <a:xfrm>
            <a:off x="3048000" y="3048000"/>
            <a:ext cx="914400" cy="838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51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That is the highest probability!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B0C09AC-8B79-4089-A85F-C3AD6C946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056305"/>
              </p:ext>
            </p:extLst>
          </p:nvPr>
        </p:nvGraphicFramePr>
        <p:xfrm>
          <a:off x="762000" y="2743200"/>
          <a:ext cx="3267075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Random Match Prob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1/(1.51903 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1/(1.32801*10^14)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1/(3.1400*10^15)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1/(4.435*10^16)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1/(3.041*10^16)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1/(2.108*10^16)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1/(9.85*10^17)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1/(1.091*10^16)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1/(5.33*10^17)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1/(6.04*10^17)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1/(6.55*10^17)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1/(5.27*10^17)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62000" y="3429000"/>
            <a:ext cx="3276600" cy="304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513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" y="762000"/>
            <a:ext cx="9057940" cy="5638800"/>
          </a:xfrm>
        </p:spPr>
        <p:txBody>
          <a:bodyPr/>
          <a:lstStyle/>
          <a:p>
            <a:r>
              <a:rPr lang="en-US" sz="2500" dirty="0"/>
              <a:t>Profile submitted:	The Random Match probability: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000" dirty="0"/>
          </a:p>
          <a:p>
            <a:r>
              <a:rPr lang="en-US" dirty="0"/>
              <a:t>What is the most likely ethnic background for this profile? 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SOURCES OF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 3h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4C31DA-863D-438A-833D-F9E9831C9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724492"/>
              </p:ext>
            </p:extLst>
          </p:nvPr>
        </p:nvGraphicFramePr>
        <p:xfrm>
          <a:off x="43030" y="1219200"/>
          <a:ext cx="29718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3264543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1543595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2662070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Locus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allele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allele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111053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D3S1358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18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57956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vWA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64834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FGA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10765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D8S1179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44542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D21S11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31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14161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D18S51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17774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D5S818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91594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D13S317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11839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D7S820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7442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D16S539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13327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THO1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9.3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72681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TPOX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61763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CSF1PO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60838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112B8A-7B27-4896-B11D-17AABE5B6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941706"/>
              </p:ext>
            </p:extLst>
          </p:nvPr>
        </p:nvGraphicFramePr>
        <p:xfrm>
          <a:off x="3276600" y="1219200"/>
          <a:ext cx="56388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791863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5578223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14829218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Population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Source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Likelihood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46333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Caucasian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1/(8.02  x  10^14)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063524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Caucasian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FBI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1/(1.05  x  10^15)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70773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Caucasian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1/(5.34  x  10^14)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71592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 Ontario Native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1/(7.03  x  10^18)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785109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Saskatchewan Native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1/(1.08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48938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Salishan (Coastal BC Native)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1/(2.27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289017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Asian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1/(3.87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883143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Apache Aboriginal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FBI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1/(1.31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48379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East Indian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1/(6.65  x  10^15)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311023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African American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FBI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1/(1.52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956217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African Canadian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1/(7.03  x  10^18)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04832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76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788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Cells also contain the body’s hereditary material and can make copies of themselves</a:t>
            </a:r>
          </a:p>
          <a:p>
            <a:endParaRPr lang="en-US" altLang="en-US"/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0" y="6611035"/>
            <a:ext cx="9144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http://cx.aos.ask.com/question/aq/1400px-788px/bacteria-multiply_b196d916f742676d.jpg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" y="762000"/>
            <a:ext cx="9057940" cy="5638800"/>
          </a:xfrm>
        </p:spPr>
        <p:txBody>
          <a:bodyPr/>
          <a:lstStyle/>
          <a:p>
            <a:r>
              <a:rPr lang="en-US" sz="2500" dirty="0"/>
              <a:t>Profile submitted:	The Random Match probability: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000" dirty="0"/>
          </a:p>
          <a:p>
            <a:r>
              <a:rPr lang="en-US" dirty="0"/>
              <a:t>What is the most likely ethnic background for this profile? 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SOURCES OF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 3h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4C31DA-863D-438A-833D-F9E9831C9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6121"/>
              </p:ext>
            </p:extLst>
          </p:nvPr>
        </p:nvGraphicFramePr>
        <p:xfrm>
          <a:off x="43030" y="1219200"/>
          <a:ext cx="29718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3264543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1543595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2662070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Locus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allele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allele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111053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D3S1358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57956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vWA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64834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FGA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10765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D8S1179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44542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D21S11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31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14161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D18S51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17774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D5S818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91594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D13S317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11839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D7S820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7442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D16S539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13327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THO1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9.3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72681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TPOX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61763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CSF1PO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60838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458F17-CA88-4EC3-A067-09857855F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87791"/>
              </p:ext>
            </p:extLst>
          </p:nvPr>
        </p:nvGraphicFramePr>
        <p:xfrm>
          <a:off x="3276600" y="1219200"/>
          <a:ext cx="56388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791863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5578223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14829218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Population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Source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Likelihood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46333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Caucasian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1/(8.02  x  10^14)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063524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Caucasian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FBI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1/(1.05  x  10^15)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70773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Caucasian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1/(5.34  x  10^14)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592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 Ontario Native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1/(7.03  x  10^18)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785109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Saskatchewan Native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1/(1.08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48938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Salishan (Coastal BC Native)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RCMP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1/(2.27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289017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Asian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1/(3.87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883143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Apache Aboriginal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FBI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1/(1.31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48379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East Indian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1/(6.65  x  10^15)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311023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African American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FBI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1/(1.52  x  10^17)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956217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African American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CFS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1/(7.03  x  10^18)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04832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41451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5700"/>
            <a:ext cx="26670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1447800" y="1752600"/>
            <a:ext cx="7239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FF00"/>
                </a:solidFill>
              </a:rPr>
              <a:t>     Questions?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D68F6D-E1FA-4648-BD82-6447E9F96808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328949961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0D47-95F6-479E-AEEE-4F6B7CC6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081B7-193D-4302-878D-45628B88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r>
              <a:rPr lang="en-US" dirty="0"/>
              <a:t>Today we studied:</a:t>
            </a:r>
          </a:p>
          <a:p>
            <a:r>
              <a:rPr lang="en-US" dirty="0"/>
              <a:t>	Review: </a:t>
            </a:r>
            <a:r>
              <a:rPr lang="en-US" dirty="0">
                <a:effectLst/>
                <a:ea typeface="Calibri" panose="020F0502020204030204" pitchFamily="34" charset="0"/>
              </a:rPr>
              <a:t>Odds</a:t>
            </a:r>
          </a:p>
          <a:p>
            <a:pPr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	Meteorological Probability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en-US" dirty="0">
                <a:effectLst/>
                <a:ea typeface="Calibri" panose="020F0502020204030204" pitchFamily="34" charset="0"/>
              </a:rPr>
              <a:t>New: DNA Probability</a:t>
            </a:r>
          </a:p>
        </p:txBody>
      </p:sp>
    </p:spTree>
    <p:extLst>
      <p:ext uri="{BB962C8B-B14F-4D97-AF65-F5344CB8AC3E}">
        <p14:creationId xmlns:p14="http://schemas.microsoft.com/office/powerpoint/2010/main" val="293317885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You Survived!</a:t>
            </a:r>
          </a:p>
        </p:txBody>
      </p:sp>
      <p:pic>
        <p:nvPicPr>
          <p:cNvPr id="1310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7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8A3DC-46DD-41B6-8D42-2511B719D8B8}"/>
              </a:ext>
            </a:extLst>
          </p:cNvPr>
          <p:cNvSpPr/>
          <p:nvPr/>
        </p:nvSpPr>
        <p:spPr>
          <a:xfrm>
            <a:off x="7362945" y="6611035"/>
            <a:ext cx="17988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500" dirty="0">
                <a:solidFill>
                  <a:srgbClr val="00B0F0"/>
                </a:solidFill>
              </a:rPr>
              <a:t>www.playbuzz.com</a:t>
            </a:r>
          </a:p>
        </p:txBody>
      </p:sp>
    </p:spTree>
    <p:extLst>
      <p:ext uri="{BB962C8B-B14F-4D97-AF65-F5344CB8AC3E}">
        <p14:creationId xmlns:p14="http://schemas.microsoft.com/office/powerpoint/2010/main" val="114806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ED8A-4033-4C88-8C4C-857C599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38E0-AC8B-4BDF-9D5E-2232C2DC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Within each cell, humans have a total of 23 pairs of chromosomes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endParaRPr lang="en-US" sz="20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Each pair contains one chromosome inherited from mom and one from dad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55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343400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809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Chromosomes </a:t>
            </a:r>
          </a:p>
          <a:p>
            <a:r>
              <a:rPr lang="en-US" altLang="en-US"/>
              <a:t>contain DNA</a:t>
            </a:r>
          </a:p>
        </p:txBody>
      </p:sp>
      <p:sp>
        <p:nvSpPr>
          <p:cNvPr id="80901" name="Rectangle 4"/>
          <p:cNvSpPr>
            <a:spLocks noChangeArrowheads="1"/>
          </p:cNvSpPr>
          <p:nvPr/>
        </p:nvSpPr>
        <p:spPr bwMode="auto">
          <a:xfrm>
            <a:off x="0" y="6611035"/>
            <a:ext cx="6858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http://homepage.smc.edu/hgp/images/cell-to-DNA.jpeg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r>
              <a:rPr lang="en-US" dirty="0"/>
              <a:t>Today we will be going over:</a:t>
            </a:r>
          </a:p>
          <a:p>
            <a:r>
              <a:rPr lang="en-US" sz="3500" dirty="0">
                <a:effectLst/>
                <a:ea typeface="Calibri" panose="020F0502020204030204" pitchFamily="34" charset="0"/>
              </a:rPr>
              <a:t>Review of </a:t>
            </a:r>
            <a:r>
              <a:rPr lang="en-US" sz="3600" dirty="0"/>
              <a:t>Odds and Weather 		Probability</a:t>
            </a:r>
          </a:p>
          <a:p>
            <a:r>
              <a:rPr lang="en-US" sz="3600" dirty="0"/>
              <a:t>New: DNA Probability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36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ea typeface="Calibri" panose="020F0502020204030204" pitchFamily="34" charset="0"/>
              </a:rPr>
              <a:t>  </a:t>
            </a:r>
            <a:endParaRPr lang="en-US" sz="35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83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DNA (deoxyribonucleic acid) is the hereditary material in almost all organisms</a:t>
            </a:r>
          </a:p>
        </p:txBody>
      </p:sp>
      <p:pic>
        <p:nvPicPr>
          <p:cNvPr id="798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4025"/>
            <a:ext cx="89550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36513" y="6611035"/>
            <a:ext cx="91074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http://www.clanhendersonsociety.org/wp-content/uploads/2013/08/DNA2.gif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DNA not only creates the proteins but contains the programming for our cells to replicate</a:t>
            </a:r>
          </a:p>
        </p:txBody>
      </p:sp>
      <p:pic>
        <p:nvPicPr>
          <p:cNvPr id="798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4025"/>
            <a:ext cx="89550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36513" y="6611035"/>
            <a:ext cx="91074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0" dirty="0">
                <a:solidFill>
                  <a:srgbClr val="00B0F0"/>
                </a:solidFill>
              </a:rPr>
              <a:t>http://www.clanhendersonsociety.org/wp-content/uploads/2013/08/DNA2.gif</a:t>
            </a:r>
          </a:p>
        </p:txBody>
      </p:sp>
    </p:spTree>
    <p:extLst>
      <p:ext uri="{BB962C8B-B14F-4D97-AF65-F5344CB8AC3E}">
        <p14:creationId xmlns:p14="http://schemas.microsoft.com/office/powerpoint/2010/main" val="20017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4332"/>
            <a:ext cx="8296274" cy="579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</p:spTree>
    <p:extLst>
      <p:ext uri="{BB962C8B-B14F-4D97-AF65-F5344CB8AC3E}">
        <p14:creationId xmlns:p14="http://schemas.microsoft.com/office/powerpoint/2010/main" val="569807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638800"/>
          </a:xfrm>
        </p:spPr>
        <p:txBody>
          <a:bodyPr/>
          <a:lstStyle/>
          <a:p>
            <a:r>
              <a:rPr lang="en-US" dirty="0"/>
              <a:t>Most living things share a lot of the same DNA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26" y="2514600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08802"/>
            <a:ext cx="91366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https://s3.amazonaws.com/lowres.cartoonstock.com/animals-genes-dna-rats-mice-lab_rats-rron1016_low.jpg</a:t>
            </a:r>
          </a:p>
        </p:txBody>
      </p:sp>
    </p:spTree>
    <p:extLst>
      <p:ext uri="{BB962C8B-B14F-4D97-AF65-F5344CB8AC3E}">
        <p14:creationId xmlns:p14="http://schemas.microsoft.com/office/powerpoint/2010/main" val="1162997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CBCB-640D-42B3-BE19-8A728478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4E54-1C64-4C0A-9C23-67F5A86AA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0" dirty="0">
                <a:effectLst/>
              </a:rPr>
              <a:t>We share 50% of our DNA with trees, 70% with slugs (gross), 44% with honey bees, and even 25% with daffodils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19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 regions of human DNA which are highly individual are called "</a:t>
            </a:r>
            <a:r>
              <a:rPr lang="en-US" dirty="0">
                <a:solidFill>
                  <a:srgbClr val="FFC000"/>
                </a:solidFill>
              </a:rPr>
              <a:t>markers</a:t>
            </a:r>
            <a:r>
              <a:rPr lang="en-US" dirty="0"/>
              <a:t>"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7684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markers are good for identifying and comparing individuals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0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ED8A-4033-4C88-8C4C-857C599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38E0-AC8B-4BDF-9D5E-2232C2DC3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The markers are usually named after their locations on the chromosomes 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For example, the marker on chromosome 2 is called D2S44 (section 44 of chromosome 2)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22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ED8A-4033-4C88-8C4C-857C599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38E0-AC8B-4BDF-9D5E-2232C2DC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The markers most commonly used for DNA profile analysis are found on chromosomes 1, 2, 4, 5, 10 and 17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75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ED8A-4033-4C88-8C4C-857C599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38E0-AC8B-4BDF-9D5E-2232C2DC3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Some markers have unique names: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3300" dirty="0" err="1">
                <a:ea typeface="Times New Roman" panose="02020603050405020304" pitchFamily="18" charset="0"/>
              </a:rPr>
              <a:t>vWA</a:t>
            </a:r>
            <a:r>
              <a:rPr lang="en-US" sz="3300" dirty="0">
                <a:ea typeface="Times New Roman" panose="02020603050405020304" pitchFamily="18" charset="0"/>
              </a:rPr>
              <a:t> (</a:t>
            </a:r>
            <a:r>
              <a:rPr lang="en-US" sz="3300" dirty="0"/>
              <a:t>von Willebrand factor gene)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3300" dirty="0">
                <a:ea typeface="Times New Roman" panose="02020603050405020304" pitchFamily="18" charset="0"/>
              </a:rPr>
              <a:t>FGA (</a:t>
            </a:r>
            <a:r>
              <a:rPr lang="en-US" sz="3300" dirty="0"/>
              <a:t>fibrinogen A alpha</a:t>
            </a:r>
            <a:r>
              <a:rPr lang="en-US" sz="3300" dirty="0">
                <a:ea typeface="Times New Roman" panose="02020603050405020304" pitchFamily="18" charset="0"/>
              </a:rPr>
              <a:t>) – a blood 	clotting gene 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3300" dirty="0">
                <a:ea typeface="Times New Roman" panose="02020603050405020304" pitchFamily="18" charset="0"/>
              </a:rPr>
              <a:t>AMEL (</a:t>
            </a:r>
            <a:r>
              <a:rPr lang="en-US" sz="3300" dirty="0" err="1"/>
              <a:t>amelogenin</a:t>
            </a:r>
            <a:r>
              <a:rPr lang="en-US" sz="3300" dirty="0">
                <a:ea typeface="Times New Roman" panose="02020603050405020304" pitchFamily="18" charset="0"/>
              </a:rPr>
              <a:t>) - used to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ea typeface="Times New Roman" panose="02020603050405020304" pitchFamily="18" charset="0"/>
              </a:rPr>
              <a:t>	identify gender in humans (and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ea typeface="Times New Roman" panose="02020603050405020304" pitchFamily="18" charset="0"/>
              </a:rPr>
              <a:t>	cattle!)</a:t>
            </a:r>
            <a:endParaRPr lang="en-US" sz="3300" dirty="0">
              <a:effectLst/>
              <a:ea typeface="Times New Roman" panose="02020603050405020304" pitchFamily="18" charset="0"/>
            </a:endParaRPr>
          </a:p>
          <a:p>
            <a:r>
              <a:rPr lang="en-US" sz="3300" dirty="0"/>
              <a:t>TPOX (Human thyroid peroxidase gene)</a:t>
            </a:r>
          </a:p>
        </p:txBody>
      </p:sp>
    </p:spTree>
    <p:extLst>
      <p:ext uri="{BB962C8B-B14F-4D97-AF65-F5344CB8AC3E}">
        <p14:creationId xmlns:p14="http://schemas.microsoft.com/office/powerpoint/2010/main" val="3228668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EDF75-4D9B-4A71-99B5-F10289E5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Outcome 2) Formulate models for the probability of simple events and then apply the properties of probabilities to calculate the </a:t>
            </a:r>
            <a:r>
              <a:rPr lang="en-US" dirty="0">
                <a:solidFill>
                  <a:srgbClr val="FFC000"/>
                </a:solidFill>
              </a:rPr>
              <a:t>probabilities of complex events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3FCF74-F476-471D-B68E-704E7B19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What’s Up?</a:t>
            </a:r>
          </a:p>
        </p:txBody>
      </p:sp>
    </p:spTree>
    <p:extLst>
      <p:ext uri="{BB962C8B-B14F-4D97-AF65-F5344CB8AC3E}">
        <p14:creationId xmlns:p14="http://schemas.microsoft.com/office/powerpoint/2010/main" val="154902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markers used most commonly are:</a:t>
            </a:r>
          </a:p>
          <a:p>
            <a:r>
              <a:rPr lang="en-US" altLang="en-US"/>
              <a:t>	D1S7</a:t>
            </a:r>
          </a:p>
          <a:p>
            <a:pPr>
              <a:spcBef>
                <a:spcPct val="0"/>
              </a:spcBef>
            </a:pPr>
            <a:r>
              <a:rPr lang="en-US" altLang="en-US"/>
              <a:t>	D2S44</a:t>
            </a:r>
          </a:p>
          <a:p>
            <a:pPr>
              <a:spcBef>
                <a:spcPct val="0"/>
              </a:spcBef>
            </a:pPr>
            <a:r>
              <a:rPr lang="en-US" altLang="en-US"/>
              <a:t>	D4S139</a:t>
            </a:r>
          </a:p>
          <a:p>
            <a:pPr>
              <a:spcBef>
                <a:spcPct val="0"/>
              </a:spcBef>
            </a:pPr>
            <a:r>
              <a:rPr lang="en-US" altLang="en-US"/>
              <a:t>	D5S110</a:t>
            </a:r>
          </a:p>
          <a:p>
            <a:pPr>
              <a:spcBef>
                <a:spcPct val="0"/>
              </a:spcBef>
            </a:pPr>
            <a:r>
              <a:rPr lang="en-US" altLang="en-US"/>
              <a:t>	D10S28</a:t>
            </a:r>
          </a:p>
          <a:p>
            <a:pPr>
              <a:spcBef>
                <a:spcPct val="0"/>
              </a:spcBef>
            </a:pPr>
            <a:r>
              <a:rPr lang="en-US" altLang="en-US"/>
              <a:t>	D17S79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is used by forensic scientists to identify individuals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357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FFC000"/>
                </a:solidFill>
              </a:rPr>
              <a:t>Autorads</a:t>
            </a:r>
            <a:r>
              <a:rPr lang="en-US" altLang="en-US" dirty="0"/>
              <a:t> are x-ray films with dark bands representing DNA markers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53B-9073-46EE-AF34-EEBC526F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5C7F8-A63D-4E53-B7D5-B5E0DB677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i="0" dirty="0">
                <a:effectLst/>
              </a:rPr>
              <a:t>Chemical reagents remove the DNA from a sample</a:t>
            </a:r>
          </a:p>
          <a:p>
            <a:r>
              <a:rPr lang="en-US" sz="3800" dirty="0"/>
              <a:t>Enzymes chop it into segments </a:t>
            </a:r>
          </a:p>
          <a:p>
            <a:r>
              <a:rPr lang="en-US" sz="3800" dirty="0"/>
              <a:t>The segments are placed on a slab of gel to which an electric current is applied</a:t>
            </a:r>
          </a:p>
          <a:p>
            <a:r>
              <a:rPr lang="en-US" sz="3800" dirty="0"/>
              <a:t>Shorter segments move farther through the gel than longer segments (“lengths”)</a:t>
            </a:r>
          </a:p>
        </p:txBody>
      </p:sp>
    </p:spTree>
    <p:extLst>
      <p:ext uri="{BB962C8B-B14F-4D97-AF65-F5344CB8AC3E}">
        <p14:creationId xmlns:p14="http://schemas.microsoft.com/office/powerpoint/2010/main" val="59094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9BD9-BD4F-4032-9973-6015C705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33CFF-5DC5-4E34-8057-B028B8D44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i="0" dirty="0">
                <a:effectLst/>
              </a:rPr>
              <a:t>The pattern is transferred to a nylon membrane and exposed to radioisotopes which attach to the DNA segments</a:t>
            </a:r>
          </a:p>
          <a:p>
            <a:r>
              <a:rPr lang="en-US" sz="3800" i="0" dirty="0">
                <a:effectLst/>
              </a:rPr>
              <a:t>When photographed on x-ray film the segments show up dark and the familiar bar code pattern emerges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076566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same lengths at all markers mean it is the same person or an identical twin</a:t>
            </a:r>
          </a:p>
          <a:p>
            <a:endParaRPr lang="en-US" sz="2000" dirty="0"/>
          </a:p>
          <a:p>
            <a:r>
              <a:rPr lang="en-US" dirty="0"/>
              <a:t>Similar lengths mean people are related</a:t>
            </a:r>
          </a:p>
          <a:p>
            <a:endParaRPr lang="en-US" sz="2000" dirty="0"/>
          </a:p>
          <a:p>
            <a:r>
              <a:rPr lang="en-US" dirty="0"/>
              <a:t>Different lengths mean they are unrelated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52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B230-9E80-40C8-9ED7-B3FC118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348A-7356-4008-8AAF-CD2C031D9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certain lengths occur for each of the markers</a:t>
            </a:r>
          </a:p>
          <a:p>
            <a:r>
              <a:rPr lang="en-US" dirty="0"/>
              <a:t>The length values are called “</a:t>
            </a:r>
            <a:r>
              <a:rPr lang="en-US" dirty="0">
                <a:solidFill>
                  <a:srgbClr val="FFC000"/>
                </a:solidFill>
              </a:rPr>
              <a:t>alleles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706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B230-9E80-40C8-9ED7-B3FC118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348A-7356-4008-8AAF-CD2C031D9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person inherits one allele value from Mom and one from Dad (they can be the same value)</a:t>
            </a:r>
          </a:p>
          <a:p>
            <a:r>
              <a:rPr lang="en-US" dirty="0"/>
              <a:t>This combination is called a “</a:t>
            </a:r>
            <a:r>
              <a:rPr lang="en-US" dirty="0">
                <a:solidFill>
                  <a:srgbClr val="FFC000"/>
                </a:solidFill>
              </a:rPr>
              <a:t>genotype</a:t>
            </a:r>
            <a:r>
              <a:rPr lang="en-US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21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 txBox="1">
            <a:spLocks/>
          </p:cNvSpPr>
          <p:nvPr/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1pPr>
            <a:lvl2pPr marL="10287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For D1S7: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  <a:endParaRPr lang="en-US" altLang="en-US" dirty="0"/>
          </a:p>
        </p:txBody>
      </p:sp>
      <p:sp>
        <p:nvSpPr>
          <p:cNvPr id="35844" name="Content Placeholder 2"/>
          <p:cNvSpPr>
            <a:spLocks noGrp="1"/>
          </p:cNvSpPr>
          <p:nvPr>
            <p:ph idx="1"/>
          </p:nvPr>
        </p:nvSpPr>
        <p:spPr>
          <a:xfrm>
            <a:off x="2133600" y="1828800"/>
            <a:ext cx="1082675" cy="342900"/>
          </a:xfrm>
        </p:spPr>
        <p:txBody>
          <a:bodyPr/>
          <a:lstStyle/>
          <a:p>
            <a:r>
              <a:rPr lang="en-US" altLang="en-US" sz="2000"/>
              <a:t>Ladder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2870200"/>
            <a:ext cx="36195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Content Placeholder 2"/>
          <p:cNvSpPr txBox="1">
            <a:spLocks/>
          </p:cNvSpPr>
          <p:nvPr/>
        </p:nvSpPr>
        <p:spPr bwMode="auto">
          <a:xfrm>
            <a:off x="5105400" y="1828800"/>
            <a:ext cx="131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1pPr>
            <a:lvl2pPr marL="10287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000"/>
              <a:t>Ladder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97175" y="2286000"/>
            <a:ext cx="174625" cy="762000"/>
          </a:xfrm>
          <a:prstGeom prst="straightConnector1">
            <a:avLst/>
          </a:prstGeom>
          <a:ln w="412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372100" y="2311400"/>
            <a:ext cx="152400" cy="736600"/>
          </a:xfrm>
          <a:prstGeom prst="straightConnector1">
            <a:avLst/>
          </a:prstGeom>
          <a:ln w="412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9" name="Content Placeholder 2"/>
          <p:cNvSpPr txBox="1">
            <a:spLocks/>
          </p:cNvSpPr>
          <p:nvPr/>
        </p:nvSpPr>
        <p:spPr bwMode="auto">
          <a:xfrm>
            <a:off x="3140075" y="1752600"/>
            <a:ext cx="974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1pPr>
            <a:lvl2pPr marL="10287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2000"/>
              <a:t>Person 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52800" y="2438400"/>
            <a:ext cx="228600" cy="609600"/>
          </a:xfrm>
          <a:prstGeom prst="straightConnector1">
            <a:avLst/>
          </a:prstGeom>
          <a:ln w="412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1" name="Content Placeholder 2"/>
          <p:cNvSpPr txBox="1">
            <a:spLocks/>
          </p:cNvSpPr>
          <p:nvPr/>
        </p:nvSpPr>
        <p:spPr bwMode="auto">
          <a:xfrm>
            <a:off x="4189413" y="1485900"/>
            <a:ext cx="974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1pPr>
            <a:lvl2pPr marL="10287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>
                <a:solidFill>
                  <a:srgbClr val="CCFFFF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2000"/>
              <a:t>Person 10</a:t>
            </a:r>
          </a:p>
        </p:txBody>
      </p:sp>
      <p:cxnSp>
        <p:nvCxnSpPr>
          <p:cNvPr id="18" name="Straight Arrow Connector 17"/>
          <p:cNvCxnSpPr>
            <a:stCxn id="35851" idx="2"/>
          </p:cNvCxnSpPr>
          <p:nvPr/>
        </p:nvCxnSpPr>
        <p:spPr>
          <a:xfrm>
            <a:off x="4676775" y="2171700"/>
            <a:ext cx="276225" cy="850900"/>
          </a:xfrm>
          <a:prstGeom prst="straightConnector1">
            <a:avLst/>
          </a:prstGeom>
          <a:ln w="412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A3AC-5D7D-4472-B3C1-654310D5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31721D-F6E8-4D03-ACD3-8AD521B0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43000"/>
            <a:ext cx="1828800" cy="5638800"/>
          </a:xfrm>
          <a:ln>
            <a:solidFill>
              <a:schemeClr val="bg2">
                <a:lumMod val="50000"/>
                <a:lumOff val="50000"/>
              </a:schemeClr>
            </a:solidFill>
          </a:ln>
        </p:spPr>
        <p:txBody>
          <a:bodyPr/>
          <a:lstStyle/>
          <a:p>
            <a:pPr algn="ctr"/>
            <a:r>
              <a:rPr lang="en-US" sz="1800" dirty="0"/>
              <a:t>Bob Blackett (dad)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A3AFA16-0B3D-41D6-9BF1-12A9864E7B82}"/>
              </a:ext>
            </a:extLst>
          </p:cNvPr>
          <p:cNvSpPr txBox="1">
            <a:spLocks/>
          </p:cNvSpPr>
          <p:nvPr/>
        </p:nvSpPr>
        <p:spPr bwMode="auto">
          <a:xfrm>
            <a:off x="2743200" y="1159933"/>
            <a:ext cx="1828800" cy="5638800"/>
          </a:xfrm>
          <a:prstGeom prst="rect">
            <a:avLst/>
          </a:prstGeom>
          <a:noFill/>
          <a:ln w="9525">
            <a:solidFill>
              <a:schemeClr val="bg2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Anne Blackett (mom)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DE7BE201-ADD6-4E4F-B157-7235913644E9}"/>
              </a:ext>
            </a:extLst>
          </p:cNvPr>
          <p:cNvSpPr txBox="1">
            <a:spLocks/>
          </p:cNvSpPr>
          <p:nvPr/>
        </p:nvSpPr>
        <p:spPr bwMode="auto">
          <a:xfrm>
            <a:off x="4572000" y="1159933"/>
            <a:ext cx="1828800" cy="5638800"/>
          </a:xfrm>
          <a:prstGeom prst="rect">
            <a:avLst/>
          </a:prstGeom>
          <a:noFill/>
          <a:ln w="9525">
            <a:solidFill>
              <a:schemeClr val="bg2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David Blackett (son)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4A692FA1-9EC6-4362-A74A-41A6C5067A71}"/>
              </a:ext>
            </a:extLst>
          </p:cNvPr>
          <p:cNvSpPr txBox="1">
            <a:spLocks/>
          </p:cNvSpPr>
          <p:nvPr/>
        </p:nvSpPr>
        <p:spPr bwMode="auto">
          <a:xfrm>
            <a:off x="6407616" y="1159933"/>
            <a:ext cx="1828800" cy="5638800"/>
          </a:xfrm>
          <a:prstGeom prst="rect">
            <a:avLst/>
          </a:prstGeom>
          <a:noFill/>
          <a:ln w="9525">
            <a:solidFill>
              <a:schemeClr val="bg2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Katie Blackett (daughter)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x</a:t>
            </a:r>
          </a:p>
          <a:p>
            <a:pPr algn="ctr"/>
            <a:r>
              <a:rPr lang="en-US" sz="1800" dirty="0"/>
              <a:t>x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ECC23-0A56-4926-A91A-301BEC66B45C}"/>
              </a:ext>
            </a:extLst>
          </p:cNvPr>
          <p:cNvSpPr txBox="1"/>
          <p:nvPr/>
        </p:nvSpPr>
        <p:spPr>
          <a:xfrm>
            <a:off x="406841" y="6085115"/>
            <a:ext cx="14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one from his dad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302F7D-49E0-49DD-AD46-41B72AA8BE2D}"/>
              </a:ext>
            </a:extLst>
          </p:cNvPr>
          <p:cNvSpPr txBox="1"/>
          <p:nvPr/>
        </p:nvSpPr>
        <p:spPr>
          <a:xfrm>
            <a:off x="337457" y="5094514"/>
            <a:ext cx="14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one from his mom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A809E5-E742-4690-AC20-3BC61A5655B0}"/>
              </a:ext>
            </a:extLst>
          </p:cNvPr>
          <p:cNvSpPr txBox="1"/>
          <p:nvPr/>
        </p:nvSpPr>
        <p:spPr>
          <a:xfrm>
            <a:off x="2188029" y="2825234"/>
            <a:ext cx="14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one from her dad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C15995-A76B-4C3B-8936-A4113168C3EB}"/>
              </a:ext>
            </a:extLst>
          </p:cNvPr>
          <p:cNvSpPr txBox="1"/>
          <p:nvPr/>
        </p:nvSpPr>
        <p:spPr>
          <a:xfrm>
            <a:off x="2133600" y="4800600"/>
            <a:ext cx="1828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one from her mom</a:t>
            </a:r>
          </a:p>
        </p:txBody>
      </p:sp>
    </p:spTree>
    <p:extLst>
      <p:ext uri="{BB962C8B-B14F-4D97-AF65-F5344CB8AC3E}">
        <p14:creationId xmlns:p14="http://schemas.microsoft.com/office/powerpoint/2010/main" val="410065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/>
              <a:t>Review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2940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http://995642590.r.lightningbase-cdn.com/wp-content/uploads/2010/12/looking-back-hrexaminer-v144-cover425px.jpg</a:t>
            </a:r>
          </a:p>
        </p:txBody>
      </p:sp>
    </p:spTree>
    <p:extLst>
      <p:ext uri="{BB962C8B-B14F-4D97-AF65-F5344CB8AC3E}">
        <p14:creationId xmlns:p14="http://schemas.microsoft.com/office/powerpoint/2010/main" val="267753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Paternity tests use 16 markers to determine whether a man is the father of a child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52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358223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28, 30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28, 31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29, 31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9, 10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10, 11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11, 12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490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37105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29, 31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9, 10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10, 11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11, 12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788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27509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9, 10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10, 11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11, 12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039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678301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11, 12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802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51667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635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65207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B259B6-B997-4949-8D32-AFC821550D89}"/>
              </a:ext>
            </a:extLst>
          </p:cNvPr>
          <p:cNvSpPr txBox="1"/>
          <p:nvPr/>
        </p:nvSpPr>
        <p:spPr>
          <a:xfrm>
            <a:off x="4724400" y="3447553"/>
            <a:ext cx="1035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Order doesn’t matter!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77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145941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7, 8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859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Are either the father of the child?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15862"/>
              </p:ext>
            </p:extLst>
          </p:nvPr>
        </p:nvGraphicFramePr>
        <p:xfrm>
          <a:off x="76200" y="1646236"/>
          <a:ext cx="8991601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Alleged Father 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12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16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7, 9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15, 17</a:t>
                      </a: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02CDDC-CFF5-412C-AC36-C8AF4D02E382}"/>
              </a:ext>
            </a:extLst>
          </p:cNvPr>
          <p:cNvSpPr txBox="1"/>
          <p:nvPr/>
        </p:nvSpPr>
        <p:spPr>
          <a:xfrm>
            <a:off x="6477000" y="4510200"/>
            <a:ext cx="137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Father 2 is eliminated!</a:t>
            </a:r>
          </a:p>
          <a:p>
            <a:r>
              <a:rPr lang="en-US" dirty="0">
                <a:solidFill>
                  <a:srgbClr val="C00000"/>
                </a:solidFill>
              </a:rPr>
              <a:t>(Unless mom is not mom!)</a:t>
            </a:r>
          </a:p>
        </p:txBody>
      </p:sp>
    </p:spTree>
    <p:extLst>
      <p:ext uri="{BB962C8B-B14F-4D97-AF65-F5344CB8AC3E}">
        <p14:creationId xmlns:p14="http://schemas.microsoft.com/office/powerpoint/2010/main" val="59881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Is father 1 the father?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40119"/>
              </p:ext>
            </p:extLst>
          </p:nvPr>
        </p:nvGraphicFramePr>
        <p:xfrm>
          <a:off x="75753" y="1579739"/>
          <a:ext cx="8992494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7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7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14, 15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0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700" dirty="0"/>
              <a:t>Fundamental Counting Principle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dirty="0"/>
              <a:t>the number of ways things can occur</a:t>
            </a:r>
          </a:p>
        </p:txBody>
      </p:sp>
    </p:spTree>
    <p:extLst>
      <p:ext uri="{BB962C8B-B14F-4D97-AF65-F5344CB8AC3E}">
        <p14:creationId xmlns:p14="http://schemas.microsoft.com/office/powerpoint/2010/main" val="3835765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Is father 1 the father?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34776"/>
              </p:ext>
            </p:extLst>
          </p:nvPr>
        </p:nvGraphicFramePr>
        <p:xfrm>
          <a:off x="75753" y="1579739"/>
          <a:ext cx="8992494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7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7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15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15, 17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7753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442"/>
            <a:ext cx="9144000" cy="6030558"/>
          </a:xfrm>
        </p:spPr>
        <p:txBody>
          <a:bodyPr/>
          <a:lstStyle/>
          <a:p>
            <a:r>
              <a:rPr lang="en-US" sz="4000" dirty="0">
                <a:effectLst/>
                <a:ea typeface="Times New Roman" panose="02020603050405020304" pitchFamily="18" charset="0"/>
              </a:rPr>
              <a:t>Using the following 5 markers:</a:t>
            </a:r>
          </a:p>
          <a:p>
            <a:endParaRPr lang="en-US" sz="5000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endParaRPr lang="en-US" dirty="0">
              <a:ea typeface="Times New Roman" panose="02020603050405020304" pitchFamily="18" charset="0"/>
            </a:endParaRP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Is father 1 the father? Could be!</a:t>
            </a:r>
          </a:p>
          <a:p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1a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5753" y="1579739"/>
          <a:ext cx="8992494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Marker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Mother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Child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Alleged Father 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 D21S11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30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28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29,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31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D7S820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9,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10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TH01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FF00FF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D13S317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7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9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7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7,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8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9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</a:rPr>
                        <a:t> D19S433</a:t>
                      </a:r>
                      <a:endParaRPr lang="en-US" sz="2500" b="1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16.2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F00FF"/>
                          </a:solidFill>
                          <a:effectLst/>
                        </a:rPr>
                        <a:t>14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15</a:t>
                      </a:r>
                      <a:endParaRPr lang="en-US" sz="2500" b="1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B0F0"/>
                          </a:solidFill>
                          <a:effectLst/>
                        </a:rPr>
                        <a:t>15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</a:rPr>
                        <a:t>, 17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167" marR="5167" marT="5167" marB="5167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67" marR="5167" marT="5167" marB="51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303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B230-9E80-40C8-9ED7-B3FC118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348A-7356-4008-8AAF-CD2C031D9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calculate the probabilities, you need to know population percentages for each of the marker values (alleles)</a:t>
            </a:r>
          </a:p>
        </p:txBody>
      </p:sp>
    </p:spTree>
    <p:extLst>
      <p:ext uri="{BB962C8B-B14F-4D97-AF65-F5344CB8AC3E}">
        <p14:creationId xmlns:p14="http://schemas.microsoft.com/office/powerpoint/2010/main" val="2183232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229600" cy="5638800"/>
          </a:xfrm>
        </p:spPr>
        <p:txBody>
          <a:bodyPr/>
          <a:lstStyle/>
          <a:p>
            <a:r>
              <a:rPr lang="en-US" dirty="0"/>
              <a:t>Assuming in this population, the probability of:</a:t>
            </a:r>
          </a:p>
          <a:p>
            <a:pPr>
              <a:spcBef>
                <a:spcPts val="0"/>
              </a:spcBef>
            </a:pPr>
            <a:r>
              <a:rPr lang="en-US" dirty="0"/>
              <a:t>D21S11=31 is 0.0512</a:t>
            </a:r>
          </a:p>
          <a:p>
            <a:pPr>
              <a:spcBef>
                <a:spcPts val="0"/>
              </a:spcBef>
            </a:pPr>
            <a:r>
              <a:rPr lang="en-US" dirty="0"/>
              <a:t>D7S820=11 is 0.0628</a:t>
            </a:r>
          </a:p>
          <a:p>
            <a:pPr>
              <a:spcBef>
                <a:spcPts val="0"/>
              </a:spcBef>
            </a:pPr>
            <a:r>
              <a:rPr lang="en-US" dirty="0"/>
              <a:t>TH01=14 is 0.0931</a:t>
            </a:r>
          </a:p>
          <a:p>
            <a:pPr>
              <a:spcBef>
                <a:spcPts val="0"/>
              </a:spcBef>
            </a:pPr>
            <a:r>
              <a:rPr lang="en-US" dirty="0"/>
              <a:t>D13S317=8 is 0.0777</a:t>
            </a:r>
          </a:p>
          <a:p>
            <a:pPr>
              <a:spcBef>
                <a:spcPts val="0"/>
              </a:spcBef>
            </a:pPr>
            <a:r>
              <a:rPr lang="en-US" dirty="0"/>
              <a:t>D19S433=15 is 0.0838</a:t>
            </a:r>
          </a:p>
          <a:p>
            <a:r>
              <a:rPr lang="en-US" dirty="0">
                <a:ea typeface="Times New Roman"/>
              </a:rPr>
              <a:t>What is the probability?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9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D21S11=31 is 0.0512</a:t>
            </a:r>
          </a:p>
          <a:p>
            <a:pPr>
              <a:spcBef>
                <a:spcPts val="0"/>
              </a:spcBef>
            </a:pPr>
            <a:r>
              <a:rPr lang="en-US" dirty="0"/>
              <a:t>D7S820=11 is 0.0628</a:t>
            </a:r>
          </a:p>
          <a:p>
            <a:pPr>
              <a:spcBef>
                <a:spcPts val="0"/>
              </a:spcBef>
            </a:pPr>
            <a:r>
              <a:rPr lang="en-US" dirty="0"/>
              <a:t>TH01=14 is 0.0931</a:t>
            </a:r>
          </a:p>
          <a:p>
            <a:pPr>
              <a:spcBef>
                <a:spcPts val="0"/>
              </a:spcBef>
            </a:pPr>
            <a:r>
              <a:rPr lang="en-US" dirty="0"/>
              <a:t>D13S317=8 is 0.0777</a:t>
            </a:r>
          </a:p>
          <a:p>
            <a:pPr>
              <a:spcBef>
                <a:spcPts val="0"/>
              </a:spcBef>
            </a:pPr>
            <a:r>
              <a:rPr lang="en-US" dirty="0"/>
              <a:t>D19S433=15 is 0.0838</a:t>
            </a:r>
          </a:p>
          <a:p>
            <a:r>
              <a:rPr lang="en-US" dirty="0">
                <a:ea typeface="Times New Roman"/>
              </a:rPr>
              <a:t>What is the probability?</a:t>
            </a:r>
          </a:p>
          <a:p>
            <a:r>
              <a:rPr lang="en-US" dirty="0">
                <a:ea typeface="Times New Roman"/>
              </a:rPr>
              <a:t>What rule will you use?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38112-1DE6-48F1-8247-AA7E4B729693}"/>
              </a:ext>
            </a:extLst>
          </p:cNvPr>
          <p:cNvSpPr txBox="1"/>
          <p:nvPr/>
        </p:nvSpPr>
        <p:spPr>
          <a:xfrm>
            <a:off x="4164839" y="6077634"/>
            <a:ext cx="5151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Times New Roman"/>
              </a:rPr>
              <a:t>This AND that AND that - multiplication rule</a:t>
            </a:r>
          </a:p>
          <a:p>
            <a:r>
              <a:rPr lang="en-US" dirty="0"/>
              <a:t>This  OR  that  OR  that – addition rule</a:t>
            </a:r>
          </a:p>
        </p:txBody>
      </p:sp>
    </p:spTree>
    <p:extLst>
      <p:ext uri="{BB962C8B-B14F-4D97-AF65-F5344CB8AC3E}">
        <p14:creationId xmlns:p14="http://schemas.microsoft.com/office/powerpoint/2010/main" val="1334746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D21S11=31 is 0.0512</a:t>
            </a:r>
          </a:p>
          <a:p>
            <a:pPr>
              <a:spcBef>
                <a:spcPts val="0"/>
              </a:spcBef>
            </a:pPr>
            <a:r>
              <a:rPr lang="en-US" dirty="0"/>
              <a:t>D7S820=11 is 0.0628</a:t>
            </a:r>
          </a:p>
          <a:p>
            <a:pPr>
              <a:spcBef>
                <a:spcPts val="0"/>
              </a:spcBef>
            </a:pPr>
            <a:r>
              <a:rPr lang="en-US" dirty="0"/>
              <a:t>TH01=14 is 0.0931</a:t>
            </a:r>
          </a:p>
          <a:p>
            <a:pPr>
              <a:spcBef>
                <a:spcPts val="0"/>
              </a:spcBef>
            </a:pPr>
            <a:r>
              <a:rPr lang="en-US" dirty="0"/>
              <a:t>D13S317=8 is 0.0777</a:t>
            </a:r>
          </a:p>
          <a:p>
            <a:pPr>
              <a:spcBef>
                <a:spcPts val="0"/>
              </a:spcBef>
            </a:pPr>
            <a:r>
              <a:rPr lang="en-US" dirty="0"/>
              <a:t>D19S433=15 is 0.0838</a:t>
            </a:r>
          </a:p>
          <a:p>
            <a:r>
              <a:rPr lang="en-US" dirty="0">
                <a:ea typeface="Times New Roman"/>
              </a:rPr>
              <a:t>What is the probability?</a:t>
            </a:r>
          </a:p>
          <a:p>
            <a:r>
              <a:rPr lang="en-US" dirty="0">
                <a:solidFill>
                  <a:srgbClr val="FFFF00"/>
                </a:solidFill>
                <a:ea typeface="Times New Roman"/>
              </a:rPr>
              <a:t>multiplication rule</a:t>
            </a:r>
            <a:r>
              <a:rPr lang="en-US" dirty="0">
                <a:ea typeface="Times New Roman"/>
              </a:rPr>
              <a:t>! 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DB32-6F65-46E4-AA5F-907D45E66025}"/>
              </a:ext>
            </a:extLst>
          </p:cNvPr>
          <p:cNvSpPr txBox="1"/>
          <p:nvPr/>
        </p:nvSpPr>
        <p:spPr>
          <a:xfrm>
            <a:off x="4164839" y="6077634"/>
            <a:ext cx="5151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Times New Roman"/>
              </a:rPr>
              <a:t>This AND that AND that - multiplication rule</a:t>
            </a:r>
          </a:p>
          <a:p>
            <a:r>
              <a:rPr lang="en-US" dirty="0"/>
              <a:t>This  OR  that  OR  that – addition rule</a:t>
            </a:r>
          </a:p>
        </p:txBody>
      </p:sp>
    </p:spTree>
    <p:extLst>
      <p:ext uri="{BB962C8B-B14F-4D97-AF65-F5344CB8AC3E}">
        <p14:creationId xmlns:p14="http://schemas.microsoft.com/office/powerpoint/2010/main" val="1622047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D21S11=31 is 0.0512</a:t>
            </a:r>
          </a:p>
          <a:p>
            <a:pPr>
              <a:spcBef>
                <a:spcPts val="0"/>
              </a:spcBef>
            </a:pPr>
            <a:r>
              <a:rPr lang="en-US" dirty="0"/>
              <a:t>D7S820=11 is 0.0628</a:t>
            </a:r>
          </a:p>
          <a:p>
            <a:pPr>
              <a:spcBef>
                <a:spcPts val="0"/>
              </a:spcBef>
            </a:pPr>
            <a:r>
              <a:rPr lang="en-US" dirty="0"/>
              <a:t>TH01=14 is 0.0931</a:t>
            </a:r>
          </a:p>
          <a:p>
            <a:pPr>
              <a:spcBef>
                <a:spcPts val="0"/>
              </a:spcBef>
            </a:pPr>
            <a:r>
              <a:rPr lang="en-US" dirty="0"/>
              <a:t>D13S317=8 is 0.0777</a:t>
            </a:r>
          </a:p>
          <a:p>
            <a:pPr>
              <a:spcBef>
                <a:spcPts val="0"/>
              </a:spcBef>
            </a:pPr>
            <a:r>
              <a:rPr lang="en-US" dirty="0"/>
              <a:t>D19S433=15 is 0.0838</a:t>
            </a:r>
          </a:p>
          <a:p>
            <a:r>
              <a:rPr lang="en-US" dirty="0">
                <a:ea typeface="Times New Roman"/>
              </a:rPr>
              <a:t>What is the probability? </a:t>
            </a:r>
            <a:r>
              <a:rPr lang="en-US" dirty="0">
                <a:solidFill>
                  <a:srgbClr val="FFFF00"/>
                </a:solidFill>
                <a:ea typeface="Times New Roman"/>
              </a:rPr>
              <a:t>.0512*.0628*.0931*.0777*.0838</a:t>
            </a:r>
          </a:p>
          <a:p>
            <a:r>
              <a:rPr lang="en-US" dirty="0">
                <a:solidFill>
                  <a:srgbClr val="FFFF00"/>
                </a:solidFill>
                <a:ea typeface="Times New Roman"/>
              </a:rPr>
              <a:t>≈.000001949 or .0001949%</a:t>
            </a:r>
          </a:p>
          <a:p>
            <a:endParaRPr lang="en-US" dirty="0">
              <a:solidFill>
                <a:srgbClr val="FFFF00"/>
              </a:solidFill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99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/>
              </a:rPr>
              <a:t>0.0001949%</a:t>
            </a:r>
          </a:p>
          <a:p>
            <a:r>
              <a:rPr lang="en-US" dirty="0"/>
              <a:t>But, is that the probability he’s the father?</a:t>
            </a:r>
            <a:endParaRPr lang="en-US" dirty="0">
              <a:solidFill>
                <a:srgbClr val="FFFF00"/>
              </a:solidFill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92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/>
              </a:rPr>
              <a:t>0.0001949%</a:t>
            </a:r>
          </a:p>
          <a:p>
            <a:r>
              <a:rPr lang="en-US" dirty="0"/>
              <a:t>That’s the probability of having this DNA pattern in this population </a:t>
            </a:r>
          </a:p>
          <a:p>
            <a:r>
              <a:rPr lang="en-US" dirty="0">
                <a:ea typeface="Times New Roman"/>
              </a:rPr>
              <a:t>So what’s the population?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09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/>
              </a:rPr>
              <a:t>0.0001949%</a:t>
            </a:r>
          </a:p>
          <a:p>
            <a:r>
              <a:rPr lang="en-US" dirty="0"/>
              <a:t>That’s the probability of having this DNA pattern in this population </a:t>
            </a:r>
          </a:p>
          <a:p>
            <a:r>
              <a:rPr lang="en-US" dirty="0">
                <a:ea typeface="Times New Roman"/>
              </a:rPr>
              <a:t>So what’s the population?</a:t>
            </a:r>
          </a:p>
          <a:p>
            <a:r>
              <a:rPr lang="en-US" dirty="0">
                <a:ea typeface="Times New Roman"/>
              </a:rPr>
              <a:t>I </a:t>
            </a:r>
            <a:r>
              <a:rPr lang="en-US" dirty="0" err="1">
                <a:ea typeface="Times New Roman"/>
              </a:rPr>
              <a:t>dunno</a:t>
            </a:r>
            <a:r>
              <a:rPr lang="en-US" dirty="0">
                <a:ea typeface="Times New Roman"/>
              </a:rPr>
              <a:t>…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2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ways in which characteristics can be combined is found by </a:t>
            </a:r>
            <a:r>
              <a:rPr lang="en-US" dirty="0">
                <a:solidFill>
                  <a:srgbClr val="FFC000"/>
                </a:solidFill>
              </a:rPr>
              <a:t>multiplying</a:t>
            </a:r>
            <a:r>
              <a:rPr lang="en-US" dirty="0"/>
              <a:t> the possibilities of each characteristic together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700" dirty="0"/>
              <a:t>Fundamental Counting Principle</a:t>
            </a:r>
          </a:p>
        </p:txBody>
      </p:sp>
    </p:spTree>
    <p:extLst>
      <p:ext uri="{BB962C8B-B14F-4D97-AF65-F5344CB8AC3E}">
        <p14:creationId xmlns:p14="http://schemas.microsoft.com/office/powerpoint/2010/main" val="1878832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/>
              </a:rPr>
              <a:t>0.0001949%</a:t>
            </a:r>
          </a:p>
          <a:p>
            <a:r>
              <a:rPr lang="en-US" dirty="0"/>
              <a:t>That’s the probability of having this DNA pattern in this population </a:t>
            </a:r>
          </a:p>
          <a:p>
            <a:r>
              <a:rPr lang="en-US" dirty="0">
                <a:ea typeface="Times New Roman"/>
              </a:rPr>
              <a:t>So what’s the population?</a:t>
            </a:r>
          </a:p>
          <a:p>
            <a:r>
              <a:rPr lang="en-US" dirty="0">
                <a:ea typeface="Times New Roman"/>
              </a:rPr>
              <a:t>I </a:t>
            </a:r>
            <a:r>
              <a:rPr lang="en-US" dirty="0" err="1">
                <a:ea typeface="Times New Roman"/>
              </a:rPr>
              <a:t>dunno</a:t>
            </a:r>
            <a:r>
              <a:rPr lang="en-US" dirty="0">
                <a:ea typeface="Times New Roman"/>
              </a:rPr>
              <a:t>… but let’s use Americans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8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/>
              </a:rPr>
              <a:t>0.0001949%</a:t>
            </a:r>
          </a:p>
          <a:p>
            <a:r>
              <a:rPr lang="en-US" dirty="0"/>
              <a:t>That’s the probability of having this DNA pattern in this population </a:t>
            </a:r>
          </a:p>
          <a:p>
            <a:r>
              <a:rPr lang="en-US" dirty="0">
                <a:ea typeface="Times New Roman"/>
              </a:rPr>
              <a:t>So what’s the population?</a:t>
            </a:r>
          </a:p>
          <a:p>
            <a:r>
              <a:rPr lang="en-US" dirty="0">
                <a:ea typeface="Times New Roman"/>
              </a:rPr>
              <a:t>I </a:t>
            </a:r>
            <a:r>
              <a:rPr lang="en-US" dirty="0" err="1">
                <a:ea typeface="Times New Roman"/>
              </a:rPr>
              <a:t>dunno</a:t>
            </a:r>
            <a:r>
              <a:rPr lang="en-US" dirty="0">
                <a:ea typeface="Times New Roman"/>
              </a:rPr>
              <a:t>… but let’s use Americans</a:t>
            </a:r>
          </a:p>
          <a:p>
            <a:r>
              <a:rPr lang="en-US" dirty="0">
                <a:ea typeface="Times New Roman"/>
              </a:rPr>
              <a:t>My latest COVID data reports a population of 334,284,143</a:t>
            </a: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</a:p>
        </p:txBody>
      </p:sp>
    </p:spTree>
    <p:extLst>
      <p:ext uri="{BB962C8B-B14F-4D97-AF65-F5344CB8AC3E}">
        <p14:creationId xmlns:p14="http://schemas.microsoft.com/office/powerpoint/2010/main" val="1772445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/>
              </a:rPr>
              <a:t>0.0001949%</a:t>
            </a:r>
          </a:p>
          <a:p>
            <a:r>
              <a:rPr lang="en-US" dirty="0"/>
              <a:t>That’s the probability of having this DNA pattern in this population </a:t>
            </a:r>
          </a:p>
          <a:p>
            <a:r>
              <a:rPr lang="en-US" dirty="0">
                <a:ea typeface="Times New Roman"/>
              </a:rPr>
              <a:t>So what’s the population?</a:t>
            </a:r>
          </a:p>
          <a:p>
            <a:r>
              <a:rPr lang="en-US" dirty="0">
                <a:ea typeface="Times New Roman"/>
              </a:rPr>
              <a:t>I </a:t>
            </a:r>
            <a:r>
              <a:rPr lang="en-US" dirty="0" err="1">
                <a:ea typeface="Times New Roman"/>
              </a:rPr>
              <a:t>dunno</a:t>
            </a:r>
            <a:r>
              <a:rPr lang="en-US" dirty="0">
                <a:ea typeface="Times New Roman"/>
              </a:rPr>
              <a:t>… but let’s use Americans</a:t>
            </a:r>
          </a:p>
          <a:p>
            <a:r>
              <a:rPr lang="en-US" dirty="0">
                <a:ea typeface="Times New Roman"/>
              </a:rPr>
              <a:t>My latest COVID data reports a population of 334,284,143</a:t>
            </a:r>
          </a:p>
          <a:p>
            <a:r>
              <a:rPr lang="en-US" dirty="0">
                <a:ea typeface="Times New Roman"/>
              </a:rPr>
              <a:t>0.000001949 * 334,284,143 = ?</a:t>
            </a:r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/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091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ea typeface="Times New Roman"/>
              </a:rPr>
              <a:t>0.000001949 * 334,284,143 =</a:t>
            </a:r>
            <a:endParaRPr lang="en-US" dirty="0"/>
          </a:p>
          <a:p>
            <a:r>
              <a:rPr lang="en-US" dirty="0">
                <a:latin typeface="Arial"/>
                <a:ea typeface="Times New Roman"/>
              </a:rPr>
              <a:t>	</a:t>
            </a:r>
            <a:r>
              <a:rPr lang="en-US" dirty="0"/>
              <a:t>≈ 651.5197947 people</a:t>
            </a:r>
          </a:p>
          <a:p>
            <a:r>
              <a:rPr lang="en-US" dirty="0"/>
              <a:t>Is our alleged father one of those?</a:t>
            </a:r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92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ea typeface="Times New Roman"/>
              </a:rPr>
              <a:t>0.000001949 * 334,284,143 =</a:t>
            </a:r>
            <a:endParaRPr lang="en-US" dirty="0"/>
          </a:p>
          <a:p>
            <a:r>
              <a:rPr lang="en-US" dirty="0">
                <a:latin typeface="Arial"/>
                <a:ea typeface="Times New Roman"/>
              </a:rPr>
              <a:t>	</a:t>
            </a:r>
            <a:r>
              <a:rPr lang="en-US" dirty="0"/>
              <a:t>≈ 651.5197947 people</a:t>
            </a:r>
          </a:p>
          <a:p>
            <a:r>
              <a:rPr lang="en-US" dirty="0"/>
              <a:t>Is our alleged father one of those? </a:t>
            </a:r>
          </a:p>
          <a:p>
            <a:r>
              <a:rPr lang="en-US" dirty="0"/>
              <a:t>Yes… but about half of these are women, and not in the running to be the father!</a:t>
            </a:r>
          </a:p>
          <a:p>
            <a:r>
              <a:rPr lang="en-US" dirty="0"/>
              <a:t> 651.5197947 * 0.5 = ?</a:t>
            </a:r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821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ea typeface="Times New Roman"/>
              </a:rPr>
              <a:t>0.000001949 * 334,284,143 =</a:t>
            </a:r>
          </a:p>
          <a:p>
            <a:r>
              <a:rPr lang="en-US" dirty="0"/>
              <a:t>	≈ 651.5197947 people</a:t>
            </a:r>
          </a:p>
          <a:p>
            <a:r>
              <a:rPr lang="en-US" dirty="0"/>
              <a:t>651.5197947 * 0.5 = </a:t>
            </a:r>
          </a:p>
          <a:p>
            <a:r>
              <a:rPr lang="en-US" dirty="0"/>
              <a:t>	≈ 325.7598974 people</a:t>
            </a:r>
          </a:p>
          <a:p>
            <a:r>
              <a:rPr lang="en-US" dirty="0"/>
              <a:t>Is he one of those?</a:t>
            </a:r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33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>
                <a:ea typeface="Times New Roman"/>
              </a:rPr>
              <a:t>0.000001949 * 334,284,143 =</a:t>
            </a:r>
          </a:p>
          <a:p>
            <a:r>
              <a:rPr lang="en-US" dirty="0"/>
              <a:t>	≈ 651.5197947 people</a:t>
            </a:r>
          </a:p>
          <a:p>
            <a:r>
              <a:rPr lang="en-US" dirty="0"/>
              <a:t>651.5197947 * 0.5 = </a:t>
            </a:r>
          </a:p>
          <a:p>
            <a:r>
              <a:rPr lang="en-US" dirty="0"/>
              <a:t>	≈ 325.7598974 people</a:t>
            </a:r>
          </a:p>
          <a:p>
            <a:r>
              <a:rPr lang="en-US" dirty="0"/>
              <a:t>Is he one of those?</a:t>
            </a:r>
          </a:p>
          <a:p>
            <a:r>
              <a:rPr lang="en-US" dirty="0"/>
              <a:t>Yes, but toddlers are also unlikely to be the father… we need some way to eliminate the kids!</a:t>
            </a:r>
          </a:p>
          <a:p>
            <a:endParaRPr lang="en-US" dirty="0">
              <a:latin typeface="Arial"/>
              <a:ea typeface="Times New Roman"/>
            </a:endParaRP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088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https://www.promega.com/resources/profiles-in-dna/2012/variability-of-new-str-loci-and-kits-in-us-population-groups/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244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651.5197947 * 0.5 = </a:t>
            </a:r>
          </a:p>
          <a:p>
            <a:r>
              <a:rPr lang="en-US" dirty="0"/>
              <a:t>	≈ 325.7598974 people</a:t>
            </a:r>
          </a:p>
          <a:p>
            <a:r>
              <a:rPr lang="en-US" dirty="0"/>
              <a:t>Children’s Defense Fund reports 22% of Americans are below the age of 12, so:</a:t>
            </a:r>
          </a:p>
          <a:p>
            <a:r>
              <a:rPr lang="en-US" dirty="0"/>
              <a:t>325.7598974 * 0.78 = ?</a:t>
            </a: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60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651.5197947 * 0.5 = </a:t>
            </a:r>
          </a:p>
          <a:p>
            <a:r>
              <a:rPr lang="en-US" dirty="0"/>
              <a:t>	≈ 325.7598974 people</a:t>
            </a:r>
          </a:p>
          <a:p>
            <a:r>
              <a:rPr lang="en-US" dirty="0"/>
              <a:t>Children’s Defense Fund reports 22% of Americans are below the age of 12, so:</a:t>
            </a:r>
          </a:p>
          <a:p>
            <a:r>
              <a:rPr lang="en-US" dirty="0"/>
              <a:t>325.7598974 * 0.78 = </a:t>
            </a:r>
          </a:p>
          <a:p>
            <a:r>
              <a:rPr lang="en-US" dirty="0"/>
              <a:t>	≈ 254.0927199 people</a:t>
            </a:r>
          </a:p>
          <a:p>
            <a:endParaRPr lang="en-US" dirty="0">
              <a:latin typeface="Arial"/>
              <a:ea typeface="Times New Roman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458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	≈ 254.0927199 people</a:t>
            </a:r>
          </a:p>
          <a:p>
            <a:r>
              <a:rPr lang="en-US" dirty="0"/>
              <a:t>Is he one of those?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4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Combinatorics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638800"/>
          </a:xfrm>
        </p:spPr>
        <p:txBody>
          <a:bodyPr/>
          <a:lstStyle/>
          <a:p>
            <a:pPr algn="ctr"/>
            <a:r>
              <a:rPr lang="en-US" dirty="0"/>
              <a:t>Combinations </a:t>
            </a:r>
          </a:p>
          <a:p>
            <a:r>
              <a:rPr lang="en-US" dirty="0"/>
              <a:t>an ordered arrangement of items such that:</a:t>
            </a:r>
          </a:p>
          <a:p>
            <a:r>
              <a:rPr lang="en-US" dirty="0"/>
              <a:t>	the items are selected from </a:t>
            </a:r>
          </a:p>
          <a:p>
            <a:r>
              <a:rPr lang="en-US" dirty="0"/>
              <a:t>		the same group</a:t>
            </a:r>
          </a:p>
          <a:p>
            <a:r>
              <a:rPr lang="en-US" dirty="0"/>
              <a:t>	no item is used more than once</a:t>
            </a:r>
          </a:p>
          <a:p>
            <a:r>
              <a:rPr lang="en-US" dirty="0"/>
              <a:t>	the order makes no difference </a:t>
            </a:r>
          </a:p>
        </p:txBody>
      </p:sp>
    </p:spTree>
    <p:extLst>
      <p:ext uri="{BB962C8B-B14F-4D97-AF65-F5344CB8AC3E}">
        <p14:creationId xmlns:p14="http://schemas.microsoft.com/office/powerpoint/2010/main" val="899331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	≈ 254.0927199 people</a:t>
            </a:r>
          </a:p>
          <a:p>
            <a:r>
              <a:rPr lang="en-US" dirty="0"/>
              <a:t>Is he one of those?</a:t>
            </a:r>
          </a:p>
          <a:p>
            <a:r>
              <a:rPr lang="en-US" dirty="0"/>
              <a:t>Yes! But that’s not the probability he is the father!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324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	≈ 254.0927199 people</a:t>
            </a:r>
          </a:p>
          <a:p>
            <a:r>
              <a:rPr lang="en-US" dirty="0"/>
              <a:t>The probability he is the father would come from:</a:t>
            </a:r>
          </a:p>
          <a:p>
            <a:r>
              <a:rPr lang="en-US" dirty="0"/>
              <a:t>It’s NOT one of the other 253 people with this DNA pattern (complement rule)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28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It’s NOT one of the other 253 people with this DNA pattern:</a:t>
            </a:r>
          </a:p>
          <a:p>
            <a:r>
              <a:rPr lang="en-US" dirty="0"/>
              <a:t>     AND    </a:t>
            </a:r>
            <a:r>
              <a:rPr lang="en-US" dirty="0" err="1"/>
              <a:t>AND</a:t>
            </a:r>
            <a:r>
              <a:rPr lang="en-US" dirty="0"/>
              <a:t>    </a:t>
            </a:r>
            <a:r>
              <a:rPr lang="en-US" dirty="0" err="1"/>
              <a:t>AND</a:t>
            </a:r>
            <a:r>
              <a:rPr lang="en-US" dirty="0"/>
              <a:t> …</a:t>
            </a:r>
          </a:p>
          <a:p>
            <a:r>
              <a:rPr lang="en-US" dirty="0"/>
              <a:t>(multiplication rule again!)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A1564-98CB-4A22-9964-4E7972BFBCF5}"/>
              </a:ext>
            </a:extLst>
          </p:cNvPr>
          <p:cNvSpPr txBox="1"/>
          <p:nvPr/>
        </p:nvSpPr>
        <p:spPr>
          <a:xfrm>
            <a:off x="53340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Allen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0516D-E82F-4C94-BD9C-126F9A8774E6}"/>
              </a:ext>
            </a:extLst>
          </p:cNvPr>
          <p:cNvSpPr txBox="1"/>
          <p:nvPr/>
        </p:nvSpPr>
        <p:spPr>
          <a:xfrm>
            <a:off x="254508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Bob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3069C-BC53-493C-975C-B415FBF43997}"/>
              </a:ext>
            </a:extLst>
          </p:cNvPr>
          <p:cNvSpPr txBox="1"/>
          <p:nvPr/>
        </p:nvSpPr>
        <p:spPr>
          <a:xfrm>
            <a:off x="452628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Carl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88E90-E1C5-4F21-9BA9-D527B30244D1}"/>
              </a:ext>
            </a:extLst>
          </p:cNvPr>
          <p:cNvSpPr txBox="1"/>
          <p:nvPr/>
        </p:nvSpPr>
        <p:spPr>
          <a:xfrm>
            <a:off x="7315200" y="213359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250 more </a:t>
            </a:r>
          </a:p>
        </p:txBody>
      </p:sp>
    </p:spTree>
    <p:extLst>
      <p:ext uri="{BB962C8B-B14F-4D97-AF65-F5344CB8AC3E}">
        <p14:creationId xmlns:p14="http://schemas.microsoft.com/office/powerpoint/2010/main" val="4495914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It’s NOT one of the other 253 people with this DNA pattern:</a:t>
            </a:r>
          </a:p>
          <a:p>
            <a:r>
              <a:rPr lang="en-US" dirty="0"/>
              <a:t>     AND    </a:t>
            </a:r>
            <a:r>
              <a:rPr lang="en-US" dirty="0" err="1"/>
              <a:t>AND</a:t>
            </a:r>
            <a:r>
              <a:rPr lang="en-US" dirty="0"/>
              <a:t>    </a:t>
            </a:r>
            <a:r>
              <a:rPr lang="en-US" dirty="0" err="1"/>
              <a:t>AND</a:t>
            </a:r>
            <a:r>
              <a:rPr lang="en-US" dirty="0"/>
              <a:t> …</a:t>
            </a:r>
          </a:p>
          <a:p>
            <a:r>
              <a:rPr lang="en-US" dirty="0"/>
              <a:t>Our population total will be:</a:t>
            </a:r>
          </a:p>
          <a:p>
            <a:r>
              <a:rPr lang="en-US" dirty="0">
                <a:ea typeface="Times New Roman"/>
              </a:rPr>
              <a:t>334,284,143 * 0.5 * 0.78</a:t>
            </a:r>
          </a:p>
          <a:p>
            <a:r>
              <a:rPr lang="en-US" dirty="0"/>
              <a:t>	≈ 130,370,816 people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A1564-98CB-4A22-9964-4E7972BFBCF5}"/>
              </a:ext>
            </a:extLst>
          </p:cNvPr>
          <p:cNvSpPr txBox="1"/>
          <p:nvPr/>
        </p:nvSpPr>
        <p:spPr>
          <a:xfrm>
            <a:off x="53340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Allen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0516D-E82F-4C94-BD9C-126F9A8774E6}"/>
              </a:ext>
            </a:extLst>
          </p:cNvPr>
          <p:cNvSpPr txBox="1"/>
          <p:nvPr/>
        </p:nvSpPr>
        <p:spPr>
          <a:xfrm>
            <a:off x="254508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Bob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3069C-BC53-493C-975C-B415FBF43997}"/>
              </a:ext>
            </a:extLst>
          </p:cNvPr>
          <p:cNvSpPr txBox="1"/>
          <p:nvPr/>
        </p:nvSpPr>
        <p:spPr>
          <a:xfrm>
            <a:off x="452628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Carl </a:t>
            </a:r>
          </a:p>
        </p:txBody>
      </p:sp>
    </p:spTree>
    <p:extLst>
      <p:ext uri="{BB962C8B-B14F-4D97-AF65-F5344CB8AC3E}">
        <p14:creationId xmlns:p14="http://schemas.microsoft.com/office/powerpoint/2010/main" val="3752832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It’s NOT one of the other 253 people with this DNA pattern:</a:t>
            </a:r>
          </a:p>
          <a:p>
            <a:r>
              <a:rPr lang="en-US" dirty="0"/>
              <a:t>     AND    </a:t>
            </a:r>
            <a:r>
              <a:rPr lang="en-US" dirty="0" err="1"/>
              <a:t>AND</a:t>
            </a:r>
            <a:r>
              <a:rPr lang="en-US" dirty="0"/>
              <a:t>    </a:t>
            </a:r>
            <a:r>
              <a:rPr lang="en-US" dirty="0" err="1"/>
              <a:t>AND</a:t>
            </a:r>
            <a:r>
              <a:rPr lang="en-US" dirty="0"/>
              <a:t> …</a:t>
            </a:r>
          </a:p>
          <a:p>
            <a:r>
              <a:rPr lang="en-US" dirty="0"/>
              <a:t>So, the probability of not being Allen would be: </a:t>
            </a:r>
          </a:p>
          <a:p>
            <a:r>
              <a:rPr lang="en-US" dirty="0"/>
              <a:t>130,370,815 / 130,370,816</a:t>
            </a:r>
          </a:p>
          <a:p>
            <a:r>
              <a:rPr lang="en-US" dirty="0"/>
              <a:t>And there will be 253 “nots”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A1564-98CB-4A22-9964-4E7972BFBCF5}"/>
              </a:ext>
            </a:extLst>
          </p:cNvPr>
          <p:cNvSpPr txBox="1"/>
          <p:nvPr/>
        </p:nvSpPr>
        <p:spPr>
          <a:xfrm>
            <a:off x="53340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Allen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0516D-E82F-4C94-BD9C-126F9A8774E6}"/>
              </a:ext>
            </a:extLst>
          </p:cNvPr>
          <p:cNvSpPr txBox="1"/>
          <p:nvPr/>
        </p:nvSpPr>
        <p:spPr>
          <a:xfrm>
            <a:off x="254508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Bob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3069C-BC53-493C-975C-B415FBF43997}"/>
              </a:ext>
            </a:extLst>
          </p:cNvPr>
          <p:cNvSpPr txBox="1"/>
          <p:nvPr/>
        </p:nvSpPr>
        <p:spPr>
          <a:xfrm>
            <a:off x="4526280" y="2133600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Carl </a:t>
            </a:r>
          </a:p>
        </p:txBody>
      </p:sp>
    </p:spTree>
    <p:extLst>
      <p:ext uri="{BB962C8B-B14F-4D97-AF65-F5344CB8AC3E}">
        <p14:creationId xmlns:p14="http://schemas.microsoft.com/office/powerpoint/2010/main" val="42816704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So the probability of</a:t>
            </a:r>
          </a:p>
          <a:p>
            <a:r>
              <a:rPr lang="en-US" dirty="0"/>
              <a:t>   AND    </a:t>
            </a:r>
            <a:r>
              <a:rPr lang="en-US" dirty="0" err="1"/>
              <a:t>AND</a:t>
            </a:r>
            <a:r>
              <a:rPr lang="en-US" dirty="0"/>
              <a:t>    </a:t>
            </a:r>
            <a:r>
              <a:rPr lang="en-US" dirty="0" err="1"/>
              <a:t>AND</a:t>
            </a:r>
            <a:r>
              <a:rPr lang="en-US" dirty="0"/>
              <a:t> …</a:t>
            </a:r>
          </a:p>
          <a:p>
            <a:r>
              <a:rPr lang="en-US" dirty="0"/>
              <a:t>would be: </a:t>
            </a:r>
          </a:p>
          <a:p>
            <a:r>
              <a:rPr lang="en-US" dirty="0"/>
              <a:t>(130,370,815/130,370,816)</a:t>
            </a:r>
            <a:r>
              <a:rPr lang="en-US" baseline="30000" dirty="0"/>
              <a:t>253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A1564-98CB-4A22-9964-4E7972BFBCF5}"/>
              </a:ext>
            </a:extLst>
          </p:cNvPr>
          <p:cNvSpPr txBox="1"/>
          <p:nvPr/>
        </p:nvSpPr>
        <p:spPr>
          <a:xfrm>
            <a:off x="152400" y="148726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Allen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0516D-E82F-4C94-BD9C-126F9A8774E6}"/>
              </a:ext>
            </a:extLst>
          </p:cNvPr>
          <p:cNvSpPr txBox="1"/>
          <p:nvPr/>
        </p:nvSpPr>
        <p:spPr>
          <a:xfrm>
            <a:off x="2164080" y="148726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Bob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3069C-BC53-493C-975C-B415FBF43997}"/>
              </a:ext>
            </a:extLst>
          </p:cNvPr>
          <p:cNvSpPr txBox="1"/>
          <p:nvPr/>
        </p:nvSpPr>
        <p:spPr>
          <a:xfrm>
            <a:off x="4145280" y="148726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Carl </a:t>
            </a:r>
          </a:p>
        </p:txBody>
      </p:sp>
    </p:spTree>
    <p:extLst>
      <p:ext uri="{BB962C8B-B14F-4D97-AF65-F5344CB8AC3E}">
        <p14:creationId xmlns:p14="http://schemas.microsoft.com/office/powerpoint/2010/main" val="3166260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So the probability of</a:t>
            </a:r>
          </a:p>
          <a:p>
            <a:r>
              <a:rPr lang="en-US" dirty="0"/>
              <a:t>   AND    </a:t>
            </a:r>
            <a:r>
              <a:rPr lang="en-US" dirty="0" err="1"/>
              <a:t>AND</a:t>
            </a:r>
            <a:r>
              <a:rPr lang="en-US" dirty="0"/>
              <a:t>    </a:t>
            </a:r>
            <a:r>
              <a:rPr lang="en-US" dirty="0" err="1"/>
              <a:t>AND</a:t>
            </a:r>
            <a:r>
              <a:rPr lang="en-US" dirty="0"/>
              <a:t> …</a:t>
            </a:r>
          </a:p>
          <a:p>
            <a:r>
              <a:rPr lang="en-US" dirty="0"/>
              <a:t>would be: </a:t>
            </a:r>
          </a:p>
          <a:p>
            <a:r>
              <a:rPr lang="en-US" dirty="0"/>
              <a:t>(130,370,815/130,370,816)</a:t>
            </a:r>
            <a:r>
              <a:rPr lang="en-US" baseline="30000" dirty="0"/>
              <a:t>253</a:t>
            </a:r>
          </a:p>
          <a:p>
            <a:r>
              <a:rPr lang="en-US" dirty="0"/>
              <a:t>	≈ 0.99999806</a:t>
            </a:r>
          </a:p>
          <a:p>
            <a:r>
              <a:rPr lang="en-US" dirty="0"/>
              <a:t>Remember, this is the probability of our guy being the father of this child…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A1564-98CB-4A22-9964-4E7972BFBCF5}"/>
              </a:ext>
            </a:extLst>
          </p:cNvPr>
          <p:cNvSpPr txBox="1"/>
          <p:nvPr/>
        </p:nvSpPr>
        <p:spPr>
          <a:xfrm>
            <a:off x="152400" y="148726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Allen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0516D-E82F-4C94-BD9C-126F9A8774E6}"/>
              </a:ext>
            </a:extLst>
          </p:cNvPr>
          <p:cNvSpPr txBox="1"/>
          <p:nvPr/>
        </p:nvSpPr>
        <p:spPr>
          <a:xfrm>
            <a:off x="2164080" y="148726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Bob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3069C-BC53-493C-975C-B415FBF43997}"/>
              </a:ext>
            </a:extLst>
          </p:cNvPr>
          <p:cNvSpPr txBox="1"/>
          <p:nvPr/>
        </p:nvSpPr>
        <p:spPr>
          <a:xfrm>
            <a:off x="4145280" y="1487269"/>
            <a:ext cx="73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</a:t>
            </a:r>
          </a:p>
          <a:p>
            <a:pPr algn="ctr"/>
            <a:r>
              <a:rPr lang="en-US" dirty="0"/>
              <a:t>Carl </a:t>
            </a:r>
          </a:p>
        </p:txBody>
      </p:sp>
    </p:spTree>
    <p:extLst>
      <p:ext uri="{BB962C8B-B14F-4D97-AF65-F5344CB8AC3E}">
        <p14:creationId xmlns:p14="http://schemas.microsoft.com/office/powerpoint/2010/main" val="4165017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(130,370,815/130,370,816)</a:t>
            </a:r>
            <a:r>
              <a:rPr lang="en-US" baseline="30000" dirty="0"/>
              <a:t>253</a:t>
            </a:r>
          </a:p>
          <a:p>
            <a:r>
              <a:rPr lang="en-US" dirty="0"/>
              <a:t>	≈ 0.99999806</a:t>
            </a:r>
          </a:p>
          <a:p>
            <a:r>
              <a:rPr lang="en-US" dirty="0"/>
              <a:t>Remember, this is the probability of our guy being the father of this child…</a:t>
            </a:r>
          </a:p>
          <a:p>
            <a:r>
              <a:rPr lang="en-US" dirty="0"/>
              <a:t>The probability that he is the father is: 99.999806%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020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(130,370,815/130,370,816)</a:t>
            </a:r>
            <a:r>
              <a:rPr lang="en-US" baseline="30000" dirty="0"/>
              <a:t>253</a:t>
            </a:r>
          </a:p>
          <a:p>
            <a:r>
              <a:rPr lang="en-US" dirty="0"/>
              <a:t>	≈ 0.99999806</a:t>
            </a:r>
          </a:p>
          <a:p>
            <a:r>
              <a:rPr lang="en-US" dirty="0"/>
              <a:t>Remember, this is the probability of our guy being the father of this child…</a:t>
            </a:r>
          </a:p>
          <a:p>
            <a:r>
              <a:rPr lang="en-US" dirty="0"/>
              <a:t>The probability that he is the father is: 99.999806%</a:t>
            </a:r>
          </a:p>
          <a:p>
            <a:r>
              <a:rPr lang="en-US" dirty="0"/>
              <a:t>Is he the father?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563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638800"/>
          </a:xfrm>
        </p:spPr>
        <p:txBody>
          <a:bodyPr/>
          <a:lstStyle/>
          <a:p>
            <a:r>
              <a:rPr lang="en-US" dirty="0"/>
              <a:t>(130,370,815/130,370,816)</a:t>
            </a:r>
            <a:r>
              <a:rPr lang="en-US" baseline="30000" dirty="0"/>
              <a:t>253</a:t>
            </a:r>
          </a:p>
          <a:p>
            <a:r>
              <a:rPr lang="en-US" dirty="0"/>
              <a:t>	≈ 0.99999806</a:t>
            </a:r>
          </a:p>
          <a:p>
            <a:r>
              <a:rPr lang="en-US" dirty="0"/>
              <a:t>Remember, this is the probability of our guy being the father of this child…</a:t>
            </a:r>
          </a:p>
          <a:p>
            <a:r>
              <a:rPr lang="en-US" dirty="0"/>
              <a:t>The probability that he is the father is: 99.999806%</a:t>
            </a:r>
          </a:p>
          <a:p>
            <a:r>
              <a:rPr lang="en-US" dirty="0"/>
              <a:t>Is he the father?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57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+mn-lt"/>
                <a:ea typeface="Times New Roman"/>
              </a:rPr>
              <a:t>https://www.childrensdefense.org/state-of-americas-children/soac-2021-child-population/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1b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86530-B758-476E-93FD-C821952C5A8F}"/>
              </a:ext>
            </a:extLst>
          </p:cNvPr>
          <p:cNvSpPr txBox="1"/>
          <p:nvPr/>
        </p:nvSpPr>
        <p:spPr>
          <a:xfrm>
            <a:off x="4731775" y="5983069"/>
            <a:ext cx="441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Times New Roman"/>
              </a:rPr>
              <a:t>…and that’s with only 5 of the markers!</a:t>
            </a:r>
          </a:p>
          <a:p>
            <a:r>
              <a:rPr lang="en-US" dirty="0">
                <a:ea typeface="Times New Roman"/>
              </a:rPr>
              <a:t>Usually they use 16!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2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Combinatorics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 </a:t>
            </a:r>
            <a:r>
              <a:rPr lang="en-US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  n!/r!(n-r)!  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“n” is the total number in the group 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“r” is the number you are selecting</a:t>
            </a:r>
          </a:p>
          <a:p>
            <a:pPr algn="ctr"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32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39232801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E2B504-C5DE-4521-B041-3B28207D1BEB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0"/>
            <a:ext cx="899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were King </a:t>
            </a:r>
            <a:r>
              <a:rPr lang="en-US" dirty="0" err="1"/>
              <a:t>Tut’s</a:t>
            </a:r>
            <a:r>
              <a:rPr lang="en-US" dirty="0"/>
              <a:t> parents?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74E18D-0C69-488B-ACE1-0A0E86446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520349"/>
              </p:ext>
            </p:extLst>
          </p:nvPr>
        </p:nvGraphicFramePr>
        <p:xfrm>
          <a:off x="1669415" y="1673860"/>
          <a:ext cx="5493385" cy="321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517">
                  <a:extLst>
                    <a:ext uri="{9D8B030D-6E8A-4147-A177-3AD203B41FA5}">
                      <a16:colId xmlns:a16="http://schemas.microsoft.com/office/drawing/2014/main" val="629157597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4146605476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1291678738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41986243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DNA Marker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KV35YL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Tut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Akhenaten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78690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D13S317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4217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D7S820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15, 15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02862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D2S1338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2380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D21S11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25, 29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7555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D16S539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11, 13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4394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D18S51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19, 19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893157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CSF1PO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 9, 12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7896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FGA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23, 23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605413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1734DEB-9A9A-4A5E-A81A-1AE2BE8C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27" y="5006269"/>
            <a:ext cx="1375873" cy="1772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F7681C-CB6D-4183-9873-6716201E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E9B66-5AF9-4154-9CA3-4812781071D0}"/>
              </a:ext>
            </a:extLst>
          </p:cNvPr>
          <p:cNvSpPr txBox="1"/>
          <p:nvPr/>
        </p:nvSpPr>
        <p:spPr>
          <a:xfrm>
            <a:off x="5857568" y="1828800"/>
            <a:ext cx="1268361" cy="381000"/>
          </a:xfrm>
          <a:prstGeom prst="rect">
            <a:avLst/>
          </a:prstGeom>
          <a:solidFill>
            <a:srgbClr val="EBEB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KV55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769E0-E403-4234-890F-FA3DCA4C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953000"/>
            <a:ext cx="1371600" cy="17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E8374-EDAB-46B6-9AEE-1B19CCCF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81" y="5049836"/>
            <a:ext cx="1430086" cy="17637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CEDFBB-362F-4B20-BEDB-F4F5B39D9D8D}"/>
              </a:ext>
            </a:extLst>
          </p:cNvPr>
          <p:cNvSpPr txBox="1"/>
          <p:nvPr/>
        </p:nvSpPr>
        <p:spPr>
          <a:xfrm>
            <a:off x="-36358" y="6611035"/>
            <a:ext cx="185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(</a:t>
            </a:r>
            <a:r>
              <a:rPr lang="en-US" sz="1500" b="0" i="1" dirty="0" err="1">
                <a:solidFill>
                  <a:srgbClr val="00B0F0"/>
                </a:solidFill>
                <a:effectLst/>
                <a:latin typeface="-apple-system"/>
              </a:rPr>
              <a:t>Hawass</a:t>
            </a:r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 et al. 2010)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2AD103-7459-459E-8867-3D0BF4DBA4C4}"/>
              </a:ext>
            </a:extLst>
          </p:cNvPr>
          <p:cNvSpPr txBox="1"/>
          <p:nvPr/>
        </p:nvSpPr>
        <p:spPr>
          <a:xfrm>
            <a:off x="6037514" y="6611035"/>
            <a:ext cx="14300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Cicero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Moraes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68DFC-6CC5-413E-88BC-067A9D2E1F9A}"/>
              </a:ext>
            </a:extLst>
          </p:cNvPr>
          <p:cNvSpPr txBox="1"/>
          <p:nvPr/>
        </p:nvSpPr>
        <p:spPr>
          <a:xfrm>
            <a:off x="4269000" y="6619235"/>
            <a:ext cx="16934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+mn-lt"/>
              </a:rPr>
              <a:t>Jean-Noël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+mn-lt"/>
              </a:rPr>
              <a:t>Vignal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9A2A04-8338-481B-8E74-B71C331309CC}"/>
              </a:ext>
            </a:extLst>
          </p:cNvPr>
          <p:cNvSpPr txBox="1"/>
          <p:nvPr/>
        </p:nvSpPr>
        <p:spPr>
          <a:xfrm>
            <a:off x="2640150" y="6611035"/>
            <a:ext cx="1703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rgbClr val="00B0F0"/>
                </a:solidFill>
                <a:effectLst/>
                <a:latin typeface="+mn-lt"/>
              </a:rPr>
              <a:t>Elisabeth </a:t>
            </a:r>
            <a:r>
              <a:rPr lang="en-US" sz="1500" i="0" dirty="0" err="1">
                <a:solidFill>
                  <a:srgbClr val="00B0F0"/>
                </a:solidFill>
                <a:effectLst/>
                <a:latin typeface="+mn-lt"/>
              </a:rPr>
              <a:t>Daynes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E2D51EF-7F7C-4454-A6D1-8E1E2A06A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17" y="5077515"/>
            <a:ext cx="1231018" cy="15424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B3348B-1EC6-40AA-A5F6-86C22CE29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436" y="4909423"/>
            <a:ext cx="1382898" cy="1800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1022D5-CF89-4CDE-B42B-C278E0740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377" y="5049836"/>
            <a:ext cx="1199223" cy="14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020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E2B504-C5DE-4521-B041-3B28207D1BEB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0"/>
            <a:ext cx="899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were King </a:t>
            </a:r>
            <a:r>
              <a:rPr lang="en-US" dirty="0" err="1"/>
              <a:t>Tut’s</a:t>
            </a:r>
            <a:r>
              <a:rPr lang="en-US" dirty="0"/>
              <a:t> parents?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74E18D-0C69-488B-ACE1-0A0E864460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69415" y="1673860"/>
          <a:ext cx="5493385" cy="321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517">
                  <a:extLst>
                    <a:ext uri="{9D8B030D-6E8A-4147-A177-3AD203B41FA5}">
                      <a16:colId xmlns:a16="http://schemas.microsoft.com/office/drawing/2014/main" val="629157597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4146605476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1291678738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41986243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DNA Marker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KV35YL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Tut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Akhenaten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78690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D13S317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4217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D7S820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15, 15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02862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D2S1338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2380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D21S11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25, 29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7555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D16S539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11, 13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4394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D18S51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19, 19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893157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CSF1PO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 9, 12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7896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FGA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23, 23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605413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1734DEB-9A9A-4A5E-A81A-1AE2BE8C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27" y="5006269"/>
            <a:ext cx="1375873" cy="1772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F7681C-CB6D-4183-9873-6716201E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E9B66-5AF9-4154-9CA3-4812781071D0}"/>
              </a:ext>
            </a:extLst>
          </p:cNvPr>
          <p:cNvSpPr txBox="1"/>
          <p:nvPr/>
        </p:nvSpPr>
        <p:spPr>
          <a:xfrm>
            <a:off x="5857568" y="1828800"/>
            <a:ext cx="1268361" cy="381000"/>
          </a:xfrm>
          <a:prstGeom prst="rect">
            <a:avLst/>
          </a:prstGeom>
          <a:solidFill>
            <a:srgbClr val="EBEB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KV55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769E0-E403-4234-890F-FA3DCA4C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953000"/>
            <a:ext cx="1371600" cy="17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E8374-EDAB-46B6-9AEE-1B19CCCF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81" y="5049836"/>
            <a:ext cx="1430086" cy="17637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62233-7E80-48EB-8EC1-C0AE18D0652B}"/>
              </a:ext>
            </a:extLst>
          </p:cNvPr>
          <p:cNvGrpSpPr/>
          <p:nvPr/>
        </p:nvGrpSpPr>
        <p:grpSpPr>
          <a:xfrm>
            <a:off x="3320846" y="2268794"/>
            <a:ext cx="3660892" cy="2654710"/>
            <a:chOff x="3334532" y="1676400"/>
            <a:chExt cx="3660892" cy="2654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D898F4-C439-43B1-AFD1-A6A746ED9A09}"/>
                </a:ext>
              </a:extLst>
            </p:cNvPr>
            <p:cNvGrpSpPr/>
            <p:nvPr/>
          </p:nvGrpSpPr>
          <p:grpSpPr>
            <a:xfrm>
              <a:off x="3334532" y="1700463"/>
              <a:ext cx="949764" cy="2630647"/>
              <a:chOff x="3334532" y="1700463"/>
              <a:chExt cx="949764" cy="2630647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03AB13C-76A1-459C-84DB-840C8A9979F8}"/>
                  </a:ext>
                </a:extLst>
              </p:cNvPr>
              <p:cNvSpPr/>
              <p:nvPr/>
            </p:nvSpPr>
            <p:spPr>
              <a:xfrm>
                <a:off x="3856561" y="265910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F0B2864-3FEF-4F82-BA61-24B118C8FBC7}"/>
                  </a:ext>
                </a:extLst>
              </p:cNvPr>
              <p:cNvSpPr/>
              <p:nvPr/>
            </p:nvSpPr>
            <p:spPr>
              <a:xfrm>
                <a:off x="3903296" y="200969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982905-630E-4146-B04E-FCC44CEB833A}"/>
                  </a:ext>
                </a:extLst>
              </p:cNvPr>
              <p:cNvSpPr/>
              <p:nvPr/>
            </p:nvSpPr>
            <p:spPr>
              <a:xfrm>
                <a:off x="3446785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392CF4F-D932-4663-A38A-58D2B245FB96}"/>
                  </a:ext>
                </a:extLst>
              </p:cNvPr>
              <p:cNvSpPr/>
              <p:nvPr/>
            </p:nvSpPr>
            <p:spPr>
              <a:xfrm>
                <a:off x="3899887" y="395011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944C01B-6C71-4753-8D79-98F09A9763B4}"/>
                  </a:ext>
                </a:extLst>
              </p:cNvPr>
              <p:cNvSpPr/>
              <p:nvPr/>
            </p:nvSpPr>
            <p:spPr>
              <a:xfrm>
                <a:off x="3444835" y="294686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15EEA7D-8385-45EE-9AEB-E9212F77B8BD}"/>
                  </a:ext>
                </a:extLst>
              </p:cNvPr>
              <p:cNvSpPr/>
              <p:nvPr/>
            </p:nvSpPr>
            <p:spPr>
              <a:xfrm>
                <a:off x="3361610" y="170046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3226274-C5D4-4EF7-B588-16E4252CEA06}"/>
                  </a:ext>
                </a:extLst>
              </p:cNvPr>
              <p:cNvSpPr/>
              <p:nvPr/>
            </p:nvSpPr>
            <p:spPr>
              <a:xfrm>
                <a:off x="3334532" y="232678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D977CE4-29BF-49B8-8568-A61DEB68F401}"/>
                  </a:ext>
                </a:extLst>
              </p:cNvPr>
              <p:cNvSpPr/>
              <p:nvPr/>
            </p:nvSpPr>
            <p:spPr>
              <a:xfrm>
                <a:off x="3860200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737801E-1958-4DFF-9F9D-8D78A7A07856}"/>
                  </a:ext>
                </a:extLst>
              </p:cNvPr>
              <p:cNvSpPr/>
              <p:nvPr/>
            </p:nvSpPr>
            <p:spPr>
              <a:xfrm>
                <a:off x="3886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8F9302-6877-4834-B490-567855B26279}"/>
                </a:ext>
              </a:extLst>
            </p:cNvPr>
            <p:cNvGrpSpPr/>
            <p:nvPr/>
          </p:nvGrpSpPr>
          <p:grpSpPr>
            <a:xfrm>
              <a:off x="6019432" y="1676400"/>
              <a:ext cx="975992" cy="2610981"/>
              <a:chOff x="6019432" y="1676400"/>
              <a:chExt cx="975992" cy="261098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A29AEDE-1150-4783-B35C-5A8E6826A7EF}"/>
                  </a:ext>
                </a:extLst>
              </p:cNvPr>
              <p:cNvGrpSpPr/>
              <p:nvPr/>
            </p:nvGrpSpPr>
            <p:grpSpPr>
              <a:xfrm>
                <a:off x="6019432" y="1676400"/>
                <a:ext cx="975992" cy="2610981"/>
                <a:chOff x="6019432" y="1732419"/>
                <a:chExt cx="975992" cy="261098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37EB33F-35AA-4396-918C-A409B6849769}"/>
                    </a:ext>
                  </a:extLst>
                </p:cNvPr>
                <p:cNvGrpSpPr/>
                <p:nvPr/>
              </p:nvGrpSpPr>
              <p:grpSpPr>
                <a:xfrm>
                  <a:off x="6019432" y="1732419"/>
                  <a:ext cx="975992" cy="2610981"/>
                  <a:chOff x="6019432" y="1690632"/>
                  <a:chExt cx="975992" cy="2610981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FA99F8DF-55C0-47B9-8842-BE6F46F37675}"/>
                      </a:ext>
                    </a:extLst>
                  </p:cNvPr>
                  <p:cNvSpPr/>
                  <p:nvPr/>
                </p:nvSpPr>
                <p:spPr>
                  <a:xfrm>
                    <a:off x="6570731" y="3920613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DB7CB4A9-C8DC-4135-8D0B-83D1ABD278AF}"/>
                      </a:ext>
                    </a:extLst>
                  </p:cNvPr>
                  <p:cNvSpPr/>
                  <p:nvPr/>
                </p:nvSpPr>
                <p:spPr>
                  <a:xfrm>
                    <a:off x="6027708" y="20077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D04313-DB2C-4E5F-B599-C75A54DEAD1F}"/>
                      </a:ext>
                    </a:extLst>
                  </p:cNvPr>
                  <p:cNvSpPr/>
                  <p:nvPr/>
                </p:nvSpPr>
                <p:spPr>
                  <a:xfrm>
                    <a:off x="6614424" y="3597439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CC3A5EC-57D6-4152-AEB1-0633ED33E9D7}"/>
                      </a:ext>
                    </a:extLst>
                  </p:cNvPr>
                  <p:cNvSpPr/>
                  <p:nvPr/>
                </p:nvSpPr>
                <p:spPr>
                  <a:xfrm>
                    <a:off x="6575237" y="29446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2A620E6F-25D7-4815-BCFE-0ABA2B2785FD}"/>
                      </a:ext>
                    </a:extLst>
                  </p:cNvPr>
                  <p:cNvSpPr/>
                  <p:nvPr/>
                </p:nvSpPr>
                <p:spPr>
                  <a:xfrm>
                    <a:off x="6557979" y="2650305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B191BD09-FCF6-49BA-8454-5609B862D62F}"/>
                      </a:ext>
                    </a:extLst>
                  </p:cNvPr>
                  <p:cNvSpPr/>
                  <p:nvPr/>
                </p:nvSpPr>
                <p:spPr>
                  <a:xfrm>
                    <a:off x="6035984" y="169063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7D6E339-01E5-4CBB-A84C-489F41C9B27F}"/>
                      </a:ext>
                    </a:extLst>
                  </p:cNvPr>
                  <p:cNvSpPr/>
                  <p:nvPr/>
                </p:nvSpPr>
                <p:spPr>
                  <a:xfrm>
                    <a:off x="6019432" y="2340497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EC4806E-EF8A-497B-8EBB-87E93B147F46}"/>
                    </a:ext>
                  </a:extLst>
                </p:cNvPr>
                <p:cNvSpPr/>
                <p:nvPr/>
              </p:nvSpPr>
              <p:spPr>
                <a:xfrm>
                  <a:off x="6531343" y="2326786"/>
                  <a:ext cx="381000" cy="381000"/>
                </a:xfrm>
                <a:prstGeom prst="ellipse">
                  <a:avLst/>
                </a:prstGeom>
                <a:noFill/>
                <a:ln>
                  <a:solidFill>
                    <a:srgbClr val="C37CD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51FC75-424F-4DA9-B345-70D4C42DF485}"/>
                  </a:ext>
                </a:extLst>
              </p:cNvPr>
              <p:cNvSpPr/>
              <p:nvPr/>
            </p:nvSpPr>
            <p:spPr>
              <a:xfrm>
                <a:off x="6553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34F8D5-E6D9-45E4-BE25-A48E019879E1}"/>
                </a:ext>
              </a:extLst>
            </p:cNvPr>
            <p:cNvGrpSpPr/>
            <p:nvPr/>
          </p:nvGrpSpPr>
          <p:grpSpPr>
            <a:xfrm>
              <a:off x="4659572" y="1676400"/>
              <a:ext cx="983364" cy="2622603"/>
              <a:chOff x="4659572" y="1690632"/>
              <a:chExt cx="983364" cy="262260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D66E828-7B5C-4D0F-B99C-072D23F6D54C}"/>
                  </a:ext>
                </a:extLst>
              </p:cNvPr>
              <p:cNvSpPr/>
              <p:nvPr/>
            </p:nvSpPr>
            <p:spPr>
              <a:xfrm>
                <a:off x="4754125" y="296636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307CC39-D1D5-42E2-BADA-A03D45CB4147}"/>
                  </a:ext>
                </a:extLst>
              </p:cNvPr>
              <p:cNvSpPr/>
              <p:nvPr/>
            </p:nvSpPr>
            <p:spPr>
              <a:xfrm>
                <a:off x="5228336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481C3-1720-4197-B981-2A68E6506B1F}"/>
                  </a:ext>
                </a:extLst>
              </p:cNvPr>
              <p:cNvSpPr/>
              <p:nvPr/>
            </p:nvSpPr>
            <p:spPr>
              <a:xfrm>
                <a:off x="5242221" y="29583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DD93844-C68D-4941-93F8-DF7D3BDBF5EE}"/>
                  </a:ext>
                </a:extLst>
              </p:cNvPr>
              <p:cNvSpPr/>
              <p:nvPr/>
            </p:nvSpPr>
            <p:spPr>
              <a:xfrm>
                <a:off x="5231525" y="392061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50A826E-8734-4639-A8C9-16215B3752AE}"/>
                  </a:ext>
                </a:extLst>
              </p:cNvPr>
              <p:cNvSpPr/>
              <p:nvPr/>
            </p:nvSpPr>
            <p:spPr>
              <a:xfrm>
                <a:off x="5225070" y="265030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F43755F-AFFA-41C6-8BEA-78BCA65C2AC9}"/>
                  </a:ext>
                </a:extLst>
              </p:cNvPr>
              <p:cNvSpPr/>
              <p:nvPr/>
            </p:nvSpPr>
            <p:spPr>
              <a:xfrm>
                <a:off x="5261936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FC4BBFF-8561-4D74-B220-7AE4EEE1DE01}"/>
                  </a:ext>
                </a:extLst>
              </p:cNvPr>
              <p:cNvSpPr/>
              <p:nvPr/>
            </p:nvSpPr>
            <p:spPr>
              <a:xfrm>
                <a:off x="4687585" y="264941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FFB79EF-0FA5-4A6D-A7F9-17E5E7F58216}"/>
                  </a:ext>
                </a:extLst>
              </p:cNvPr>
              <p:cNvSpPr/>
              <p:nvPr/>
            </p:nvSpPr>
            <p:spPr>
              <a:xfrm>
                <a:off x="4659572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B42E197-DB1E-41DB-89A2-3CD52E14B9A2}"/>
                  </a:ext>
                </a:extLst>
              </p:cNvPr>
              <p:cNvSpPr/>
              <p:nvPr/>
            </p:nvSpPr>
            <p:spPr>
              <a:xfrm>
                <a:off x="4748180" y="361190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07268BE-73DA-4B49-ABF5-85F7F4E01217}"/>
                  </a:ext>
                </a:extLst>
              </p:cNvPr>
              <p:cNvSpPr/>
              <p:nvPr/>
            </p:nvSpPr>
            <p:spPr>
              <a:xfrm>
                <a:off x="4679132" y="169063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8E39788-20C8-4B9E-8791-C011B3B06C88}"/>
                  </a:ext>
                </a:extLst>
              </p:cNvPr>
              <p:cNvSpPr/>
              <p:nvPr/>
            </p:nvSpPr>
            <p:spPr>
              <a:xfrm>
                <a:off x="4703396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29AA91-F4DE-4328-9AB3-81D3886C8020}"/>
                  </a:ext>
                </a:extLst>
              </p:cNvPr>
              <p:cNvSpPr/>
              <p:nvPr/>
            </p:nvSpPr>
            <p:spPr>
              <a:xfrm>
                <a:off x="5187462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04D4D11-A135-4AE3-B6B5-D2F17F1095FF}"/>
                  </a:ext>
                </a:extLst>
              </p:cNvPr>
              <p:cNvSpPr/>
              <p:nvPr/>
            </p:nvSpPr>
            <p:spPr>
              <a:xfrm>
                <a:off x="4672147" y="3272184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A6D6FF-DAB2-4339-8DF7-CB536B0B1B9A}"/>
                  </a:ext>
                </a:extLst>
              </p:cNvPr>
              <p:cNvSpPr/>
              <p:nvPr/>
            </p:nvSpPr>
            <p:spPr>
              <a:xfrm>
                <a:off x="51816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6303EE-0779-4568-9A54-9B7CBB7EBABB}"/>
                  </a:ext>
                </a:extLst>
              </p:cNvPr>
              <p:cNvSpPr/>
              <p:nvPr/>
            </p:nvSpPr>
            <p:spPr>
              <a:xfrm>
                <a:off x="4701972" y="393223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833875-7FAA-4DE0-A643-8926A9166AC2}"/>
              </a:ext>
            </a:extLst>
          </p:cNvPr>
          <p:cNvSpPr txBox="1"/>
          <p:nvPr/>
        </p:nvSpPr>
        <p:spPr>
          <a:xfrm>
            <a:off x="-36358" y="6611035"/>
            <a:ext cx="185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(</a:t>
            </a:r>
            <a:r>
              <a:rPr lang="en-US" sz="1500" b="0" i="1" dirty="0" err="1">
                <a:solidFill>
                  <a:srgbClr val="00B0F0"/>
                </a:solidFill>
                <a:effectLst/>
                <a:latin typeface="-apple-system"/>
              </a:rPr>
              <a:t>Hawass</a:t>
            </a:r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 et al. 2010)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5DBD63-E332-4A87-A04A-0BDD48A402C0}"/>
              </a:ext>
            </a:extLst>
          </p:cNvPr>
          <p:cNvSpPr txBox="1"/>
          <p:nvPr/>
        </p:nvSpPr>
        <p:spPr>
          <a:xfrm>
            <a:off x="6037514" y="6611035"/>
            <a:ext cx="14300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Cicero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Moraes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3DE1EF-5CB1-4BAC-BB2F-4519A629DA64}"/>
              </a:ext>
            </a:extLst>
          </p:cNvPr>
          <p:cNvSpPr txBox="1"/>
          <p:nvPr/>
        </p:nvSpPr>
        <p:spPr>
          <a:xfrm>
            <a:off x="2640150" y="6611035"/>
            <a:ext cx="1703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rgbClr val="00B0F0"/>
                </a:solidFill>
                <a:effectLst/>
                <a:latin typeface="+mn-lt"/>
              </a:rPr>
              <a:t>Elisabeth </a:t>
            </a:r>
            <a:r>
              <a:rPr lang="en-US" sz="1500" i="0" dirty="0" err="1">
                <a:solidFill>
                  <a:srgbClr val="00B0F0"/>
                </a:solidFill>
                <a:effectLst/>
                <a:latin typeface="+mn-lt"/>
              </a:rPr>
              <a:t>Daynes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3522E02-5C52-4182-9849-8C3F844D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17" y="5077515"/>
            <a:ext cx="1231018" cy="15424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1DCB24-C432-4C4D-876B-948E41D6C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436" y="4909423"/>
            <a:ext cx="1382898" cy="180023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1255A65-03BE-4717-B8DB-F971B6BDC7C3}"/>
              </a:ext>
            </a:extLst>
          </p:cNvPr>
          <p:cNvSpPr txBox="1"/>
          <p:nvPr/>
        </p:nvSpPr>
        <p:spPr>
          <a:xfrm>
            <a:off x="4269000" y="6619235"/>
            <a:ext cx="16934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+mn-lt"/>
              </a:rPr>
              <a:t>Jean-Noël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+mn-lt"/>
              </a:rPr>
              <a:t>Vignal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8E54594-4CEC-4A78-9C49-50E10A9DF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377" y="5049836"/>
            <a:ext cx="1199223" cy="14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12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E2B504-C5DE-4521-B041-3B28207D1BEB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0"/>
            <a:ext cx="899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were King </a:t>
            </a:r>
            <a:r>
              <a:rPr lang="en-US" dirty="0" err="1"/>
              <a:t>Tut’s</a:t>
            </a:r>
            <a:r>
              <a:rPr lang="en-US" dirty="0"/>
              <a:t> parents?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74E18D-0C69-488B-ACE1-0A0E86446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873400"/>
              </p:ext>
            </p:extLst>
          </p:nvPr>
        </p:nvGraphicFramePr>
        <p:xfrm>
          <a:off x="381000" y="1673860"/>
          <a:ext cx="5493385" cy="321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517">
                  <a:extLst>
                    <a:ext uri="{9D8B030D-6E8A-4147-A177-3AD203B41FA5}">
                      <a16:colId xmlns:a16="http://schemas.microsoft.com/office/drawing/2014/main" val="629157597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4146605476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1291678738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41986243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DNA Marker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KV35YL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Tut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Akhenaten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78690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D13S317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4217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D7S820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15, 15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02862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D2S1338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2380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D21S11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25, 29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7555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D16S539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11, 13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4394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D18S51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19, 19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893157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CSF1PO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 9, 12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7896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FGA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23, 23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605413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1734DEB-9A9A-4A5E-A81A-1AE2BE8C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12" y="5006269"/>
            <a:ext cx="1375873" cy="1772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F7681C-CB6D-4183-9873-6716201E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E9B66-5AF9-4154-9CA3-4812781071D0}"/>
              </a:ext>
            </a:extLst>
          </p:cNvPr>
          <p:cNvSpPr txBox="1"/>
          <p:nvPr/>
        </p:nvSpPr>
        <p:spPr>
          <a:xfrm>
            <a:off x="4569153" y="1828800"/>
            <a:ext cx="1268361" cy="381000"/>
          </a:xfrm>
          <a:prstGeom prst="rect">
            <a:avLst/>
          </a:prstGeom>
          <a:solidFill>
            <a:srgbClr val="EBEB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KV55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769E0-E403-4234-890F-FA3DCA4C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953000"/>
            <a:ext cx="1371600" cy="17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E8374-EDAB-46B6-9AEE-1B19CCCF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966" y="5049836"/>
            <a:ext cx="1430086" cy="17637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62233-7E80-48EB-8EC1-C0AE18D0652B}"/>
              </a:ext>
            </a:extLst>
          </p:cNvPr>
          <p:cNvGrpSpPr/>
          <p:nvPr/>
        </p:nvGrpSpPr>
        <p:grpSpPr>
          <a:xfrm>
            <a:off x="2032431" y="2268794"/>
            <a:ext cx="3660892" cy="2654710"/>
            <a:chOff x="3334532" y="1676400"/>
            <a:chExt cx="3660892" cy="2654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D898F4-C439-43B1-AFD1-A6A746ED9A09}"/>
                </a:ext>
              </a:extLst>
            </p:cNvPr>
            <p:cNvGrpSpPr/>
            <p:nvPr/>
          </p:nvGrpSpPr>
          <p:grpSpPr>
            <a:xfrm>
              <a:off x="3334532" y="1700463"/>
              <a:ext cx="949764" cy="2630647"/>
              <a:chOff x="3334532" y="1700463"/>
              <a:chExt cx="949764" cy="2630647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03AB13C-76A1-459C-84DB-840C8A9979F8}"/>
                  </a:ext>
                </a:extLst>
              </p:cNvPr>
              <p:cNvSpPr/>
              <p:nvPr/>
            </p:nvSpPr>
            <p:spPr>
              <a:xfrm>
                <a:off x="3856561" y="265910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F0B2864-3FEF-4F82-BA61-24B118C8FBC7}"/>
                  </a:ext>
                </a:extLst>
              </p:cNvPr>
              <p:cNvSpPr/>
              <p:nvPr/>
            </p:nvSpPr>
            <p:spPr>
              <a:xfrm>
                <a:off x="3903296" y="200969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982905-630E-4146-B04E-FCC44CEB833A}"/>
                  </a:ext>
                </a:extLst>
              </p:cNvPr>
              <p:cNvSpPr/>
              <p:nvPr/>
            </p:nvSpPr>
            <p:spPr>
              <a:xfrm>
                <a:off x="3446785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392CF4F-D932-4663-A38A-58D2B245FB96}"/>
                  </a:ext>
                </a:extLst>
              </p:cNvPr>
              <p:cNvSpPr/>
              <p:nvPr/>
            </p:nvSpPr>
            <p:spPr>
              <a:xfrm>
                <a:off x="3899887" y="395011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944C01B-6C71-4753-8D79-98F09A9763B4}"/>
                  </a:ext>
                </a:extLst>
              </p:cNvPr>
              <p:cNvSpPr/>
              <p:nvPr/>
            </p:nvSpPr>
            <p:spPr>
              <a:xfrm>
                <a:off x="3444835" y="294686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15EEA7D-8385-45EE-9AEB-E9212F77B8BD}"/>
                  </a:ext>
                </a:extLst>
              </p:cNvPr>
              <p:cNvSpPr/>
              <p:nvPr/>
            </p:nvSpPr>
            <p:spPr>
              <a:xfrm>
                <a:off x="3361610" y="170046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3226274-C5D4-4EF7-B588-16E4252CEA06}"/>
                  </a:ext>
                </a:extLst>
              </p:cNvPr>
              <p:cNvSpPr/>
              <p:nvPr/>
            </p:nvSpPr>
            <p:spPr>
              <a:xfrm>
                <a:off x="3334532" y="232678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D977CE4-29BF-49B8-8568-A61DEB68F401}"/>
                  </a:ext>
                </a:extLst>
              </p:cNvPr>
              <p:cNvSpPr/>
              <p:nvPr/>
            </p:nvSpPr>
            <p:spPr>
              <a:xfrm>
                <a:off x="3860200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737801E-1958-4DFF-9F9D-8D78A7A07856}"/>
                  </a:ext>
                </a:extLst>
              </p:cNvPr>
              <p:cNvSpPr/>
              <p:nvPr/>
            </p:nvSpPr>
            <p:spPr>
              <a:xfrm>
                <a:off x="3886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8F9302-6877-4834-B490-567855B26279}"/>
                </a:ext>
              </a:extLst>
            </p:cNvPr>
            <p:cNvGrpSpPr/>
            <p:nvPr/>
          </p:nvGrpSpPr>
          <p:grpSpPr>
            <a:xfrm>
              <a:off x="6019432" y="1676400"/>
              <a:ext cx="975992" cy="2610981"/>
              <a:chOff x="6019432" y="1676400"/>
              <a:chExt cx="975992" cy="261098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A29AEDE-1150-4783-B35C-5A8E6826A7EF}"/>
                  </a:ext>
                </a:extLst>
              </p:cNvPr>
              <p:cNvGrpSpPr/>
              <p:nvPr/>
            </p:nvGrpSpPr>
            <p:grpSpPr>
              <a:xfrm>
                <a:off x="6019432" y="1676400"/>
                <a:ext cx="975992" cy="2610981"/>
                <a:chOff x="6019432" y="1732419"/>
                <a:chExt cx="975992" cy="261098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37EB33F-35AA-4396-918C-A409B6849769}"/>
                    </a:ext>
                  </a:extLst>
                </p:cNvPr>
                <p:cNvGrpSpPr/>
                <p:nvPr/>
              </p:nvGrpSpPr>
              <p:grpSpPr>
                <a:xfrm>
                  <a:off x="6019432" y="1732419"/>
                  <a:ext cx="975992" cy="2610981"/>
                  <a:chOff x="6019432" y="1690632"/>
                  <a:chExt cx="975992" cy="2610981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FA99F8DF-55C0-47B9-8842-BE6F46F37675}"/>
                      </a:ext>
                    </a:extLst>
                  </p:cNvPr>
                  <p:cNvSpPr/>
                  <p:nvPr/>
                </p:nvSpPr>
                <p:spPr>
                  <a:xfrm>
                    <a:off x="6570731" y="3920613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DB7CB4A9-C8DC-4135-8D0B-83D1ABD278AF}"/>
                      </a:ext>
                    </a:extLst>
                  </p:cNvPr>
                  <p:cNvSpPr/>
                  <p:nvPr/>
                </p:nvSpPr>
                <p:spPr>
                  <a:xfrm>
                    <a:off x="6027708" y="20077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D04313-DB2C-4E5F-B599-C75A54DEAD1F}"/>
                      </a:ext>
                    </a:extLst>
                  </p:cNvPr>
                  <p:cNvSpPr/>
                  <p:nvPr/>
                </p:nvSpPr>
                <p:spPr>
                  <a:xfrm>
                    <a:off x="6614424" y="3597439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CC3A5EC-57D6-4152-AEB1-0633ED33E9D7}"/>
                      </a:ext>
                    </a:extLst>
                  </p:cNvPr>
                  <p:cNvSpPr/>
                  <p:nvPr/>
                </p:nvSpPr>
                <p:spPr>
                  <a:xfrm>
                    <a:off x="6575237" y="29446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2A620E6F-25D7-4815-BCFE-0ABA2B2785FD}"/>
                      </a:ext>
                    </a:extLst>
                  </p:cNvPr>
                  <p:cNvSpPr/>
                  <p:nvPr/>
                </p:nvSpPr>
                <p:spPr>
                  <a:xfrm>
                    <a:off x="6557979" y="2650305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B191BD09-FCF6-49BA-8454-5609B862D62F}"/>
                      </a:ext>
                    </a:extLst>
                  </p:cNvPr>
                  <p:cNvSpPr/>
                  <p:nvPr/>
                </p:nvSpPr>
                <p:spPr>
                  <a:xfrm>
                    <a:off x="6035984" y="169063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7D6E339-01E5-4CBB-A84C-489F41C9B27F}"/>
                      </a:ext>
                    </a:extLst>
                  </p:cNvPr>
                  <p:cNvSpPr/>
                  <p:nvPr/>
                </p:nvSpPr>
                <p:spPr>
                  <a:xfrm>
                    <a:off x="6019432" y="2340497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EC4806E-EF8A-497B-8EBB-87E93B147F46}"/>
                    </a:ext>
                  </a:extLst>
                </p:cNvPr>
                <p:cNvSpPr/>
                <p:nvPr/>
              </p:nvSpPr>
              <p:spPr>
                <a:xfrm>
                  <a:off x="6531343" y="2326786"/>
                  <a:ext cx="381000" cy="381000"/>
                </a:xfrm>
                <a:prstGeom prst="ellipse">
                  <a:avLst/>
                </a:prstGeom>
                <a:noFill/>
                <a:ln>
                  <a:solidFill>
                    <a:srgbClr val="C37CD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51FC75-424F-4DA9-B345-70D4C42DF485}"/>
                  </a:ext>
                </a:extLst>
              </p:cNvPr>
              <p:cNvSpPr/>
              <p:nvPr/>
            </p:nvSpPr>
            <p:spPr>
              <a:xfrm>
                <a:off x="6553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34F8D5-E6D9-45E4-BE25-A48E019879E1}"/>
                </a:ext>
              </a:extLst>
            </p:cNvPr>
            <p:cNvGrpSpPr/>
            <p:nvPr/>
          </p:nvGrpSpPr>
          <p:grpSpPr>
            <a:xfrm>
              <a:off x="4659572" y="1676400"/>
              <a:ext cx="983364" cy="2622603"/>
              <a:chOff x="4659572" y="1690632"/>
              <a:chExt cx="983364" cy="262260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D66E828-7B5C-4D0F-B99C-072D23F6D54C}"/>
                  </a:ext>
                </a:extLst>
              </p:cNvPr>
              <p:cNvSpPr/>
              <p:nvPr/>
            </p:nvSpPr>
            <p:spPr>
              <a:xfrm>
                <a:off x="4754125" y="296636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307CC39-D1D5-42E2-BADA-A03D45CB4147}"/>
                  </a:ext>
                </a:extLst>
              </p:cNvPr>
              <p:cNvSpPr/>
              <p:nvPr/>
            </p:nvSpPr>
            <p:spPr>
              <a:xfrm>
                <a:off x="5228336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481C3-1720-4197-B981-2A68E6506B1F}"/>
                  </a:ext>
                </a:extLst>
              </p:cNvPr>
              <p:cNvSpPr/>
              <p:nvPr/>
            </p:nvSpPr>
            <p:spPr>
              <a:xfrm>
                <a:off x="5242221" y="29583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DD93844-C68D-4941-93F8-DF7D3BDBF5EE}"/>
                  </a:ext>
                </a:extLst>
              </p:cNvPr>
              <p:cNvSpPr/>
              <p:nvPr/>
            </p:nvSpPr>
            <p:spPr>
              <a:xfrm>
                <a:off x="5231525" y="392061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50A826E-8734-4639-A8C9-16215B3752AE}"/>
                  </a:ext>
                </a:extLst>
              </p:cNvPr>
              <p:cNvSpPr/>
              <p:nvPr/>
            </p:nvSpPr>
            <p:spPr>
              <a:xfrm>
                <a:off x="5225070" y="265030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F43755F-AFFA-41C6-8BEA-78BCA65C2AC9}"/>
                  </a:ext>
                </a:extLst>
              </p:cNvPr>
              <p:cNvSpPr/>
              <p:nvPr/>
            </p:nvSpPr>
            <p:spPr>
              <a:xfrm>
                <a:off x="5261936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FC4BBFF-8561-4D74-B220-7AE4EEE1DE01}"/>
                  </a:ext>
                </a:extLst>
              </p:cNvPr>
              <p:cNvSpPr/>
              <p:nvPr/>
            </p:nvSpPr>
            <p:spPr>
              <a:xfrm>
                <a:off x="4687585" y="264941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FFB79EF-0FA5-4A6D-A7F9-17E5E7F58216}"/>
                  </a:ext>
                </a:extLst>
              </p:cNvPr>
              <p:cNvSpPr/>
              <p:nvPr/>
            </p:nvSpPr>
            <p:spPr>
              <a:xfrm>
                <a:off x="4659572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B42E197-DB1E-41DB-89A2-3CD52E14B9A2}"/>
                  </a:ext>
                </a:extLst>
              </p:cNvPr>
              <p:cNvSpPr/>
              <p:nvPr/>
            </p:nvSpPr>
            <p:spPr>
              <a:xfrm>
                <a:off x="4748180" y="361190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07268BE-73DA-4B49-ABF5-85F7F4E01217}"/>
                  </a:ext>
                </a:extLst>
              </p:cNvPr>
              <p:cNvSpPr/>
              <p:nvPr/>
            </p:nvSpPr>
            <p:spPr>
              <a:xfrm>
                <a:off x="4679132" y="169063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8E39788-20C8-4B9E-8791-C011B3B06C88}"/>
                  </a:ext>
                </a:extLst>
              </p:cNvPr>
              <p:cNvSpPr/>
              <p:nvPr/>
            </p:nvSpPr>
            <p:spPr>
              <a:xfrm>
                <a:off x="4703396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29AA91-F4DE-4328-9AB3-81D3886C8020}"/>
                  </a:ext>
                </a:extLst>
              </p:cNvPr>
              <p:cNvSpPr/>
              <p:nvPr/>
            </p:nvSpPr>
            <p:spPr>
              <a:xfrm>
                <a:off x="5187462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04D4D11-A135-4AE3-B6B5-D2F17F1095FF}"/>
                  </a:ext>
                </a:extLst>
              </p:cNvPr>
              <p:cNvSpPr/>
              <p:nvPr/>
            </p:nvSpPr>
            <p:spPr>
              <a:xfrm>
                <a:off x="4672147" y="3272184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A6D6FF-DAB2-4339-8DF7-CB536B0B1B9A}"/>
                  </a:ext>
                </a:extLst>
              </p:cNvPr>
              <p:cNvSpPr/>
              <p:nvPr/>
            </p:nvSpPr>
            <p:spPr>
              <a:xfrm>
                <a:off x="51816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6303EE-0779-4568-9A54-9B7CBB7EBABB}"/>
                  </a:ext>
                </a:extLst>
              </p:cNvPr>
              <p:cNvSpPr/>
              <p:nvPr/>
            </p:nvSpPr>
            <p:spPr>
              <a:xfrm>
                <a:off x="4701972" y="393223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833875-7FAA-4DE0-A643-8926A9166AC2}"/>
              </a:ext>
            </a:extLst>
          </p:cNvPr>
          <p:cNvSpPr txBox="1"/>
          <p:nvPr/>
        </p:nvSpPr>
        <p:spPr>
          <a:xfrm>
            <a:off x="-36358" y="6611035"/>
            <a:ext cx="185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(</a:t>
            </a:r>
            <a:r>
              <a:rPr lang="en-US" sz="1500" b="0" i="1" dirty="0" err="1">
                <a:solidFill>
                  <a:srgbClr val="00B0F0"/>
                </a:solidFill>
                <a:effectLst/>
                <a:latin typeface="-apple-system"/>
              </a:rPr>
              <a:t>Hawass</a:t>
            </a:r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 et al. 2010)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58C155F-AE70-40DA-9716-2012715897A1}"/>
              </a:ext>
            </a:extLst>
          </p:cNvPr>
          <p:cNvSpPr txBox="1">
            <a:spLocks/>
          </p:cNvSpPr>
          <p:nvPr/>
        </p:nvSpPr>
        <p:spPr bwMode="auto">
          <a:xfrm>
            <a:off x="5852284" y="1447800"/>
            <a:ext cx="2743200" cy="125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HOWCUM the similarity between the parents?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F60A04-9462-4539-B0C7-C76F2FE46AAC}"/>
              </a:ext>
            </a:extLst>
          </p:cNvPr>
          <p:cNvSpPr txBox="1"/>
          <p:nvPr/>
        </p:nvSpPr>
        <p:spPr>
          <a:xfrm>
            <a:off x="4997564" y="6611035"/>
            <a:ext cx="14300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Cicero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Moraes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9DFFDC-2F98-40D8-9C80-0413F8FACF35}"/>
              </a:ext>
            </a:extLst>
          </p:cNvPr>
          <p:cNvSpPr txBox="1"/>
          <p:nvPr/>
        </p:nvSpPr>
        <p:spPr>
          <a:xfrm>
            <a:off x="1600200" y="6611035"/>
            <a:ext cx="1703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rgbClr val="00B0F0"/>
                </a:solidFill>
                <a:effectLst/>
                <a:latin typeface="+mn-lt"/>
              </a:rPr>
              <a:t>Elisabeth </a:t>
            </a:r>
            <a:r>
              <a:rPr lang="en-US" sz="1500" i="0" dirty="0" err="1">
                <a:solidFill>
                  <a:srgbClr val="00B0F0"/>
                </a:solidFill>
                <a:effectLst/>
                <a:latin typeface="+mn-lt"/>
              </a:rPr>
              <a:t>Daynes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318BF11-51B0-4F4E-A6FB-F365112C3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582" y="5077515"/>
            <a:ext cx="1231018" cy="154244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0EE2D6D-A0F9-4BCE-93F6-0B6BA24597BE}"/>
              </a:ext>
            </a:extLst>
          </p:cNvPr>
          <p:cNvSpPr txBox="1"/>
          <p:nvPr/>
        </p:nvSpPr>
        <p:spPr>
          <a:xfrm>
            <a:off x="3229050" y="6619235"/>
            <a:ext cx="16934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+mn-lt"/>
              </a:rPr>
              <a:t>Jean-Noël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+mn-lt"/>
              </a:rPr>
              <a:t>Vignal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626934B-5D2D-4D20-8029-87DC5B81C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896560"/>
            <a:ext cx="1382898" cy="18002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5D43A3-886C-4F51-9BFC-8B5324A27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884" y="5049836"/>
            <a:ext cx="1199223" cy="14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8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E2B504-C5DE-4521-B041-3B28207D1BEB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0"/>
            <a:ext cx="899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were King </a:t>
            </a:r>
            <a:r>
              <a:rPr lang="en-US" dirty="0" err="1"/>
              <a:t>Tut’s</a:t>
            </a:r>
            <a:r>
              <a:rPr lang="en-US" dirty="0"/>
              <a:t> parents?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74E18D-0C69-488B-ACE1-0A0E864460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673860"/>
          <a:ext cx="5493385" cy="321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517">
                  <a:extLst>
                    <a:ext uri="{9D8B030D-6E8A-4147-A177-3AD203B41FA5}">
                      <a16:colId xmlns:a16="http://schemas.microsoft.com/office/drawing/2014/main" val="629157597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4146605476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1291678738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41986243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DNA Marker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KV35YL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Tut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Akhenaten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78690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D13S317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4217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D7S820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15, 15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02862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D2S1338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2380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D21S11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25, 29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7555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D16S539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11, 13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4394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D18S51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19, 19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893157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CSF1PO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 9, 12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7896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FGA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23, 23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605413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1734DEB-9A9A-4A5E-A81A-1AE2BE8C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12" y="5006269"/>
            <a:ext cx="1375873" cy="1772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531893-B16C-478E-85FC-07C7521D7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84" y="5049836"/>
            <a:ext cx="1199223" cy="1457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F7681C-CB6D-4183-9873-6716201E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E9B66-5AF9-4154-9CA3-4812781071D0}"/>
              </a:ext>
            </a:extLst>
          </p:cNvPr>
          <p:cNvSpPr txBox="1"/>
          <p:nvPr/>
        </p:nvSpPr>
        <p:spPr>
          <a:xfrm>
            <a:off x="4569153" y="1828800"/>
            <a:ext cx="1268361" cy="381000"/>
          </a:xfrm>
          <a:prstGeom prst="rect">
            <a:avLst/>
          </a:prstGeom>
          <a:solidFill>
            <a:srgbClr val="EBEB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KV55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769E0-E403-4234-890F-FA3DCA4CF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953000"/>
            <a:ext cx="1371600" cy="17437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62233-7E80-48EB-8EC1-C0AE18D0652B}"/>
              </a:ext>
            </a:extLst>
          </p:cNvPr>
          <p:cNvGrpSpPr/>
          <p:nvPr/>
        </p:nvGrpSpPr>
        <p:grpSpPr>
          <a:xfrm>
            <a:off x="2032431" y="2268794"/>
            <a:ext cx="3660892" cy="2654710"/>
            <a:chOff x="3334532" y="1676400"/>
            <a:chExt cx="3660892" cy="2654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D898F4-C439-43B1-AFD1-A6A746ED9A09}"/>
                </a:ext>
              </a:extLst>
            </p:cNvPr>
            <p:cNvGrpSpPr/>
            <p:nvPr/>
          </p:nvGrpSpPr>
          <p:grpSpPr>
            <a:xfrm>
              <a:off x="3334532" y="1700463"/>
              <a:ext cx="949764" cy="2630647"/>
              <a:chOff x="3334532" y="1700463"/>
              <a:chExt cx="949764" cy="2630647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03AB13C-76A1-459C-84DB-840C8A9979F8}"/>
                  </a:ext>
                </a:extLst>
              </p:cNvPr>
              <p:cNvSpPr/>
              <p:nvPr/>
            </p:nvSpPr>
            <p:spPr>
              <a:xfrm>
                <a:off x="3856561" y="265910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F0B2864-3FEF-4F82-BA61-24B118C8FBC7}"/>
                  </a:ext>
                </a:extLst>
              </p:cNvPr>
              <p:cNvSpPr/>
              <p:nvPr/>
            </p:nvSpPr>
            <p:spPr>
              <a:xfrm>
                <a:off x="3903296" y="200969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982905-630E-4146-B04E-FCC44CEB833A}"/>
                  </a:ext>
                </a:extLst>
              </p:cNvPr>
              <p:cNvSpPr/>
              <p:nvPr/>
            </p:nvSpPr>
            <p:spPr>
              <a:xfrm>
                <a:off x="3446785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392CF4F-D932-4663-A38A-58D2B245FB96}"/>
                  </a:ext>
                </a:extLst>
              </p:cNvPr>
              <p:cNvSpPr/>
              <p:nvPr/>
            </p:nvSpPr>
            <p:spPr>
              <a:xfrm>
                <a:off x="3899887" y="395011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944C01B-6C71-4753-8D79-98F09A9763B4}"/>
                  </a:ext>
                </a:extLst>
              </p:cNvPr>
              <p:cNvSpPr/>
              <p:nvPr/>
            </p:nvSpPr>
            <p:spPr>
              <a:xfrm>
                <a:off x="3444835" y="294686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15EEA7D-8385-45EE-9AEB-E9212F77B8BD}"/>
                  </a:ext>
                </a:extLst>
              </p:cNvPr>
              <p:cNvSpPr/>
              <p:nvPr/>
            </p:nvSpPr>
            <p:spPr>
              <a:xfrm>
                <a:off x="3361610" y="170046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3226274-C5D4-4EF7-B588-16E4252CEA06}"/>
                  </a:ext>
                </a:extLst>
              </p:cNvPr>
              <p:cNvSpPr/>
              <p:nvPr/>
            </p:nvSpPr>
            <p:spPr>
              <a:xfrm>
                <a:off x="3334532" y="232678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D977CE4-29BF-49B8-8568-A61DEB68F401}"/>
                  </a:ext>
                </a:extLst>
              </p:cNvPr>
              <p:cNvSpPr/>
              <p:nvPr/>
            </p:nvSpPr>
            <p:spPr>
              <a:xfrm>
                <a:off x="3860200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737801E-1958-4DFF-9F9D-8D78A7A07856}"/>
                  </a:ext>
                </a:extLst>
              </p:cNvPr>
              <p:cNvSpPr/>
              <p:nvPr/>
            </p:nvSpPr>
            <p:spPr>
              <a:xfrm>
                <a:off x="3886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8F9302-6877-4834-B490-567855B26279}"/>
                </a:ext>
              </a:extLst>
            </p:cNvPr>
            <p:cNvGrpSpPr/>
            <p:nvPr/>
          </p:nvGrpSpPr>
          <p:grpSpPr>
            <a:xfrm>
              <a:off x="6019432" y="1676400"/>
              <a:ext cx="975992" cy="2610981"/>
              <a:chOff x="6019432" y="1676400"/>
              <a:chExt cx="975992" cy="261098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A29AEDE-1150-4783-B35C-5A8E6826A7EF}"/>
                  </a:ext>
                </a:extLst>
              </p:cNvPr>
              <p:cNvGrpSpPr/>
              <p:nvPr/>
            </p:nvGrpSpPr>
            <p:grpSpPr>
              <a:xfrm>
                <a:off x="6019432" y="1676400"/>
                <a:ext cx="975992" cy="2610981"/>
                <a:chOff x="6019432" y="1732419"/>
                <a:chExt cx="975992" cy="261098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37EB33F-35AA-4396-918C-A409B6849769}"/>
                    </a:ext>
                  </a:extLst>
                </p:cNvPr>
                <p:cNvGrpSpPr/>
                <p:nvPr/>
              </p:nvGrpSpPr>
              <p:grpSpPr>
                <a:xfrm>
                  <a:off x="6019432" y="1732419"/>
                  <a:ext cx="975992" cy="2610981"/>
                  <a:chOff x="6019432" y="1690632"/>
                  <a:chExt cx="975992" cy="2610981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FA99F8DF-55C0-47B9-8842-BE6F46F37675}"/>
                      </a:ext>
                    </a:extLst>
                  </p:cNvPr>
                  <p:cNvSpPr/>
                  <p:nvPr/>
                </p:nvSpPr>
                <p:spPr>
                  <a:xfrm>
                    <a:off x="6570731" y="3920613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DB7CB4A9-C8DC-4135-8D0B-83D1ABD278AF}"/>
                      </a:ext>
                    </a:extLst>
                  </p:cNvPr>
                  <p:cNvSpPr/>
                  <p:nvPr/>
                </p:nvSpPr>
                <p:spPr>
                  <a:xfrm>
                    <a:off x="6027708" y="20077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D04313-DB2C-4E5F-B599-C75A54DEAD1F}"/>
                      </a:ext>
                    </a:extLst>
                  </p:cNvPr>
                  <p:cNvSpPr/>
                  <p:nvPr/>
                </p:nvSpPr>
                <p:spPr>
                  <a:xfrm>
                    <a:off x="6614424" y="3597439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CC3A5EC-57D6-4152-AEB1-0633ED33E9D7}"/>
                      </a:ext>
                    </a:extLst>
                  </p:cNvPr>
                  <p:cNvSpPr/>
                  <p:nvPr/>
                </p:nvSpPr>
                <p:spPr>
                  <a:xfrm>
                    <a:off x="6575237" y="29446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2A620E6F-25D7-4815-BCFE-0ABA2B2785FD}"/>
                      </a:ext>
                    </a:extLst>
                  </p:cNvPr>
                  <p:cNvSpPr/>
                  <p:nvPr/>
                </p:nvSpPr>
                <p:spPr>
                  <a:xfrm>
                    <a:off x="6557979" y="2650305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B191BD09-FCF6-49BA-8454-5609B862D62F}"/>
                      </a:ext>
                    </a:extLst>
                  </p:cNvPr>
                  <p:cNvSpPr/>
                  <p:nvPr/>
                </p:nvSpPr>
                <p:spPr>
                  <a:xfrm>
                    <a:off x="6035984" y="169063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7D6E339-01E5-4CBB-A84C-489F41C9B27F}"/>
                      </a:ext>
                    </a:extLst>
                  </p:cNvPr>
                  <p:cNvSpPr/>
                  <p:nvPr/>
                </p:nvSpPr>
                <p:spPr>
                  <a:xfrm>
                    <a:off x="6019432" y="2340497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EC4806E-EF8A-497B-8EBB-87E93B147F46}"/>
                    </a:ext>
                  </a:extLst>
                </p:cNvPr>
                <p:cNvSpPr/>
                <p:nvPr/>
              </p:nvSpPr>
              <p:spPr>
                <a:xfrm>
                  <a:off x="6531343" y="2326786"/>
                  <a:ext cx="381000" cy="381000"/>
                </a:xfrm>
                <a:prstGeom prst="ellipse">
                  <a:avLst/>
                </a:prstGeom>
                <a:noFill/>
                <a:ln>
                  <a:solidFill>
                    <a:srgbClr val="C37CD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51FC75-424F-4DA9-B345-70D4C42DF485}"/>
                  </a:ext>
                </a:extLst>
              </p:cNvPr>
              <p:cNvSpPr/>
              <p:nvPr/>
            </p:nvSpPr>
            <p:spPr>
              <a:xfrm>
                <a:off x="6553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34F8D5-E6D9-45E4-BE25-A48E019879E1}"/>
                </a:ext>
              </a:extLst>
            </p:cNvPr>
            <p:cNvGrpSpPr/>
            <p:nvPr/>
          </p:nvGrpSpPr>
          <p:grpSpPr>
            <a:xfrm>
              <a:off x="4659572" y="1676400"/>
              <a:ext cx="983364" cy="2622603"/>
              <a:chOff x="4659572" y="1690632"/>
              <a:chExt cx="983364" cy="262260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D66E828-7B5C-4D0F-B99C-072D23F6D54C}"/>
                  </a:ext>
                </a:extLst>
              </p:cNvPr>
              <p:cNvSpPr/>
              <p:nvPr/>
            </p:nvSpPr>
            <p:spPr>
              <a:xfrm>
                <a:off x="4754125" y="296636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307CC39-D1D5-42E2-BADA-A03D45CB4147}"/>
                  </a:ext>
                </a:extLst>
              </p:cNvPr>
              <p:cNvSpPr/>
              <p:nvPr/>
            </p:nvSpPr>
            <p:spPr>
              <a:xfrm>
                <a:off x="5228336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481C3-1720-4197-B981-2A68E6506B1F}"/>
                  </a:ext>
                </a:extLst>
              </p:cNvPr>
              <p:cNvSpPr/>
              <p:nvPr/>
            </p:nvSpPr>
            <p:spPr>
              <a:xfrm>
                <a:off x="5242221" y="29583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DD93844-C68D-4941-93F8-DF7D3BDBF5EE}"/>
                  </a:ext>
                </a:extLst>
              </p:cNvPr>
              <p:cNvSpPr/>
              <p:nvPr/>
            </p:nvSpPr>
            <p:spPr>
              <a:xfrm>
                <a:off x="5231525" y="392061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50A826E-8734-4639-A8C9-16215B3752AE}"/>
                  </a:ext>
                </a:extLst>
              </p:cNvPr>
              <p:cNvSpPr/>
              <p:nvPr/>
            </p:nvSpPr>
            <p:spPr>
              <a:xfrm>
                <a:off x="5225070" y="265030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F43755F-AFFA-41C6-8BEA-78BCA65C2AC9}"/>
                  </a:ext>
                </a:extLst>
              </p:cNvPr>
              <p:cNvSpPr/>
              <p:nvPr/>
            </p:nvSpPr>
            <p:spPr>
              <a:xfrm>
                <a:off x="5261936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FC4BBFF-8561-4D74-B220-7AE4EEE1DE01}"/>
                  </a:ext>
                </a:extLst>
              </p:cNvPr>
              <p:cNvSpPr/>
              <p:nvPr/>
            </p:nvSpPr>
            <p:spPr>
              <a:xfrm>
                <a:off x="4687585" y="264941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FFB79EF-0FA5-4A6D-A7F9-17E5E7F58216}"/>
                  </a:ext>
                </a:extLst>
              </p:cNvPr>
              <p:cNvSpPr/>
              <p:nvPr/>
            </p:nvSpPr>
            <p:spPr>
              <a:xfrm>
                <a:off x="4659572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B42E197-DB1E-41DB-89A2-3CD52E14B9A2}"/>
                  </a:ext>
                </a:extLst>
              </p:cNvPr>
              <p:cNvSpPr/>
              <p:nvPr/>
            </p:nvSpPr>
            <p:spPr>
              <a:xfrm>
                <a:off x="4748180" y="361190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07268BE-73DA-4B49-ABF5-85F7F4E01217}"/>
                  </a:ext>
                </a:extLst>
              </p:cNvPr>
              <p:cNvSpPr/>
              <p:nvPr/>
            </p:nvSpPr>
            <p:spPr>
              <a:xfrm>
                <a:off x="4679132" y="169063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8E39788-20C8-4B9E-8791-C011B3B06C88}"/>
                  </a:ext>
                </a:extLst>
              </p:cNvPr>
              <p:cNvSpPr/>
              <p:nvPr/>
            </p:nvSpPr>
            <p:spPr>
              <a:xfrm>
                <a:off x="4703396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29AA91-F4DE-4328-9AB3-81D3886C8020}"/>
                  </a:ext>
                </a:extLst>
              </p:cNvPr>
              <p:cNvSpPr/>
              <p:nvPr/>
            </p:nvSpPr>
            <p:spPr>
              <a:xfrm>
                <a:off x="5187462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04D4D11-A135-4AE3-B6B5-D2F17F1095FF}"/>
                  </a:ext>
                </a:extLst>
              </p:cNvPr>
              <p:cNvSpPr/>
              <p:nvPr/>
            </p:nvSpPr>
            <p:spPr>
              <a:xfrm>
                <a:off x="4672147" y="3272184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A6D6FF-DAB2-4339-8DF7-CB536B0B1B9A}"/>
                  </a:ext>
                </a:extLst>
              </p:cNvPr>
              <p:cNvSpPr/>
              <p:nvPr/>
            </p:nvSpPr>
            <p:spPr>
              <a:xfrm>
                <a:off x="51816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6303EE-0779-4568-9A54-9B7CBB7EBABB}"/>
                  </a:ext>
                </a:extLst>
              </p:cNvPr>
              <p:cNvSpPr/>
              <p:nvPr/>
            </p:nvSpPr>
            <p:spPr>
              <a:xfrm>
                <a:off x="4701972" y="393223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833875-7FAA-4DE0-A643-8926A9166AC2}"/>
              </a:ext>
            </a:extLst>
          </p:cNvPr>
          <p:cNvSpPr txBox="1"/>
          <p:nvPr/>
        </p:nvSpPr>
        <p:spPr>
          <a:xfrm>
            <a:off x="-36358" y="6611035"/>
            <a:ext cx="185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(</a:t>
            </a:r>
            <a:r>
              <a:rPr lang="en-US" sz="1500" b="0" i="1" dirty="0" err="1">
                <a:solidFill>
                  <a:srgbClr val="00B0F0"/>
                </a:solidFill>
                <a:effectLst/>
                <a:latin typeface="-apple-system"/>
              </a:rPr>
              <a:t>Hawass</a:t>
            </a:r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 et al. 2010)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83152A7-06F6-4EB1-9494-2C0DD0AD0B62}"/>
              </a:ext>
            </a:extLst>
          </p:cNvPr>
          <p:cNvSpPr txBox="1">
            <a:spLocks/>
          </p:cNvSpPr>
          <p:nvPr/>
        </p:nvSpPr>
        <p:spPr bwMode="auto">
          <a:xfrm>
            <a:off x="5852284" y="1516467"/>
            <a:ext cx="2743200" cy="23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HOWCUM the similarity between the parents?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chemeClr val="tx1"/>
                </a:solidFill>
              </a:rPr>
              <a:t>KV55 and KV35YL were full brother and sister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5472AE-EFC6-412C-8E48-503B16E17B41}"/>
              </a:ext>
            </a:extLst>
          </p:cNvPr>
          <p:cNvSpPr txBox="1"/>
          <p:nvPr/>
        </p:nvSpPr>
        <p:spPr>
          <a:xfrm>
            <a:off x="4997564" y="6611035"/>
            <a:ext cx="14300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Cicero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Moraes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2A5C64-E955-4B38-87CD-E069BC4E6B11}"/>
              </a:ext>
            </a:extLst>
          </p:cNvPr>
          <p:cNvSpPr txBox="1"/>
          <p:nvPr/>
        </p:nvSpPr>
        <p:spPr>
          <a:xfrm>
            <a:off x="1600200" y="6611035"/>
            <a:ext cx="1703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rgbClr val="00B0F0"/>
                </a:solidFill>
                <a:effectLst/>
                <a:latin typeface="+mn-lt"/>
              </a:rPr>
              <a:t>Elisabeth </a:t>
            </a:r>
            <a:r>
              <a:rPr lang="en-US" sz="1500" i="0" dirty="0" err="1">
                <a:solidFill>
                  <a:srgbClr val="00B0F0"/>
                </a:solidFill>
                <a:effectLst/>
                <a:latin typeface="+mn-lt"/>
              </a:rPr>
              <a:t>Daynes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1517CD5-563F-4946-B7D0-2B60C7E97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582" y="5077515"/>
            <a:ext cx="1231018" cy="154244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E40CDC4-3DC5-49BB-9D8E-A4C3FD8BE2CA}"/>
              </a:ext>
            </a:extLst>
          </p:cNvPr>
          <p:cNvSpPr txBox="1"/>
          <p:nvPr/>
        </p:nvSpPr>
        <p:spPr>
          <a:xfrm>
            <a:off x="3229050" y="6619235"/>
            <a:ext cx="16934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+mn-lt"/>
              </a:rPr>
              <a:t>Jean-Noël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+mn-lt"/>
              </a:rPr>
              <a:t>Vignal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38CD7F0-8EEB-4E75-82C4-C54380919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966" y="5049836"/>
            <a:ext cx="1430086" cy="17637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AE2EA8B-D655-474A-8B65-97BA891C0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896560"/>
            <a:ext cx="1382898" cy="18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937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E2B504-C5DE-4521-B041-3B28207D1BEB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0"/>
            <a:ext cx="8991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were King </a:t>
            </a:r>
            <a:r>
              <a:rPr lang="en-US" dirty="0" err="1"/>
              <a:t>Tut’s</a:t>
            </a:r>
            <a:r>
              <a:rPr lang="en-US" dirty="0"/>
              <a:t> parents?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74E18D-0C69-488B-ACE1-0A0E864460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673860"/>
          <a:ext cx="5493385" cy="321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517">
                  <a:extLst>
                    <a:ext uri="{9D8B030D-6E8A-4147-A177-3AD203B41FA5}">
                      <a16:colId xmlns:a16="http://schemas.microsoft.com/office/drawing/2014/main" val="629157597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4146605476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1291678738"/>
                    </a:ext>
                  </a:extLst>
                </a:gridCol>
                <a:gridCol w="1351647">
                  <a:extLst>
                    <a:ext uri="{9D8B030D-6E8A-4147-A177-3AD203B41FA5}">
                      <a16:colId xmlns:a16="http://schemas.microsoft.com/office/drawing/2014/main" val="41986243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DNA Marker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KV35YL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Tut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Akhenaten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78690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D13S317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4217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D7S820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6, 10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10, 15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15, 15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02862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D2S1338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16, 26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2380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D21S11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25, 29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29, 34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7555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D16S539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8, 13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11, 13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4394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D18S51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19, 19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16, 19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893157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CSF1PO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6, 12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 9, 12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7896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FGA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23, 23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20, 23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605413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1734DEB-9A9A-4A5E-A81A-1AE2BE8C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12" y="5006269"/>
            <a:ext cx="1375873" cy="1772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F7681C-CB6D-4183-9873-6716201E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DNA PROBABILITIES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IN-CLASS PROBLEM 1c</a:t>
            </a:r>
            <a:endParaRPr lang="en-US" altLang="en-US" sz="2400" b="1" i="1" dirty="0">
              <a:solidFill>
                <a:schemeClr val="folHlin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E9B66-5AF9-4154-9CA3-4812781071D0}"/>
              </a:ext>
            </a:extLst>
          </p:cNvPr>
          <p:cNvSpPr txBox="1"/>
          <p:nvPr/>
        </p:nvSpPr>
        <p:spPr>
          <a:xfrm>
            <a:off x="4569153" y="1828800"/>
            <a:ext cx="1268361" cy="381000"/>
          </a:xfrm>
          <a:prstGeom prst="rect">
            <a:avLst/>
          </a:prstGeom>
          <a:solidFill>
            <a:srgbClr val="EBEB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KV55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769E0-E403-4234-890F-FA3DCA4C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953000"/>
            <a:ext cx="1371600" cy="17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E8374-EDAB-46B6-9AEE-1B19CCCF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966" y="5049836"/>
            <a:ext cx="1430086" cy="17637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62233-7E80-48EB-8EC1-C0AE18D0652B}"/>
              </a:ext>
            </a:extLst>
          </p:cNvPr>
          <p:cNvGrpSpPr/>
          <p:nvPr/>
        </p:nvGrpSpPr>
        <p:grpSpPr>
          <a:xfrm>
            <a:off x="2032431" y="2268794"/>
            <a:ext cx="3660892" cy="2654710"/>
            <a:chOff x="3334532" y="1676400"/>
            <a:chExt cx="3660892" cy="2654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D898F4-C439-43B1-AFD1-A6A746ED9A09}"/>
                </a:ext>
              </a:extLst>
            </p:cNvPr>
            <p:cNvGrpSpPr/>
            <p:nvPr/>
          </p:nvGrpSpPr>
          <p:grpSpPr>
            <a:xfrm>
              <a:off x="3334532" y="1700463"/>
              <a:ext cx="949764" cy="2630647"/>
              <a:chOff x="3334532" y="1700463"/>
              <a:chExt cx="949764" cy="2630647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03AB13C-76A1-459C-84DB-840C8A9979F8}"/>
                  </a:ext>
                </a:extLst>
              </p:cNvPr>
              <p:cNvSpPr/>
              <p:nvPr/>
            </p:nvSpPr>
            <p:spPr>
              <a:xfrm>
                <a:off x="3856561" y="265910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F0B2864-3FEF-4F82-BA61-24B118C8FBC7}"/>
                  </a:ext>
                </a:extLst>
              </p:cNvPr>
              <p:cNvSpPr/>
              <p:nvPr/>
            </p:nvSpPr>
            <p:spPr>
              <a:xfrm>
                <a:off x="3903296" y="200969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982905-630E-4146-B04E-FCC44CEB833A}"/>
                  </a:ext>
                </a:extLst>
              </p:cNvPr>
              <p:cNvSpPr/>
              <p:nvPr/>
            </p:nvSpPr>
            <p:spPr>
              <a:xfrm>
                <a:off x="3446785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392CF4F-D932-4663-A38A-58D2B245FB96}"/>
                  </a:ext>
                </a:extLst>
              </p:cNvPr>
              <p:cNvSpPr/>
              <p:nvPr/>
            </p:nvSpPr>
            <p:spPr>
              <a:xfrm>
                <a:off x="3899887" y="395011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944C01B-6C71-4753-8D79-98F09A9763B4}"/>
                  </a:ext>
                </a:extLst>
              </p:cNvPr>
              <p:cNvSpPr/>
              <p:nvPr/>
            </p:nvSpPr>
            <p:spPr>
              <a:xfrm>
                <a:off x="3444835" y="294686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15EEA7D-8385-45EE-9AEB-E9212F77B8BD}"/>
                  </a:ext>
                </a:extLst>
              </p:cNvPr>
              <p:cNvSpPr/>
              <p:nvPr/>
            </p:nvSpPr>
            <p:spPr>
              <a:xfrm>
                <a:off x="3361610" y="170046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3226274-C5D4-4EF7-B588-16E4252CEA06}"/>
                  </a:ext>
                </a:extLst>
              </p:cNvPr>
              <p:cNvSpPr/>
              <p:nvPr/>
            </p:nvSpPr>
            <p:spPr>
              <a:xfrm>
                <a:off x="3334532" y="2326786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D977CE4-29BF-49B8-8568-A61DEB68F401}"/>
                  </a:ext>
                </a:extLst>
              </p:cNvPr>
              <p:cNvSpPr/>
              <p:nvPr/>
            </p:nvSpPr>
            <p:spPr>
              <a:xfrm>
                <a:off x="3860200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737801E-1958-4DFF-9F9D-8D78A7A07856}"/>
                  </a:ext>
                </a:extLst>
              </p:cNvPr>
              <p:cNvSpPr/>
              <p:nvPr/>
            </p:nvSpPr>
            <p:spPr>
              <a:xfrm>
                <a:off x="3886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8F9302-6877-4834-B490-567855B26279}"/>
                </a:ext>
              </a:extLst>
            </p:cNvPr>
            <p:cNvGrpSpPr/>
            <p:nvPr/>
          </p:nvGrpSpPr>
          <p:grpSpPr>
            <a:xfrm>
              <a:off x="6019432" y="1676400"/>
              <a:ext cx="975992" cy="2610981"/>
              <a:chOff x="6019432" y="1676400"/>
              <a:chExt cx="975992" cy="261098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A29AEDE-1150-4783-B35C-5A8E6826A7EF}"/>
                  </a:ext>
                </a:extLst>
              </p:cNvPr>
              <p:cNvGrpSpPr/>
              <p:nvPr/>
            </p:nvGrpSpPr>
            <p:grpSpPr>
              <a:xfrm>
                <a:off x="6019432" y="1676400"/>
                <a:ext cx="975992" cy="2610981"/>
                <a:chOff x="6019432" y="1732419"/>
                <a:chExt cx="975992" cy="261098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37EB33F-35AA-4396-918C-A409B6849769}"/>
                    </a:ext>
                  </a:extLst>
                </p:cNvPr>
                <p:cNvGrpSpPr/>
                <p:nvPr/>
              </p:nvGrpSpPr>
              <p:grpSpPr>
                <a:xfrm>
                  <a:off x="6019432" y="1732419"/>
                  <a:ext cx="975992" cy="2610981"/>
                  <a:chOff x="6019432" y="1690632"/>
                  <a:chExt cx="975992" cy="2610981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FA99F8DF-55C0-47B9-8842-BE6F46F37675}"/>
                      </a:ext>
                    </a:extLst>
                  </p:cNvPr>
                  <p:cNvSpPr/>
                  <p:nvPr/>
                </p:nvSpPr>
                <p:spPr>
                  <a:xfrm>
                    <a:off x="6570731" y="3920613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DB7CB4A9-C8DC-4135-8D0B-83D1ABD278AF}"/>
                      </a:ext>
                    </a:extLst>
                  </p:cNvPr>
                  <p:cNvSpPr/>
                  <p:nvPr/>
                </p:nvSpPr>
                <p:spPr>
                  <a:xfrm>
                    <a:off x="6027708" y="20077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D04313-DB2C-4E5F-B599-C75A54DEAD1F}"/>
                      </a:ext>
                    </a:extLst>
                  </p:cNvPr>
                  <p:cNvSpPr/>
                  <p:nvPr/>
                </p:nvSpPr>
                <p:spPr>
                  <a:xfrm>
                    <a:off x="6614424" y="3597439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CC3A5EC-57D6-4152-AEB1-0633ED33E9D7}"/>
                      </a:ext>
                    </a:extLst>
                  </p:cNvPr>
                  <p:cNvSpPr/>
                  <p:nvPr/>
                </p:nvSpPr>
                <p:spPr>
                  <a:xfrm>
                    <a:off x="6575237" y="294462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2A620E6F-25D7-4815-BCFE-0ABA2B2785FD}"/>
                      </a:ext>
                    </a:extLst>
                  </p:cNvPr>
                  <p:cNvSpPr/>
                  <p:nvPr/>
                </p:nvSpPr>
                <p:spPr>
                  <a:xfrm>
                    <a:off x="6557979" y="2650305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B191BD09-FCF6-49BA-8454-5609B862D62F}"/>
                      </a:ext>
                    </a:extLst>
                  </p:cNvPr>
                  <p:cNvSpPr/>
                  <p:nvPr/>
                </p:nvSpPr>
                <p:spPr>
                  <a:xfrm>
                    <a:off x="6035984" y="1690632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7D6E339-01E5-4CBB-A84C-489F41C9B27F}"/>
                      </a:ext>
                    </a:extLst>
                  </p:cNvPr>
                  <p:cNvSpPr/>
                  <p:nvPr/>
                </p:nvSpPr>
                <p:spPr>
                  <a:xfrm>
                    <a:off x="6019432" y="2340497"/>
                    <a:ext cx="381000" cy="381000"/>
                  </a:xfrm>
                  <a:prstGeom prst="ellipse">
                    <a:avLst/>
                  </a:prstGeom>
                  <a:noFill/>
                  <a:ln>
                    <a:solidFill>
                      <a:srgbClr val="C37CD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EC4806E-EF8A-497B-8EBB-87E93B147F46}"/>
                    </a:ext>
                  </a:extLst>
                </p:cNvPr>
                <p:cNvSpPr/>
                <p:nvPr/>
              </p:nvSpPr>
              <p:spPr>
                <a:xfrm>
                  <a:off x="6531343" y="2326786"/>
                  <a:ext cx="381000" cy="381000"/>
                </a:xfrm>
                <a:prstGeom prst="ellipse">
                  <a:avLst/>
                </a:prstGeom>
                <a:noFill/>
                <a:ln>
                  <a:solidFill>
                    <a:srgbClr val="C37CD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51FC75-424F-4DA9-B345-70D4C42DF485}"/>
                  </a:ext>
                </a:extLst>
              </p:cNvPr>
              <p:cNvSpPr/>
              <p:nvPr/>
            </p:nvSpPr>
            <p:spPr>
              <a:xfrm>
                <a:off x="65532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34F8D5-E6D9-45E4-BE25-A48E019879E1}"/>
                </a:ext>
              </a:extLst>
            </p:cNvPr>
            <p:cNvGrpSpPr/>
            <p:nvPr/>
          </p:nvGrpSpPr>
          <p:grpSpPr>
            <a:xfrm>
              <a:off x="4659572" y="1676400"/>
              <a:ext cx="983364" cy="2622603"/>
              <a:chOff x="4659572" y="1690632"/>
              <a:chExt cx="983364" cy="262260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D66E828-7B5C-4D0F-B99C-072D23F6D54C}"/>
                  </a:ext>
                </a:extLst>
              </p:cNvPr>
              <p:cNvSpPr/>
              <p:nvPr/>
            </p:nvSpPr>
            <p:spPr>
              <a:xfrm>
                <a:off x="4754125" y="2966369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307CC39-D1D5-42E2-BADA-A03D45CB4147}"/>
                  </a:ext>
                </a:extLst>
              </p:cNvPr>
              <p:cNvSpPr/>
              <p:nvPr/>
            </p:nvSpPr>
            <p:spPr>
              <a:xfrm>
                <a:off x="5228336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481C3-1720-4197-B981-2A68E6506B1F}"/>
                  </a:ext>
                </a:extLst>
              </p:cNvPr>
              <p:cNvSpPr/>
              <p:nvPr/>
            </p:nvSpPr>
            <p:spPr>
              <a:xfrm>
                <a:off x="5242221" y="29583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DD93844-C68D-4941-93F8-DF7D3BDBF5EE}"/>
                  </a:ext>
                </a:extLst>
              </p:cNvPr>
              <p:cNvSpPr/>
              <p:nvPr/>
            </p:nvSpPr>
            <p:spPr>
              <a:xfrm>
                <a:off x="5231525" y="392061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50A826E-8734-4639-A8C9-16215B3752AE}"/>
                  </a:ext>
                </a:extLst>
              </p:cNvPr>
              <p:cNvSpPr/>
              <p:nvPr/>
            </p:nvSpPr>
            <p:spPr>
              <a:xfrm>
                <a:off x="5225070" y="265030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F43755F-AFFA-41C6-8BEA-78BCA65C2AC9}"/>
                  </a:ext>
                </a:extLst>
              </p:cNvPr>
              <p:cNvSpPr/>
              <p:nvPr/>
            </p:nvSpPr>
            <p:spPr>
              <a:xfrm>
                <a:off x="5261936" y="3610543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FC4BBFF-8561-4D74-B220-7AE4EEE1DE01}"/>
                  </a:ext>
                </a:extLst>
              </p:cNvPr>
              <p:cNvSpPr/>
              <p:nvPr/>
            </p:nvSpPr>
            <p:spPr>
              <a:xfrm>
                <a:off x="4687585" y="264941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FFB79EF-0FA5-4A6D-A7F9-17E5E7F58216}"/>
                  </a:ext>
                </a:extLst>
              </p:cNvPr>
              <p:cNvSpPr/>
              <p:nvPr/>
            </p:nvSpPr>
            <p:spPr>
              <a:xfrm>
                <a:off x="4659572" y="200754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B42E197-DB1E-41DB-89A2-3CD52E14B9A2}"/>
                  </a:ext>
                </a:extLst>
              </p:cNvPr>
              <p:cNvSpPr/>
              <p:nvPr/>
            </p:nvSpPr>
            <p:spPr>
              <a:xfrm>
                <a:off x="4748180" y="361190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07268BE-73DA-4B49-ABF5-85F7F4E01217}"/>
                  </a:ext>
                </a:extLst>
              </p:cNvPr>
              <p:cNvSpPr/>
              <p:nvPr/>
            </p:nvSpPr>
            <p:spPr>
              <a:xfrm>
                <a:off x="4679132" y="1690632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8E39788-20C8-4B9E-8791-C011B3B06C88}"/>
                  </a:ext>
                </a:extLst>
              </p:cNvPr>
              <p:cNvSpPr/>
              <p:nvPr/>
            </p:nvSpPr>
            <p:spPr>
              <a:xfrm>
                <a:off x="4703396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29AA91-F4DE-4328-9AB3-81D3886C8020}"/>
                  </a:ext>
                </a:extLst>
              </p:cNvPr>
              <p:cNvSpPr/>
              <p:nvPr/>
            </p:nvSpPr>
            <p:spPr>
              <a:xfrm>
                <a:off x="5187462" y="2335758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04D4D11-A135-4AE3-B6B5-D2F17F1095FF}"/>
                  </a:ext>
                </a:extLst>
              </p:cNvPr>
              <p:cNvSpPr/>
              <p:nvPr/>
            </p:nvSpPr>
            <p:spPr>
              <a:xfrm>
                <a:off x="4672147" y="3272184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A6D6FF-DAB2-4339-8DF7-CB536B0B1B9A}"/>
                  </a:ext>
                </a:extLst>
              </p:cNvPr>
              <p:cNvSpPr/>
              <p:nvPr/>
            </p:nvSpPr>
            <p:spPr>
              <a:xfrm>
                <a:off x="5181600" y="32766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C37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6303EE-0779-4568-9A54-9B7CBB7EBABB}"/>
                  </a:ext>
                </a:extLst>
              </p:cNvPr>
              <p:cNvSpPr/>
              <p:nvPr/>
            </p:nvSpPr>
            <p:spPr>
              <a:xfrm>
                <a:off x="4701972" y="3932235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833875-7FAA-4DE0-A643-8926A9166AC2}"/>
              </a:ext>
            </a:extLst>
          </p:cNvPr>
          <p:cNvSpPr txBox="1"/>
          <p:nvPr/>
        </p:nvSpPr>
        <p:spPr>
          <a:xfrm>
            <a:off x="-36358" y="6611035"/>
            <a:ext cx="185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(</a:t>
            </a:r>
            <a:r>
              <a:rPr lang="en-US" sz="1500" b="0" i="1" dirty="0" err="1">
                <a:solidFill>
                  <a:srgbClr val="00B0F0"/>
                </a:solidFill>
                <a:effectLst/>
                <a:latin typeface="-apple-system"/>
              </a:rPr>
              <a:t>Hawass</a:t>
            </a:r>
            <a:r>
              <a:rPr lang="en-US" sz="1500" b="0" i="1" dirty="0">
                <a:solidFill>
                  <a:srgbClr val="00B0F0"/>
                </a:solidFill>
                <a:effectLst/>
                <a:latin typeface="-apple-system"/>
              </a:rPr>
              <a:t> et al. 2010)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83152A7-06F6-4EB1-9494-2C0DD0AD0B62}"/>
              </a:ext>
            </a:extLst>
          </p:cNvPr>
          <p:cNvSpPr txBox="1">
            <a:spLocks/>
          </p:cNvSpPr>
          <p:nvPr/>
        </p:nvSpPr>
        <p:spPr bwMode="auto">
          <a:xfrm>
            <a:off x="5852284" y="1501718"/>
            <a:ext cx="2743200" cy="297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HOWCUM the similarity between the parents?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chemeClr val="tx1"/>
                </a:solidFill>
              </a:rPr>
              <a:t>KV55 and KV35YL were full brother and sister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…but we have no idea who they were!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2681EE-A6AE-452E-8017-006E9F46113A}"/>
              </a:ext>
            </a:extLst>
          </p:cNvPr>
          <p:cNvSpPr txBox="1"/>
          <p:nvPr/>
        </p:nvSpPr>
        <p:spPr>
          <a:xfrm>
            <a:off x="4997564" y="6611035"/>
            <a:ext cx="14300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Cicero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Moraes</a:t>
            </a:r>
            <a:endParaRPr lang="en-US" sz="1500" dirty="0">
              <a:solidFill>
                <a:srgbClr val="00B0F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87C7959-94D3-4BD9-9672-004D3332644B}"/>
              </a:ext>
            </a:extLst>
          </p:cNvPr>
          <p:cNvSpPr txBox="1"/>
          <p:nvPr/>
        </p:nvSpPr>
        <p:spPr>
          <a:xfrm>
            <a:off x="3229050" y="6619235"/>
            <a:ext cx="16934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B0F0"/>
                </a:solidFill>
                <a:effectLst/>
                <a:latin typeface="+mn-lt"/>
              </a:rPr>
              <a:t>Jean-Noël </a:t>
            </a:r>
            <a:r>
              <a:rPr lang="en-US" sz="1500" b="0" i="0" dirty="0" err="1">
                <a:solidFill>
                  <a:srgbClr val="00B0F0"/>
                </a:solidFill>
                <a:effectLst/>
                <a:latin typeface="+mn-lt"/>
              </a:rPr>
              <a:t>Vignal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3352A9-F794-4EC7-A478-3CF48A9405F6}"/>
              </a:ext>
            </a:extLst>
          </p:cNvPr>
          <p:cNvSpPr txBox="1"/>
          <p:nvPr/>
        </p:nvSpPr>
        <p:spPr>
          <a:xfrm>
            <a:off x="1600200" y="6611035"/>
            <a:ext cx="1703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rgbClr val="00B0F0"/>
                </a:solidFill>
                <a:effectLst/>
                <a:latin typeface="+mn-lt"/>
              </a:rPr>
              <a:t>Elisabeth </a:t>
            </a:r>
            <a:r>
              <a:rPr lang="en-US" sz="1500" i="0" dirty="0" err="1">
                <a:solidFill>
                  <a:srgbClr val="00B0F0"/>
                </a:solidFill>
                <a:effectLst/>
                <a:latin typeface="+mn-lt"/>
              </a:rPr>
              <a:t>Daynes</a:t>
            </a:r>
            <a:endParaRPr lang="en-US" sz="15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DEB88BC-C470-4F61-BEA1-DDC61D293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884" y="5049836"/>
            <a:ext cx="1199223" cy="145709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9B9E1BF-7DE0-4028-B6E3-C5333F50D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582" y="5077515"/>
            <a:ext cx="1231018" cy="15424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CCA26D-4CDA-4735-9753-771EA69D3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896560"/>
            <a:ext cx="1382898" cy="18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40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00687B35-1206-4F8E-A9AE-C90DF515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the probabilities?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F342-568F-4B39-8148-63EB3431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Who were King </a:t>
            </a:r>
            <a:r>
              <a:rPr lang="en-US" sz="4800" dirty="0" err="1"/>
              <a:t>Tut’s</a:t>
            </a:r>
            <a:r>
              <a:rPr lang="en-US" sz="4800" dirty="0"/>
              <a:t> parents?</a:t>
            </a:r>
          </a:p>
        </p:txBody>
      </p:sp>
    </p:spTree>
    <p:extLst>
      <p:ext uri="{BB962C8B-B14F-4D97-AF65-F5344CB8AC3E}">
        <p14:creationId xmlns:p14="http://schemas.microsoft.com/office/powerpoint/2010/main" val="10574027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00687B35-1206-4F8E-A9AE-C90DF515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the probabilities?</a:t>
            </a:r>
          </a:p>
          <a:p>
            <a:endParaRPr lang="en-US" sz="2000" dirty="0"/>
          </a:p>
          <a:p>
            <a:r>
              <a:rPr lang="en-US" dirty="0"/>
              <a:t>These come from population statistics…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F342-568F-4B39-8148-63EB3431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Who were King </a:t>
            </a:r>
            <a:r>
              <a:rPr lang="en-US" sz="4800" dirty="0" err="1"/>
              <a:t>Tut’s</a:t>
            </a:r>
            <a:r>
              <a:rPr lang="en-US" sz="4800" dirty="0"/>
              <a:t> parents?</a:t>
            </a:r>
          </a:p>
        </p:txBody>
      </p:sp>
    </p:spTree>
    <p:extLst>
      <p:ext uri="{BB962C8B-B14F-4D97-AF65-F5344CB8AC3E}">
        <p14:creationId xmlns:p14="http://schemas.microsoft.com/office/powerpoint/2010/main" val="23678698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00687B35-1206-4F8E-A9AE-C90DF515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the probabilities?</a:t>
            </a:r>
          </a:p>
          <a:p>
            <a:endParaRPr lang="en-US" sz="2000" dirty="0"/>
          </a:p>
          <a:p>
            <a:r>
              <a:rPr lang="en-US" dirty="0"/>
              <a:t>These come from population statistics…</a:t>
            </a:r>
          </a:p>
          <a:p>
            <a:r>
              <a:rPr lang="en-US" dirty="0"/>
              <a:t>We don’t have those for ancient Egyptians!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F342-568F-4B39-8148-63EB3431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Who were King </a:t>
            </a:r>
            <a:r>
              <a:rPr lang="en-US" sz="4800" dirty="0" err="1"/>
              <a:t>Tut’s</a:t>
            </a:r>
            <a:r>
              <a:rPr lang="en-US" sz="4800" dirty="0"/>
              <a:t> parents?</a:t>
            </a:r>
          </a:p>
        </p:txBody>
      </p:sp>
    </p:spTree>
    <p:extLst>
      <p:ext uri="{BB962C8B-B14F-4D97-AF65-F5344CB8AC3E}">
        <p14:creationId xmlns:p14="http://schemas.microsoft.com/office/powerpoint/2010/main" val="34351687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0DC88-E93C-4222-A525-166C9F02465E}"/>
              </a:ext>
            </a:extLst>
          </p:cNvPr>
          <p:cNvSpPr/>
          <p:nvPr/>
        </p:nvSpPr>
        <p:spPr>
          <a:xfrm>
            <a:off x="0" y="6611035"/>
            <a:ext cx="28985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http://i.imgur.com/aliTlT3.jpg</a:t>
            </a:r>
          </a:p>
        </p:txBody>
      </p:sp>
    </p:spTree>
    <p:extLst>
      <p:ext uri="{BB962C8B-B14F-4D97-AF65-F5344CB8AC3E}">
        <p14:creationId xmlns:p14="http://schemas.microsoft.com/office/powerpoint/2010/main" val="2221608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Combinatorics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call this “</a:t>
            </a:r>
            <a:r>
              <a:rPr lang="en-US" dirty="0">
                <a:solidFill>
                  <a:srgbClr val="FFC000"/>
                </a:solidFill>
              </a:rPr>
              <a:t>permutations</a:t>
            </a:r>
            <a:r>
              <a:rPr lang="en-US" dirty="0"/>
              <a:t>”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dirty="0"/>
              <a:t>an ordered arrangement of items such that:</a:t>
            </a:r>
          </a:p>
          <a:p>
            <a:pPr>
              <a:spcBef>
                <a:spcPts val="0"/>
              </a:spcBef>
            </a:pPr>
            <a:r>
              <a:rPr lang="en-US" dirty="0"/>
              <a:t>	no item is used more than </a:t>
            </a:r>
          </a:p>
          <a:p>
            <a:pPr>
              <a:spcBef>
                <a:spcPts val="0"/>
              </a:spcBef>
            </a:pPr>
            <a:r>
              <a:rPr lang="en-US" dirty="0"/>
              <a:t>		once</a:t>
            </a:r>
          </a:p>
          <a:p>
            <a:pPr>
              <a:spcBef>
                <a:spcPts val="0"/>
              </a:spcBef>
            </a:pPr>
            <a:r>
              <a:rPr lang="en-US" dirty="0"/>
              <a:t>	the order DOES make a </a:t>
            </a:r>
          </a:p>
          <a:p>
            <a:pPr>
              <a:spcBef>
                <a:spcPts val="0"/>
              </a:spcBef>
            </a:pPr>
            <a:r>
              <a:rPr lang="en-US" dirty="0"/>
              <a:t>		difference</a:t>
            </a:r>
          </a:p>
        </p:txBody>
      </p:sp>
    </p:spTree>
    <p:extLst>
      <p:ext uri="{BB962C8B-B14F-4D97-AF65-F5344CB8AC3E}">
        <p14:creationId xmlns:p14="http://schemas.microsoft.com/office/powerpoint/2010/main" val="2798788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/>
              <a:t>Lie with DNA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0" y="990600"/>
            <a:ext cx="7838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CE71C-F801-4841-94DD-0D80F013227A}"/>
              </a:ext>
            </a:extLst>
          </p:cNvPr>
          <p:cNvSpPr txBox="1"/>
          <p:nvPr/>
        </p:nvSpPr>
        <p:spPr>
          <a:xfrm>
            <a:off x="0" y="6611035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https://blogs.ancestry.com/ancestry/files/2016/04/Kyle-Scottish-Kilt-1024x768.jpg</a:t>
            </a:r>
          </a:p>
        </p:txBody>
      </p:sp>
    </p:spTree>
    <p:extLst>
      <p:ext uri="{BB962C8B-B14F-4D97-AF65-F5344CB8AC3E}">
        <p14:creationId xmlns:p14="http://schemas.microsoft.com/office/powerpoint/2010/main" val="12293475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ancestry testing - </a:t>
            </a:r>
          </a:p>
          <a:p>
            <a:pPr>
              <a:spcBef>
                <a:spcPts val="0"/>
              </a:spcBef>
            </a:pPr>
            <a:r>
              <a:rPr lang="en-US" dirty="0"/>
              <a:t>the use of DNA information to make inferences about someone’s "deep" ancestry, hundreds or thousands of years into the past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8" y="6629400"/>
            <a:ext cx="68432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https://www.ucl.ac.uk/mace-lab/debunking/understanding</a:t>
            </a:r>
          </a:p>
        </p:txBody>
      </p:sp>
    </p:spTree>
    <p:extLst>
      <p:ext uri="{BB962C8B-B14F-4D97-AF65-F5344CB8AC3E}">
        <p14:creationId xmlns:p14="http://schemas.microsoft.com/office/powerpoint/2010/main" val="15052177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r>
              <a:rPr lang="en-US" dirty="0"/>
              <a:t>For men, Y </a:t>
            </a:r>
          </a:p>
          <a:p>
            <a:pPr>
              <a:spcBef>
                <a:spcPts val="0"/>
              </a:spcBef>
            </a:pPr>
            <a:r>
              <a:rPr lang="en-US" dirty="0"/>
              <a:t>chromosome </a:t>
            </a:r>
          </a:p>
          <a:p>
            <a:pPr>
              <a:spcBef>
                <a:spcPts val="0"/>
              </a:spcBef>
            </a:pPr>
            <a:r>
              <a:rPr lang="en-US" dirty="0"/>
              <a:t>markers passed </a:t>
            </a:r>
          </a:p>
          <a:p>
            <a:pPr>
              <a:spcBef>
                <a:spcPts val="0"/>
              </a:spcBef>
            </a:pPr>
            <a:r>
              <a:rPr lang="en-US" dirty="0"/>
              <a:t>down from father </a:t>
            </a:r>
          </a:p>
          <a:p>
            <a:pPr>
              <a:spcBef>
                <a:spcPts val="0"/>
              </a:spcBef>
            </a:pPr>
            <a:r>
              <a:rPr lang="en-US" dirty="0"/>
              <a:t>to son reveal </a:t>
            </a:r>
          </a:p>
          <a:p>
            <a:pPr>
              <a:spcBef>
                <a:spcPts val="0"/>
              </a:spcBef>
            </a:pPr>
            <a:r>
              <a:rPr lang="en-US" dirty="0"/>
              <a:t>direct paternal </a:t>
            </a:r>
          </a:p>
          <a:p>
            <a:pPr>
              <a:spcBef>
                <a:spcPts val="0"/>
              </a:spcBef>
            </a:pPr>
            <a:r>
              <a:rPr lang="en-US" dirty="0"/>
              <a:t>deep ancestry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31938"/>
            <a:ext cx="3817374" cy="572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30EC4-FCFD-4A5C-A3BE-85697CCC4514}"/>
              </a:ext>
            </a:extLst>
          </p:cNvPr>
          <p:cNvSpPr txBox="1"/>
          <p:nvPr/>
        </p:nvSpPr>
        <p:spPr>
          <a:xfrm>
            <a:off x="0" y="6608802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http://www.mobihealthnews.com/sites/default/files/Screen%20Shot%202016-10-27%20at%</a:t>
            </a:r>
          </a:p>
          <a:p>
            <a:r>
              <a:rPr lang="en-US" sz="1500" dirty="0">
                <a:solidFill>
                  <a:srgbClr val="00B0F0"/>
                </a:solidFill>
              </a:rPr>
              <a:t>201.58.50%20PM.png</a:t>
            </a:r>
          </a:p>
        </p:txBody>
      </p:sp>
    </p:spTree>
    <p:extLst>
      <p:ext uri="{BB962C8B-B14F-4D97-AF65-F5344CB8AC3E}">
        <p14:creationId xmlns:p14="http://schemas.microsoft.com/office/powerpoint/2010/main" val="35401590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r>
              <a:rPr lang="en-US" dirty="0"/>
              <a:t>Only males carry a </a:t>
            </a:r>
          </a:p>
          <a:p>
            <a:pPr>
              <a:spcBef>
                <a:spcPts val="0"/>
              </a:spcBef>
            </a:pPr>
            <a:r>
              <a:rPr lang="en-US" dirty="0"/>
              <a:t>Y-chromosome, so </a:t>
            </a:r>
          </a:p>
          <a:p>
            <a:pPr>
              <a:spcBef>
                <a:spcPts val="0"/>
              </a:spcBef>
            </a:pPr>
            <a:r>
              <a:rPr lang="en-US" dirty="0"/>
              <a:t>a female can only </a:t>
            </a:r>
          </a:p>
          <a:p>
            <a:pPr>
              <a:spcBef>
                <a:spcPts val="0"/>
              </a:spcBef>
            </a:pPr>
            <a:r>
              <a:rPr lang="en-US" dirty="0"/>
              <a:t>learn about her </a:t>
            </a:r>
          </a:p>
          <a:p>
            <a:pPr>
              <a:spcBef>
                <a:spcPts val="0"/>
              </a:spcBef>
            </a:pPr>
            <a:r>
              <a:rPr lang="en-US" dirty="0"/>
              <a:t>father line through </a:t>
            </a:r>
          </a:p>
          <a:p>
            <a:pPr>
              <a:spcBef>
                <a:spcPts val="0"/>
              </a:spcBef>
            </a:pPr>
            <a:r>
              <a:rPr lang="en-US" dirty="0"/>
              <a:t>her father or </a:t>
            </a:r>
          </a:p>
          <a:p>
            <a:pPr>
              <a:spcBef>
                <a:spcPts val="0"/>
              </a:spcBef>
            </a:pPr>
            <a:r>
              <a:rPr lang="en-US" dirty="0"/>
              <a:t>brother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31938"/>
            <a:ext cx="3817374" cy="572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78C75-F7EA-4B04-88E7-D048176E9CBF}"/>
              </a:ext>
            </a:extLst>
          </p:cNvPr>
          <p:cNvSpPr txBox="1"/>
          <p:nvPr/>
        </p:nvSpPr>
        <p:spPr>
          <a:xfrm>
            <a:off x="0" y="6608802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http://www.mobihealthnews.com/sites/default/files/Screen%20Shot%202016-10-27%20at%</a:t>
            </a:r>
          </a:p>
          <a:p>
            <a:r>
              <a:rPr lang="en-US" sz="1500" dirty="0">
                <a:solidFill>
                  <a:srgbClr val="00B0F0"/>
                </a:solidFill>
              </a:rPr>
              <a:t>201.58.50%20PM.png</a:t>
            </a:r>
          </a:p>
        </p:txBody>
      </p:sp>
    </p:spTree>
    <p:extLst>
      <p:ext uri="{BB962C8B-B14F-4D97-AF65-F5344CB8AC3E}">
        <p14:creationId xmlns:p14="http://schemas.microsoft.com/office/powerpoint/2010/main" val="6664278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9220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https://dnaexplained.files.wordpress.com/2013/01/haplogroups-of-the-world-y.png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C98A3-FC6E-4DF2-BBAF-01E2FC14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6209" cy="662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4757C-427D-4615-9DC3-A42C72D36C7F}"/>
              </a:ext>
            </a:extLst>
          </p:cNvPr>
          <p:cNvSpPr txBox="1"/>
          <p:nvPr/>
        </p:nvSpPr>
        <p:spPr>
          <a:xfrm>
            <a:off x="8484030" y="4648200"/>
            <a:ext cx="63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21+</a:t>
            </a:r>
          </a:p>
        </p:txBody>
      </p:sp>
    </p:spTree>
    <p:extLst>
      <p:ext uri="{BB962C8B-B14F-4D97-AF65-F5344CB8AC3E}">
        <p14:creationId xmlns:p14="http://schemas.microsoft.com/office/powerpoint/2010/main" val="14698101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r>
              <a:rPr lang="en-US" dirty="0"/>
              <a:t>A mitochondrial </a:t>
            </a:r>
          </a:p>
          <a:p>
            <a:pPr>
              <a:spcBef>
                <a:spcPts val="0"/>
              </a:spcBef>
            </a:pPr>
            <a:r>
              <a:rPr lang="en-US" dirty="0"/>
              <a:t>DNA </a:t>
            </a:r>
            <a:r>
              <a:rPr lang="en-US" dirty="0" err="1"/>
              <a:t>haplogroup</a:t>
            </a:r>
            <a:r>
              <a:rPr lang="en-US" dirty="0"/>
              <a:t> is </a:t>
            </a:r>
          </a:p>
          <a:p>
            <a:pPr>
              <a:spcBef>
                <a:spcPts val="0"/>
              </a:spcBef>
            </a:pPr>
            <a:r>
              <a:rPr lang="en-US" dirty="0"/>
              <a:t>defined by </a:t>
            </a:r>
          </a:p>
          <a:p>
            <a:pPr>
              <a:spcBef>
                <a:spcPts val="0"/>
              </a:spcBef>
            </a:pPr>
            <a:r>
              <a:rPr lang="en-US" dirty="0"/>
              <a:t>differences in </a:t>
            </a:r>
          </a:p>
          <a:p>
            <a:pPr>
              <a:spcBef>
                <a:spcPts val="0"/>
              </a:spcBef>
            </a:pPr>
            <a:r>
              <a:rPr lang="en-US" dirty="0"/>
              <a:t>mitochondrial DNA </a:t>
            </a:r>
          </a:p>
          <a:p>
            <a:pPr>
              <a:spcBef>
                <a:spcPts val="0"/>
              </a:spcBef>
            </a:pPr>
            <a:r>
              <a:rPr lang="en-US" dirty="0"/>
              <a:t>inherited from </a:t>
            </a:r>
          </a:p>
          <a:p>
            <a:pPr>
              <a:spcBef>
                <a:spcPts val="0"/>
              </a:spcBef>
            </a:pPr>
            <a:r>
              <a:rPr lang="en-US" dirty="0"/>
              <a:t>your mother’s 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31938"/>
            <a:ext cx="3817374" cy="572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F5506-2840-4ADF-BB4E-5FF109088122}"/>
              </a:ext>
            </a:extLst>
          </p:cNvPr>
          <p:cNvSpPr txBox="1"/>
          <p:nvPr/>
        </p:nvSpPr>
        <p:spPr>
          <a:xfrm>
            <a:off x="0" y="6608802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http://www.mobihealthnews.com/sites/default/files/Screen%20Shot%202016-10-27%20at%</a:t>
            </a:r>
          </a:p>
          <a:p>
            <a:r>
              <a:rPr lang="en-US" sz="1500" dirty="0">
                <a:solidFill>
                  <a:srgbClr val="00B0F0"/>
                </a:solidFill>
              </a:rPr>
              <a:t>201.58.50%20PM.png</a:t>
            </a:r>
          </a:p>
        </p:txBody>
      </p:sp>
    </p:spTree>
    <p:extLst>
      <p:ext uri="{BB962C8B-B14F-4D97-AF65-F5344CB8AC3E}">
        <p14:creationId xmlns:p14="http://schemas.microsoft.com/office/powerpoint/2010/main" val="24911426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72830-B6CB-4771-9112-5EDD7AF3E032}"/>
              </a:ext>
            </a:extLst>
          </p:cNvPr>
          <p:cNvSpPr txBox="1"/>
          <p:nvPr/>
        </p:nvSpPr>
        <p:spPr>
          <a:xfrm>
            <a:off x="0" y="6553200"/>
            <a:ext cx="92964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Major_Y-DNA_and_mtDNA_Haplogroups-3.jpg (1163×791) (wikitree.com)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7277AD-E252-4FA9-9C48-CFD998D01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595"/>
            <a:ext cx="9138250" cy="6196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88A27-F08E-4A2B-B6D5-F7F53D4B1D99}"/>
              </a:ext>
            </a:extLst>
          </p:cNvPr>
          <p:cNvSpPr txBox="1"/>
          <p:nvPr/>
        </p:nvSpPr>
        <p:spPr>
          <a:xfrm>
            <a:off x="7239000" y="4648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27++</a:t>
            </a:r>
          </a:p>
        </p:txBody>
      </p:sp>
    </p:spTree>
    <p:extLst>
      <p:ext uri="{BB962C8B-B14F-4D97-AF65-F5344CB8AC3E}">
        <p14:creationId xmlns:p14="http://schemas.microsoft.com/office/powerpoint/2010/main" val="31837780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/>
              <a:t>An autosome is any of the numbered chromosomes (as opposed to the gender X or Y chromosomes) and the </a:t>
            </a:r>
            <a:r>
              <a:rPr lang="en-US" dirty="0" err="1"/>
              <a:t>mtDNA</a:t>
            </a:r>
            <a:endParaRPr lang="en-US" dirty="0"/>
          </a:p>
          <a:p>
            <a:endParaRPr lang="en-US" sz="2000" dirty="0"/>
          </a:p>
          <a:p>
            <a:r>
              <a:rPr lang="en-US" dirty="0"/>
              <a:t>Humans have 22 pairs of autosomes</a:t>
            </a:r>
          </a:p>
        </p:txBody>
      </p:sp>
    </p:spTree>
    <p:extLst>
      <p:ext uri="{BB962C8B-B14F-4D97-AF65-F5344CB8AC3E}">
        <p14:creationId xmlns:p14="http://schemas.microsoft.com/office/powerpoint/2010/main" val="35716681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638800"/>
          </a:xfrm>
        </p:spPr>
        <p:txBody>
          <a:bodyPr/>
          <a:lstStyle/>
          <a:p>
            <a:r>
              <a:rPr lang="en-US" dirty="0"/>
              <a:t>Autosomal DNA testing describes </a:t>
            </a:r>
          </a:p>
          <a:p>
            <a:pPr>
              <a:spcBef>
                <a:spcPts val="0"/>
              </a:spcBef>
            </a:pPr>
            <a:r>
              <a:rPr lang="en-US" dirty="0"/>
              <a:t>the amount of autosomal DNA </a:t>
            </a:r>
          </a:p>
          <a:p>
            <a:pPr>
              <a:spcBef>
                <a:spcPts val="0"/>
              </a:spcBef>
            </a:pPr>
            <a:r>
              <a:rPr lang="en-US" dirty="0"/>
              <a:t>which two individuals share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08802"/>
            <a:ext cx="91366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https://s3.amazonaws.com/lowres.cartoonstock.com/animals-genes-dna-rats-mice-lab_rats-rron1016_low.jpg</a:t>
            </a:r>
          </a:p>
        </p:txBody>
      </p:sp>
    </p:spTree>
    <p:extLst>
      <p:ext uri="{BB962C8B-B14F-4D97-AF65-F5344CB8AC3E}">
        <p14:creationId xmlns:p14="http://schemas.microsoft.com/office/powerpoint/2010/main" val="16896985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Probabilities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1" y="1676400"/>
          <a:ext cx="8610599" cy="47800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% shared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Relationship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100%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Identical twins (monozygotic twins)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50%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Parent/child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50% 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Full siblings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25%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Grandparent/grandchild, aunt-or-uncle/niece-or-nephew, half-siblings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25%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Double first cousins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776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12.5%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Great-grandparent/great-grandchild, first cousins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6.25%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Double second cousins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3.125%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Second cousins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0.781%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Third cousins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0.195%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Fourth cousins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0.0488%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Fifth cousins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0.0122%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Sixth cousins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0.00305%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Seventh cousins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923"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0.00076%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Eighth cousins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8628" marR="48628" marT="24314" marB="24314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386" y="914400"/>
            <a:ext cx="91246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CFF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Autosomal DNA shared by relatives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CCFFFF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239000" y="6457890"/>
            <a:ext cx="1709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CFF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(on average)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CCFFFF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6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kkiDk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Vikk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5072</TotalTime>
  <Words>9315</Words>
  <Application>Microsoft Office PowerPoint</Application>
  <PresentationFormat>On-screen Show (4:3)</PresentationFormat>
  <Paragraphs>4274</Paragraphs>
  <Slides>173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81" baseType="lpstr">
      <vt:lpstr>-apple-system</vt:lpstr>
      <vt:lpstr>Arial</vt:lpstr>
      <vt:lpstr>Calibri</vt:lpstr>
      <vt:lpstr>Cambria</vt:lpstr>
      <vt:lpstr>Cambria Math</vt:lpstr>
      <vt:lpstr>Comic Sans MS</vt:lpstr>
      <vt:lpstr>Wingdings</vt:lpstr>
      <vt:lpstr>Office Theme</vt:lpstr>
      <vt:lpstr>PowerPoint Presentation</vt:lpstr>
      <vt:lpstr>What’s Up?</vt:lpstr>
      <vt:lpstr>What’s Up?</vt:lpstr>
      <vt:lpstr>Review</vt:lpstr>
      <vt:lpstr>Fundamental Counting Principle</vt:lpstr>
      <vt:lpstr>Fundamental Counting Principle</vt:lpstr>
      <vt:lpstr>Combinatorics</vt:lpstr>
      <vt:lpstr>Combinatorics</vt:lpstr>
      <vt:lpstr>Combinatorics</vt:lpstr>
      <vt:lpstr>Combinatorics</vt:lpstr>
      <vt:lpstr>Odds</vt:lpstr>
      <vt:lpstr>Probability in Weather</vt:lpstr>
      <vt:lpstr>Probability in Weather</vt:lpstr>
      <vt:lpstr>Questions?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were King Tut’s parents?</vt:lpstr>
      <vt:lpstr>Who were King Tut’s parents?</vt:lpstr>
      <vt:lpstr>Who were King Tut’s parents?</vt:lpstr>
      <vt:lpstr>Questions?</vt:lpstr>
      <vt:lpstr>How to Lie with DNA</vt:lpstr>
      <vt:lpstr>DNA Probabilities</vt:lpstr>
      <vt:lpstr>DNA Probabilities</vt:lpstr>
      <vt:lpstr>DNA Probabilities</vt:lpstr>
      <vt:lpstr>PowerPoint Presentation</vt:lpstr>
      <vt:lpstr>DNA Probabilities</vt:lpstr>
      <vt:lpstr>PowerPoint Presentation</vt:lpstr>
      <vt:lpstr>DNA Probabilities</vt:lpstr>
      <vt:lpstr>DNA Probabilities</vt:lpstr>
      <vt:lpstr>DNA Probabilities</vt:lpstr>
      <vt:lpstr>PowerPoint Presentation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Questions?</vt:lpstr>
      <vt:lpstr>DNA Probabilities</vt:lpstr>
      <vt:lpstr>DNA Probabilities</vt:lpstr>
      <vt:lpstr>DNA Probabilities</vt:lpstr>
      <vt:lpstr>DNA Probabilities</vt:lpstr>
      <vt:lpstr>DNA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DNA Probabilities</vt:lpstr>
      <vt:lpstr>DNA Probabilities</vt:lpstr>
      <vt:lpstr>DNA Probabilities</vt:lpstr>
      <vt:lpstr>DNA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DNA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DNA Probabilities</vt:lpstr>
      <vt:lpstr>PowerPoint Presentation</vt:lpstr>
      <vt:lpstr>PowerPoint Presentation</vt:lpstr>
      <vt:lpstr>PowerPoint Presentation</vt:lpstr>
      <vt:lpstr>Summary</vt:lpstr>
      <vt:lpstr>You Survived!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Vikki French at 049</dc:creator>
  <cp:lastModifiedBy>Vikki French</cp:lastModifiedBy>
  <cp:revision>465</cp:revision>
  <dcterms:created xsi:type="dcterms:W3CDTF">2012-09-06T22:30:26Z</dcterms:created>
  <dcterms:modified xsi:type="dcterms:W3CDTF">2023-02-22T04:16:04Z</dcterms:modified>
</cp:coreProperties>
</file>