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4"/>
  </p:handoutMasterIdLst>
  <p:sldIdLst>
    <p:sldId id="1299" r:id="rId2"/>
    <p:sldId id="437" r:id="rId3"/>
    <p:sldId id="2943" r:id="rId4"/>
    <p:sldId id="1461" r:id="rId5"/>
    <p:sldId id="1744" r:id="rId6"/>
    <p:sldId id="1752" r:id="rId7"/>
    <p:sldId id="2947" r:id="rId8"/>
    <p:sldId id="1690" r:id="rId9"/>
    <p:sldId id="2948" r:id="rId10"/>
    <p:sldId id="2949" r:id="rId11"/>
    <p:sldId id="2944" r:id="rId12"/>
    <p:sldId id="2945" r:id="rId13"/>
    <p:sldId id="1698" r:id="rId14"/>
    <p:sldId id="1702" r:id="rId15"/>
    <p:sldId id="1442" r:id="rId16"/>
    <p:sldId id="1239" r:id="rId17"/>
    <p:sldId id="1240" r:id="rId18"/>
    <p:sldId id="715" r:id="rId19"/>
    <p:sldId id="722" r:id="rId20"/>
    <p:sldId id="723" r:id="rId21"/>
    <p:sldId id="725" r:id="rId22"/>
    <p:sldId id="724" r:id="rId23"/>
    <p:sldId id="2950" r:id="rId24"/>
    <p:sldId id="2951" r:id="rId25"/>
    <p:sldId id="714" r:id="rId26"/>
    <p:sldId id="716" r:id="rId27"/>
    <p:sldId id="717" r:id="rId28"/>
    <p:sldId id="718" r:id="rId29"/>
    <p:sldId id="726" r:id="rId30"/>
    <p:sldId id="727" r:id="rId31"/>
    <p:sldId id="728" r:id="rId32"/>
    <p:sldId id="712" r:id="rId33"/>
    <p:sldId id="713" r:id="rId34"/>
    <p:sldId id="719" r:id="rId35"/>
    <p:sldId id="729" r:id="rId36"/>
    <p:sldId id="730" r:id="rId37"/>
    <p:sldId id="720" r:id="rId38"/>
    <p:sldId id="735" r:id="rId39"/>
    <p:sldId id="3014" r:id="rId40"/>
    <p:sldId id="3015" r:id="rId41"/>
    <p:sldId id="721" r:id="rId42"/>
    <p:sldId id="733" r:id="rId43"/>
    <p:sldId id="734" r:id="rId44"/>
    <p:sldId id="3016" r:id="rId45"/>
    <p:sldId id="731" r:id="rId46"/>
    <p:sldId id="748" r:id="rId47"/>
    <p:sldId id="711" r:id="rId48"/>
    <p:sldId id="1242" r:id="rId49"/>
    <p:sldId id="1245" r:id="rId50"/>
    <p:sldId id="1250" r:id="rId51"/>
    <p:sldId id="1246" r:id="rId52"/>
    <p:sldId id="3004" r:id="rId53"/>
    <p:sldId id="1243" r:id="rId54"/>
    <p:sldId id="1247" r:id="rId55"/>
    <p:sldId id="1294" r:id="rId56"/>
    <p:sldId id="1244" r:id="rId57"/>
    <p:sldId id="1248" r:id="rId58"/>
    <p:sldId id="1273" r:id="rId59"/>
    <p:sldId id="1279" r:id="rId60"/>
    <p:sldId id="1249" r:id="rId61"/>
    <p:sldId id="1274" r:id="rId62"/>
    <p:sldId id="1275" r:id="rId63"/>
    <p:sldId id="1252" r:id="rId64"/>
    <p:sldId id="1253" r:id="rId65"/>
    <p:sldId id="1254" r:id="rId66"/>
    <p:sldId id="1256" r:id="rId67"/>
    <p:sldId id="1257" r:id="rId68"/>
    <p:sldId id="1258" r:id="rId69"/>
    <p:sldId id="1251" r:id="rId70"/>
    <p:sldId id="1259" r:id="rId71"/>
    <p:sldId id="1260" r:id="rId72"/>
    <p:sldId id="1261" r:id="rId73"/>
    <p:sldId id="1262" r:id="rId74"/>
    <p:sldId id="1276" r:id="rId75"/>
    <p:sldId id="1263" r:id="rId76"/>
    <p:sldId id="1264" r:id="rId77"/>
    <p:sldId id="1266" r:id="rId78"/>
    <p:sldId id="1267" r:id="rId79"/>
    <p:sldId id="1268" r:id="rId80"/>
    <p:sldId id="1265" r:id="rId81"/>
    <p:sldId id="1269" r:id="rId82"/>
    <p:sldId id="1270" r:id="rId83"/>
    <p:sldId id="1271" r:id="rId84"/>
    <p:sldId id="1277" r:id="rId85"/>
    <p:sldId id="1272" r:id="rId86"/>
    <p:sldId id="1241" r:id="rId87"/>
    <p:sldId id="732" r:id="rId88"/>
    <p:sldId id="736" r:id="rId89"/>
    <p:sldId id="737" r:id="rId90"/>
    <p:sldId id="747" r:id="rId91"/>
    <p:sldId id="738" r:id="rId92"/>
    <p:sldId id="1218" r:id="rId93"/>
    <p:sldId id="3008" r:id="rId94"/>
    <p:sldId id="1219" r:id="rId95"/>
    <p:sldId id="3009" r:id="rId96"/>
    <p:sldId id="3010" r:id="rId97"/>
    <p:sldId id="3011" r:id="rId98"/>
    <p:sldId id="1237" r:id="rId99"/>
    <p:sldId id="969" r:id="rId100"/>
    <p:sldId id="1280" r:id="rId101"/>
    <p:sldId id="1281" r:id="rId102"/>
    <p:sldId id="1282" r:id="rId103"/>
    <p:sldId id="1283" r:id="rId104"/>
    <p:sldId id="1295" r:id="rId105"/>
    <p:sldId id="1288" r:id="rId106"/>
    <p:sldId id="1284" r:id="rId107"/>
    <p:sldId id="1285" r:id="rId108"/>
    <p:sldId id="1286" r:id="rId109"/>
    <p:sldId id="1292" r:id="rId110"/>
    <p:sldId id="2953" r:id="rId111"/>
    <p:sldId id="2952" r:id="rId112"/>
    <p:sldId id="2954" r:id="rId113"/>
    <p:sldId id="2955" r:id="rId114"/>
    <p:sldId id="2956" r:id="rId115"/>
    <p:sldId id="2957" r:id="rId116"/>
    <p:sldId id="2958" r:id="rId117"/>
    <p:sldId id="2959" r:id="rId118"/>
    <p:sldId id="2964" r:id="rId119"/>
    <p:sldId id="2965" r:id="rId120"/>
    <p:sldId id="2960" r:id="rId121"/>
    <p:sldId id="2962" r:id="rId122"/>
    <p:sldId id="2963" r:id="rId123"/>
    <p:sldId id="2961" r:id="rId124"/>
    <p:sldId id="2966" r:id="rId125"/>
    <p:sldId id="2967" r:id="rId126"/>
    <p:sldId id="2968" r:id="rId127"/>
    <p:sldId id="2969" r:id="rId128"/>
    <p:sldId id="2970" r:id="rId129"/>
    <p:sldId id="2971" r:id="rId130"/>
    <p:sldId id="2972" r:id="rId131"/>
    <p:sldId id="2973" r:id="rId132"/>
    <p:sldId id="2974" r:id="rId133"/>
    <p:sldId id="2975" r:id="rId134"/>
    <p:sldId id="1287" r:id="rId135"/>
    <p:sldId id="1289" r:id="rId136"/>
    <p:sldId id="1290" r:id="rId137"/>
    <p:sldId id="1291" r:id="rId138"/>
    <p:sldId id="1293" r:id="rId139"/>
    <p:sldId id="1296" r:id="rId140"/>
    <p:sldId id="1297" r:id="rId141"/>
    <p:sldId id="1298" r:id="rId142"/>
    <p:sldId id="1238" r:id="rId143"/>
    <p:sldId id="2976" r:id="rId144"/>
    <p:sldId id="2980" r:id="rId145"/>
    <p:sldId id="2979" r:id="rId146"/>
    <p:sldId id="2977" r:id="rId147"/>
    <p:sldId id="2978" r:id="rId148"/>
    <p:sldId id="2981" r:id="rId149"/>
    <p:sldId id="2982" r:id="rId150"/>
    <p:sldId id="2983" r:id="rId151"/>
    <p:sldId id="2992" r:id="rId152"/>
    <p:sldId id="2993" r:id="rId153"/>
    <p:sldId id="2996" r:id="rId154"/>
    <p:sldId id="2995" r:id="rId155"/>
    <p:sldId id="2997" r:id="rId156"/>
    <p:sldId id="2998" r:id="rId157"/>
    <p:sldId id="2999" r:id="rId158"/>
    <p:sldId id="3000" r:id="rId159"/>
    <p:sldId id="3001" r:id="rId160"/>
    <p:sldId id="3002" r:id="rId161"/>
    <p:sldId id="3003" r:id="rId162"/>
    <p:sldId id="2986" r:id="rId163"/>
    <p:sldId id="2989" r:id="rId164"/>
    <p:sldId id="2988" r:id="rId165"/>
    <p:sldId id="2987" r:id="rId166"/>
    <p:sldId id="2990" r:id="rId167"/>
    <p:sldId id="2984" r:id="rId168"/>
    <p:sldId id="2985" r:id="rId169"/>
    <p:sldId id="2991" r:id="rId170"/>
    <p:sldId id="1749" r:id="rId171"/>
    <p:sldId id="2864" r:id="rId172"/>
    <p:sldId id="3012" r:id="rId17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51" autoAdjust="0"/>
    <p:restoredTop sz="94587" autoAdjust="0"/>
  </p:normalViewPr>
  <p:slideViewPr>
    <p:cSldViewPr>
      <p:cViewPr varScale="1">
        <p:scale>
          <a:sx n="90" d="100"/>
          <a:sy n="90" d="100"/>
        </p:scale>
        <p:origin x="8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67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theme" Target="theme/theme1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handoutMaster" Target="handoutMasters/handoutMaster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presProps" Target="presProps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viewProps" Target="viewProps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C41557-EC00-47AD-A3B6-6484700CA67A}" type="datetimeFigureOut">
              <a:rPr lang="en-US"/>
              <a:pPr>
                <a:defRPr/>
              </a:pPr>
              <a:t>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6CEA775-3D3E-4E30-9643-A0E44CCD0C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88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5700" b="1" i="0" baseline="0"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800" b="1" i="0" baseline="0">
                <a:solidFill>
                  <a:srgbClr val="CC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51941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8229600" cy="4525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4613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381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>
            <a:lvl1pPr marL="0" indent="0">
              <a:buNone/>
              <a:defRPr/>
            </a:lvl1pPr>
            <a:lvl2pPr marL="1028700" indent="-571500">
              <a:buFont typeface="Arial" pitchFamily="34" charset="0"/>
              <a:buChar char="•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4560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5329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3848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44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3151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2127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4764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735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A819FE5-4ECE-49DA-A563-460FEFB04F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93"/>
          <a:stretch/>
        </p:blipFill>
        <p:spPr>
          <a:xfrm>
            <a:off x="0" y="-1"/>
            <a:ext cx="9157588" cy="6869151"/>
          </a:xfrm>
          <a:prstGeom prst="rect">
            <a:avLst/>
          </a:prstGeom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0B4F1663-7F19-4E08-95D5-5B6D97596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43000"/>
            <a:ext cx="906780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Welcome to</a:t>
            </a:r>
            <a:r>
              <a:rPr lang="en-US" altLang="en-US" sz="6000" dirty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Unit 6 Part 12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500" dirty="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900" dirty="0">
                <a:solidFill>
                  <a:srgbClr val="FFC000"/>
                </a:solidFill>
              </a:rPr>
              <a:t>MATH366 Probability and Statistics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B06F34-0EEF-430A-A694-21778941F272}"/>
              </a:ext>
            </a:extLst>
          </p:cNvPr>
          <p:cNvSpPr txBox="1"/>
          <p:nvPr/>
        </p:nvSpPr>
        <p:spPr>
          <a:xfrm>
            <a:off x="0" y="6608802"/>
            <a:ext cx="915758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https://online.stanford.edu/sites/default/files/styles/figure_default/public/2018-04/theory-of-probability_stats116.jpg?itok=ms4fRMO-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3B230-9E80-40C8-9ED7-B3FC11899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Probabilities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6348A-7356-4008-8AAF-CD2C031D9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person inherits one allele value from Mom and one from Dad (they can be the same value)</a:t>
            </a:r>
          </a:p>
          <a:p>
            <a:r>
              <a:rPr lang="en-US" dirty="0"/>
              <a:t>This combination is called a “</a:t>
            </a:r>
            <a:r>
              <a:rPr lang="en-US" dirty="0">
                <a:solidFill>
                  <a:srgbClr val="FFC000"/>
                </a:solidFill>
              </a:rPr>
              <a:t>genotype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462162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In the game of “</a:t>
            </a:r>
            <a:r>
              <a:rPr lang="en-US" dirty="0" err="1"/>
              <a:t>Chuckaluck</a:t>
            </a:r>
            <a:r>
              <a:rPr lang="en-US" dirty="0"/>
              <a:t>”, a player bets on a number from 1 to 6</a:t>
            </a:r>
          </a:p>
          <a:p>
            <a:r>
              <a:rPr lang="en-US" dirty="0"/>
              <a:t>Then a cage containing two dice is spun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PROBABILITY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2c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55311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If doubles of the player’s number appear, the player wins back 3x the original bet </a:t>
            </a:r>
          </a:p>
          <a:p>
            <a:r>
              <a:rPr lang="en-US" dirty="0"/>
              <a:t>If one of the player’s number appears, the player wins back 2x the original bet</a:t>
            </a:r>
          </a:p>
          <a:p>
            <a:r>
              <a:rPr lang="en-US" dirty="0"/>
              <a:t>If neither is the players’ number, the player loses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PROBABILITY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2c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26571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A player bets $1 on “2”</a:t>
            </a:r>
          </a:p>
          <a:p>
            <a:r>
              <a:rPr lang="en-US" dirty="0"/>
              <a:t>What is “X”?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PROBABILITY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2c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2EA901C-74EA-4A21-9120-9E4397F3F151}"/>
              </a:ext>
            </a:extLst>
          </p:cNvPr>
          <p:cNvGrpSpPr/>
          <p:nvPr/>
        </p:nvGrpSpPr>
        <p:grpSpPr>
          <a:xfrm>
            <a:off x="1905000" y="4342710"/>
            <a:ext cx="4343400" cy="1321260"/>
            <a:chOff x="381000" y="3377970"/>
            <a:chExt cx="3429000" cy="132126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971AD0A-1028-401C-9E53-105F546F1C91}"/>
                </a:ext>
              </a:extLst>
            </p:cNvPr>
            <p:cNvGrpSpPr/>
            <p:nvPr/>
          </p:nvGrpSpPr>
          <p:grpSpPr>
            <a:xfrm>
              <a:off x="381000" y="3377970"/>
              <a:ext cx="3429000" cy="660630"/>
              <a:chOff x="76200" y="3377970"/>
              <a:chExt cx="3429000" cy="660630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D0D291C-3956-47DD-B8F5-94DFE1AE5B7D}"/>
                  </a:ext>
                </a:extLst>
              </p:cNvPr>
              <p:cNvSpPr txBox="1"/>
              <p:nvPr/>
            </p:nvSpPr>
            <p:spPr>
              <a:xfrm>
                <a:off x="762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x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9142A5A-8A29-4FB9-83BE-4FBCE8AB00EA}"/>
                  </a:ext>
                </a:extLst>
              </p:cNvPr>
              <p:cNvSpPr txBox="1"/>
              <p:nvPr/>
            </p:nvSpPr>
            <p:spPr>
              <a:xfrm>
                <a:off x="7620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?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626CD5B-7559-4B37-98AD-B34BBC0A8938}"/>
                  </a:ext>
                </a:extLst>
              </p:cNvPr>
              <p:cNvSpPr txBox="1"/>
              <p:nvPr/>
            </p:nvSpPr>
            <p:spPr>
              <a:xfrm>
                <a:off x="14478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?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D46AFED-19C2-4605-8B3A-2A582811D230}"/>
                  </a:ext>
                </a:extLst>
              </p:cNvPr>
              <p:cNvSpPr txBox="1"/>
              <p:nvPr/>
            </p:nvSpPr>
            <p:spPr>
              <a:xfrm>
                <a:off x="21336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?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671872E-B729-4E24-8D0A-7F1452E04060}"/>
                  </a:ext>
                </a:extLst>
              </p:cNvPr>
              <p:cNvSpPr txBox="1"/>
              <p:nvPr/>
            </p:nvSpPr>
            <p:spPr>
              <a:xfrm>
                <a:off x="28194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?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5A63351-F061-4EE4-BEAB-D1E8FD6B7826}"/>
                </a:ext>
              </a:extLst>
            </p:cNvPr>
            <p:cNvGrpSpPr/>
            <p:nvPr/>
          </p:nvGrpSpPr>
          <p:grpSpPr>
            <a:xfrm>
              <a:off x="381000" y="4038600"/>
              <a:ext cx="3429000" cy="660630"/>
              <a:chOff x="76200" y="3377970"/>
              <a:chExt cx="3429000" cy="660630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4BBDF97-29FC-4808-92ED-59DC35969969}"/>
                  </a:ext>
                </a:extLst>
              </p:cNvPr>
              <p:cNvSpPr txBox="1"/>
              <p:nvPr/>
            </p:nvSpPr>
            <p:spPr>
              <a:xfrm>
                <a:off x="762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ƒ(x)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BCFD417-DBE8-4137-9A5B-DDEBF752A97F}"/>
                  </a:ext>
                </a:extLst>
              </p:cNvPr>
              <p:cNvSpPr txBox="1"/>
              <p:nvPr/>
            </p:nvSpPr>
            <p:spPr>
              <a:xfrm>
                <a:off x="7620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endParaRPr lang="en-US" sz="1600" b="1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9569EED-F56F-4A77-909B-A6CDC8A00403}"/>
                  </a:ext>
                </a:extLst>
              </p:cNvPr>
              <p:cNvSpPr txBox="1"/>
              <p:nvPr/>
            </p:nvSpPr>
            <p:spPr>
              <a:xfrm>
                <a:off x="14478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endParaRPr lang="en-US" sz="1600" b="1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AB3F080-E978-46A9-8CE0-05F707F9120B}"/>
                  </a:ext>
                </a:extLst>
              </p:cNvPr>
              <p:cNvSpPr txBox="1"/>
              <p:nvPr/>
            </p:nvSpPr>
            <p:spPr>
              <a:xfrm>
                <a:off x="21336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endParaRPr lang="en-US" sz="1600" b="1" dirty="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3AEFFE8-3074-4B75-9431-840012282789}"/>
                  </a:ext>
                </a:extLst>
              </p:cNvPr>
              <p:cNvSpPr txBox="1"/>
              <p:nvPr/>
            </p:nvSpPr>
            <p:spPr>
              <a:xfrm>
                <a:off x="28194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endParaRPr lang="en-US" sz="16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2588607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A player bets $1 on “2”</a:t>
            </a:r>
          </a:p>
          <a:p>
            <a:r>
              <a:rPr lang="en-US" dirty="0"/>
              <a:t>What is “X”? </a:t>
            </a:r>
            <a:r>
              <a:rPr lang="en-US" dirty="0">
                <a:solidFill>
                  <a:srgbClr val="FFFF00"/>
                </a:solidFill>
              </a:rPr>
              <a:t>The number of twos that appear</a:t>
            </a:r>
          </a:p>
          <a:p>
            <a:r>
              <a:rPr lang="en-US" dirty="0"/>
              <a:t>What are the “x” values?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PROBABILITY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2c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2EA901C-74EA-4A21-9120-9E4397F3F151}"/>
              </a:ext>
            </a:extLst>
          </p:cNvPr>
          <p:cNvGrpSpPr/>
          <p:nvPr/>
        </p:nvGrpSpPr>
        <p:grpSpPr>
          <a:xfrm>
            <a:off x="2286000" y="4342710"/>
            <a:ext cx="4343400" cy="1321260"/>
            <a:chOff x="381000" y="3377970"/>
            <a:chExt cx="3429000" cy="132126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971AD0A-1028-401C-9E53-105F546F1C91}"/>
                </a:ext>
              </a:extLst>
            </p:cNvPr>
            <p:cNvGrpSpPr/>
            <p:nvPr/>
          </p:nvGrpSpPr>
          <p:grpSpPr>
            <a:xfrm>
              <a:off x="381000" y="3377970"/>
              <a:ext cx="3429000" cy="660630"/>
              <a:chOff x="76200" y="3377970"/>
              <a:chExt cx="3429000" cy="660630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D0D291C-3956-47DD-B8F5-94DFE1AE5B7D}"/>
                  </a:ext>
                </a:extLst>
              </p:cNvPr>
              <p:cNvSpPr txBox="1"/>
              <p:nvPr/>
            </p:nvSpPr>
            <p:spPr>
              <a:xfrm>
                <a:off x="762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x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9142A5A-8A29-4FB9-83BE-4FBCE8AB00EA}"/>
                  </a:ext>
                </a:extLst>
              </p:cNvPr>
              <p:cNvSpPr txBox="1"/>
              <p:nvPr/>
            </p:nvSpPr>
            <p:spPr>
              <a:xfrm>
                <a:off x="7620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?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626CD5B-7559-4B37-98AD-B34BBC0A8938}"/>
                  </a:ext>
                </a:extLst>
              </p:cNvPr>
              <p:cNvSpPr txBox="1"/>
              <p:nvPr/>
            </p:nvSpPr>
            <p:spPr>
              <a:xfrm>
                <a:off x="14478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?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D46AFED-19C2-4605-8B3A-2A582811D230}"/>
                  </a:ext>
                </a:extLst>
              </p:cNvPr>
              <p:cNvSpPr txBox="1"/>
              <p:nvPr/>
            </p:nvSpPr>
            <p:spPr>
              <a:xfrm>
                <a:off x="21336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?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671872E-B729-4E24-8D0A-7F1452E04060}"/>
                  </a:ext>
                </a:extLst>
              </p:cNvPr>
              <p:cNvSpPr txBox="1"/>
              <p:nvPr/>
            </p:nvSpPr>
            <p:spPr>
              <a:xfrm>
                <a:off x="28194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?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5A63351-F061-4EE4-BEAB-D1E8FD6B7826}"/>
                </a:ext>
              </a:extLst>
            </p:cNvPr>
            <p:cNvGrpSpPr/>
            <p:nvPr/>
          </p:nvGrpSpPr>
          <p:grpSpPr>
            <a:xfrm>
              <a:off x="381000" y="4038600"/>
              <a:ext cx="3429000" cy="660630"/>
              <a:chOff x="76200" y="3377970"/>
              <a:chExt cx="3429000" cy="660630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4BBDF97-29FC-4808-92ED-59DC35969969}"/>
                  </a:ext>
                </a:extLst>
              </p:cNvPr>
              <p:cNvSpPr txBox="1"/>
              <p:nvPr/>
            </p:nvSpPr>
            <p:spPr>
              <a:xfrm>
                <a:off x="762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ƒ(x)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BCFD417-DBE8-4137-9A5B-DDEBF752A97F}"/>
                  </a:ext>
                </a:extLst>
              </p:cNvPr>
              <p:cNvSpPr txBox="1"/>
              <p:nvPr/>
            </p:nvSpPr>
            <p:spPr>
              <a:xfrm>
                <a:off x="7620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endParaRPr lang="en-US" sz="1600" b="1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9569EED-F56F-4A77-909B-A6CDC8A00403}"/>
                  </a:ext>
                </a:extLst>
              </p:cNvPr>
              <p:cNvSpPr txBox="1"/>
              <p:nvPr/>
            </p:nvSpPr>
            <p:spPr>
              <a:xfrm>
                <a:off x="14478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endParaRPr lang="en-US" sz="1600" b="1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AB3F080-E978-46A9-8CE0-05F707F9120B}"/>
                  </a:ext>
                </a:extLst>
              </p:cNvPr>
              <p:cNvSpPr txBox="1"/>
              <p:nvPr/>
            </p:nvSpPr>
            <p:spPr>
              <a:xfrm>
                <a:off x="21336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endParaRPr lang="en-US" sz="1600" b="1" dirty="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3AEFFE8-3074-4B75-9431-840012282789}"/>
                  </a:ext>
                </a:extLst>
              </p:cNvPr>
              <p:cNvSpPr txBox="1"/>
              <p:nvPr/>
            </p:nvSpPr>
            <p:spPr>
              <a:xfrm>
                <a:off x="28194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endParaRPr lang="en-US" sz="16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6314180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A player bets $1 on “2”</a:t>
            </a:r>
          </a:p>
          <a:p>
            <a:r>
              <a:rPr lang="en-US" dirty="0"/>
              <a:t>What are the x values?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PROBABILITY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2c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2EA901C-74EA-4A21-9120-9E4397F3F151}"/>
              </a:ext>
            </a:extLst>
          </p:cNvPr>
          <p:cNvGrpSpPr/>
          <p:nvPr/>
        </p:nvGrpSpPr>
        <p:grpSpPr>
          <a:xfrm>
            <a:off x="1905000" y="4342710"/>
            <a:ext cx="5562600" cy="1321260"/>
            <a:chOff x="381000" y="3377970"/>
            <a:chExt cx="2743200" cy="132126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971AD0A-1028-401C-9E53-105F546F1C91}"/>
                </a:ext>
              </a:extLst>
            </p:cNvPr>
            <p:cNvGrpSpPr/>
            <p:nvPr/>
          </p:nvGrpSpPr>
          <p:grpSpPr>
            <a:xfrm>
              <a:off x="381000" y="3377970"/>
              <a:ext cx="2743200" cy="660630"/>
              <a:chOff x="76200" y="3377970"/>
              <a:chExt cx="2743200" cy="660630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D0D291C-3956-47DD-B8F5-94DFE1AE5B7D}"/>
                  </a:ext>
                </a:extLst>
              </p:cNvPr>
              <p:cNvSpPr txBox="1"/>
              <p:nvPr/>
            </p:nvSpPr>
            <p:spPr>
              <a:xfrm>
                <a:off x="762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x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9142A5A-8A29-4FB9-83BE-4FBCE8AB00EA}"/>
                  </a:ext>
                </a:extLst>
              </p:cNvPr>
              <p:cNvSpPr txBox="1"/>
              <p:nvPr/>
            </p:nvSpPr>
            <p:spPr>
              <a:xfrm>
                <a:off x="7620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0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626CD5B-7559-4B37-98AD-B34BBC0A8938}"/>
                  </a:ext>
                </a:extLst>
              </p:cNvPr>
              <p:cNvSpPr txBox="1"/>
              <p:nvPr/>
            </p:nvSpPr>
            <p:spPr>
              <a:xfrm>
                <a:off x="14478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1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D46AFED-19C2-4605-8B3A-2A582811D230}"/>
                  </a:ext>
                </a:extLst>
              </p:cNvPr>
              <p:cNvSpPr txBox="1"/>
              <p:nvPr/>
            </p:nvSpPr>
            <p:spPr>
              <a:xfrm>
                <a:off x="21336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2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5A63351-F061-4EE4-BEAB-D1E8FD6B7826}"/>
                </a:ext>
              </a:extLst>
            </p:cNvPr>
            <p:cNvGrpSpPr/>
            <p:nvPr/>
          </p:nvGrpSpPr>
          <p:grpSpPr>
            <a:xfrm>
              <a:off x="381000" y="4038600"/>
              <a:ext cx="2743200" cy="660630"/>
              <a:chOff x="76200" y="3377970"/>
              <a:chExt cx="2743200" cy="660630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4BBDF97-29FC-4808-92ED-59DC35969969}"/>
                  </a:ext>
                </a:extLst>
              </p:cNvPr>
              <p:cNvSpPr txBox="1"/>
              <p:nvPr/>
            </p:nvSpPr>
            <p:spPr>
              <a:xfrm>
                <a:off x="762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ƒ(x)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BCFD417-DBE8-4137-9A5B-DDEBF752A97F}"/>
                  </a:ext>
                </a:extLst>
              </p:cNvPr>
              <p:cNvSpPr txBox="1"/>
              <p:nvPr/>
            </p:nvSpPr>
            <p:spPr>
              <a:xfrm>
                <a:off x="7620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endParaRPr lang="en-US" sz="1600" b="1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9569EED-F56F-4A77-909B-A6CDC8A00403}"/>
                  </a:ext>
                </a:extLst>
              </p:cNvPr>
              <p:cNvSpPr txBox="1"/>
              <p:nvPr/>
            </p:nvSpPr>
            <p:spPr>
              <a:xfrm>
                <a:off x="14478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endParaRPr lang="en-US" sz="1600" b="1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AB3F080-E978-46A9-8CE0-05F707F9120B}"/>
                  </a:ext>
                </a:extLst>
              </p:cNvPr>
              <p:cNvSpPr txBox="1"/>
              <p:nvPr/>
            </p:nvSpPr>
            <p:spPr>
              <a:xfrm>
                <a:off x="21336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?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0447905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A player bets $1 on “2”</a:t>
            </a:r>
          </a:p>
          <a:p>
            <a:r>
              <a:rPr lang="en-US" dirty="0"/>
              <a:t>How many total outcomes are there for the two dice?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PROBABILITY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2c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47A7770-3490-4B3A-9C25-A5010CB2612A}"/>
              </a:ext>
            </a:extLst>
          </p:cNvPr>
          <p:cNvGrpSpPr/>
          <p:nvPr/>
        </p:nvGrpSpPr>
        <p:grpSpPr>
          <a:xfrm>
            <a:off x="2133600" y="3484602"/>
            <a:ext cx="6934200" cy="3297198"/>
            <a:chOff x="914400" y="1828800"/>
            <a:chExt cx="6934200" cy="3297198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6666DED-1727-4BDB-8EFB-6C88FFFCA897}"/>
                </a:ext>
              </a:extLst>
            </p:cNvPr>
            <p:cNvGrpSpPr/>
            <p:nvPr/>
          </p:nvGrpSpPr>
          <p:grpSpPr>
            <a:xfrm>
              <a:off x="1905000" y="3484602"/>
              <a:ext cx="5943600" cy="1641396"/>
              <a:chOff x="1905000" y="3484602"/>
              <a:chExt cx="5943600" cy="1641396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949F90FF-EA9D-4D01-BC1E-7BD244A067B3}"/>
                  </a:ext>
                </a:extLst>
              </p:cNvPr>
              <p:cNvGrpSpPr/>
              <p:nvPr/>
            </p:nvGrpSpPr>
            <p:grpSpPr>
              <a:xfrm>
                <a:off x="1905000" y="3484602"/>
                <a:ext cx="5943600" cy="1087398"/>
                <a:chOff x="1905000" y="3484602"/>
                <a:chExt cx="5943600" cy="1087398"/>
              </a:xfrm>
            </p:grpSpPr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97E746BB-4EF6-40A1-8172-E7BAC113C1EA}"/>
                    </a:ext>
                  </a:extLst>
                </p:cNvPr>
                <p:cNvGrpSpPr/>
                <p:nvPr/>
              </p:nvGrpSpPr>
              <p:grpSpPr>
                <a:xfrm>
                  <a:off x="1905000" y="3484602"/>
                  <a:ext cx="990600" cy="1087398"/>
                  <a:chOff x="990600" y="3332202"/>
                  <a:chExt cx="990600" cy="1087398"/>
                </a:xfrm>
              </p:grpSpPr>
              <p:sp>
                <p:nvSpPr>
                  <p:cNvPr id="74" name="TextBox 73">
                    <a:extLst>
                      <a:ext uri="{FF2B5EF4-FFF2-40B4-BE49-F238E27FC236}">
                        <a16:creationId xmlns:a16="http://schemas.microsoft.com/office/drawing/2014/main" id="{59990865-8B4A-491A-8382-0335DC168382}"/>
                      </a:ext>
                    </a:extLst>
                  </p:cNvPr>
                  <p:cNvSpPr txBox="1"/>
                  <p:nvPr/>
                </p:nvSpPr>
                <p:spPr>
                  <a:xfrm>
                    <a:off x="990600" y="3332202"/>
                    <a:ext cx="990600" cy="553998"/>
                  </a:xfrm>
                  <a:prstGeom prst="rect">
                    <a:avLst/>
                  </a:prstGeom>
                  <a:noFill/>
                  <a:ln w="63500">
                    <a:solidFill>
                      <a:srgbClr val="92D050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000" b="1" dirty="0"/>
                      <a:t>1,4</a:t>
                    </a:r>
                  </a:p>
                </p:txBody>
              </p:sp>
              <p:sp>
                <p:nvSpPr>
                  <p:cNvPr id="75" name="TextBox 74">
                    <a:extLst>
                      <a:ext uri="{FF2B5EF4-FFF2-40B4-BE49-F238E27FC236}">
                        <a16:creationId xmlns:a16="http://schemas.microsoft.com/office/drawing/2014/main" id="{4684ED09-394A-4AD1-B004-D7B941C950D0}"/>
                      </a:ext>
                    </a:extLst>
                  </p:cNvPr>
                  <p:cNvSpPr txBox="1"/>
                  <p:nvPr/>
                </p:nvSpPr>
                <p:spPr>
                  <a:xfrm>
                    <a:off x="990600" y="3865602"/>
                    <a:ext cx="990600" cy="553998"/>
                  </a:xfrm>
                  <a:prstGeom prst="rect">
                    <a:avLst/>
                  </a:prstGeom>
                  <a:noFill/>
                  <a:ln w="63500">
                    <a:solidFill>
                      <a:srgbClr val="92D050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000" b="1" dirty="0"/>
                      <a:t>1,5</a:t>
                    </a:r>
                  </a:p>
                </p:txBody>
              </p:sp>
            </p:grpSp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7447B0E6-9B9F-40F9-926C-7B53145444D3}"/>
                    </a:ext>
                  </a:extLst>
                </p:cNvPr>
                <p:cNvGrpSpPr/>
                <p:nvPr/>
              </p:nvGrpSpPr>
              <p:grpSpPr>
                <a:xfrm>
                  <a:off x="2895600" y="3484602"/>
                  <a:ext cx="990600" cy="1087398"/>
                  <a:chOff x="990600" y="3332202"/>
                  <a:chExt cx="990600" cy="1087398"/>
                </a:xfrm>
              </p:grpSpPr>
              <p:sp>
                <p:nvSpPr>
                  <p:cNvPr id="72" name="TextBox 71">
                    <a:extLst>
                      <a:ext uri="{FF2B5EF4-FFF2-40B4-BE49-F238E27FC236}">
                        <a16:creationId xmlns:a16="http://schemas.microsoft.com/office/drawing/2014/main" id="{4A88A4D3-3716-459C-AB21-0CA27CCFF7BE}"/>
                      </a:ext>
                    </a:extLst>
                  </p:cNvPr>
                  <p:cNvSpPr txBox="1"/>
                  <p:nvPr/>
                </p:nvSpPr>
                <p:spPr>
                  <a:xfrm>
                    <a:off x="990600" y="3332202"/>
                    <a:ext cx="990600" cy="553998"/>
                  </a:xfrm>
                  <a:prstGeom prst="rect">
                    <a:avLst/>
                  </a:prstGeom>
                  <a:noFill/>
                  <a:ln w="63500">
                    <a:solidFill>
                      <a:srgbClr val="92D050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000" b="1" dirty="0"/>
                      <a:t>2,4</a:t>
                    </a:r>
                  </a:p>
                </p:txBody>
              </p:sp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4C79A06E-327E-455F-BEEB-E9BEA236F000}"/>
                      </a:ext>
                    </a:extLst>
                  </p:cNvPr>
                  <p:cNvSpPr txBox="1"/>
                  <p:nvPr/>
                </p:nvSpPr>
                <p:spPr>
                  <a:xfrm>
                    <a:off x="990600" y="3865602"/>
                    <a:ext cx="990600" cy="553998"/>
                  </a:xfrm>
                  <a:prstGeom prst="rect">
                    <a:avLst/>
                  </a:prstGeom>
                  <a:noFill/>
                  <a:ln w="63500">
                    <a:solidFill>
                      <a:srgbClr val="92D050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000" b="1" dirty="0"/>
                      <a:t>2,5</a:t>
                    </a:r>
                  </a:p>
                </p:txBody>
              </p:sp>
            </p:grpSp>
            <p:grpSp>
              <p:nvGrpSpPr>
                <p:cNvPr id="60" name="Group 59">
                  <a:extLst>
                    <a:ext uri="{FF2B5EF4-FFF2-40B4-BE49-F238E27FC236}">
                      <a16:creationId xmlns:a16="http://schemas.microsoft.com/office/drawing/2014/main" id="{BA4C3933-F6BC-4D55-BF69-FE714F40E07E}"/>
                    </a:ext>
                  </a:extLst>
                </p:cNvPr>
                <p:cNvGrpSpPr/>
                <p:nvPr/>
              </p:nvGrpSpPr>
              <p:grpSpPr>
                <a:xfrm>
                  <a:off x="3886200" y="3484602"/>
                  <a:ext cx="990600" cy="1087398"/>
                  <a:chOff x="990600" y="3332202"/>
                  <a:chExt cx="990600" cy="1087398"/>
                </a:xfrm>
              </p:grpSpPr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1D800768-47F8-4679-9329-9944A6859E68}"/>
                      </a:ext>
                    </a:extLst>
                  </p:cNvPr>
                  <p:cNvSpPr txBox="1"/>
                  <p:nvPr/>
                </p:nvSpPr>
                <p:spPr>
                  <a:xfrm>
                    <a:off x="990600" y="3332202"/>
                    <a:ext cx="990600" cy="553998"/>
                  </a:xfrm>
                  <a:prstGeom prst="rect">
                    <a:avLst/>
                  </a:prstGeom>
                  <a:noFill/>
                  <a:ln w="63500">
                    <a:solidFill>
                      <a:srgbClr val="92D050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000" b="1" dirty="0"/>
                      <a:t>3,4</a:t>
                    </a:r>
                  </a:p>
                </p:txBody>
              </p:sp>
              <p:sp>
                <p:nvSpPr>
                  <p:cNvPr id="71" name="TextBox 70">
                    <a:extLst>
                      <a:ext uri="{FF2B5EF4-FFF2-40B4-BE49-F238E27FC236}">
                        <a16:creationId xmlns:a16="http://schemas.microsoft.com/office/drawing/2014/main" id="{31C0CBCB-CD36-4119-8F28-4B3C7045D640}"/>
                      </a:ext>
                    </a:extLst>
                  </p:cNvPr>
                  <p:cNvSpPr txBox="1"/>
                  <p:nvPr/>
                </p:nvSpPr>
                <p:spPr>
                  <a:xfrm>
                    <a:off x="990600" y="3865602"/>
                    <a:ext cx="990600" cy="553998"/>
                  </a:xfrm>
                  <a:prstGeom prst="rect">
                    <a:avLst/>
                  </a:prstGeom>
                  <a:noFill/>
                  <a:ln w="63500">
                    <a:solidFill>
                      <a:srgbClr val="92D050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000" b="1" dirty="0"/>
                      <a:t>3,5</a:t>
                    </a:r>
                  </a:p>
                </p:txBody>
              </p:sp>
            </p:grpSp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id="{96ABEACF-C77C-4175-B26B-249CCD96BBAE}"/>
                    </a:ext>
                  </a:extLst>
                </p:cNvPr>
                <p:cNvGrpSpPr/>
                <p:nvPr/>
              </p:nvGrpSpPr>
              <p:grpSpPr>
                <a:xfrm>
                  <a:off x="4876800" y="3484602"/>
                  <a:ext cx="990600" cy="1087398"/>
                  <a:chOff x="990600" y="3332202"/>
                  <a:chExt cx="990600" cy="1087398"/>
                </a:xfrm>
              </p:grpSpPr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ECF3C2E8-C994-4AE6-884B-9BC9F77ED721}"/>
                      </a:ext>
                    </a:extLst>
                  </p:cNvPr>
                  <p:cNvSpPr txBox="1"/>
                  <p:nvPr/>
                </p:nvSpPr>
                <p:spPr>
                  <a:xfrm>
                    <a:off x="990600" y="3332202"/>
                    <a:ext cx="990600" cy="553998"/>
                  </a:xfrm>
                  <a:prstGeom prst="rect">
                    <a:avLst/>
                  </a:prstGeom>
                  <a:noFill/>
                  <a:ln w="63500">
                    <a:solidFill>
                      <a:srgbClr val="92D050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000" b="1" dirty="0"/>
                      <a:t>4,4</a:t>
                    </a:r>
                  </a:p>
                </p:txBody>
              </p:sp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C57E1213-C762-4FBC-86DC-31CDD33122E1}"/>
                      </a:ext>
                    </a:extLst>
                  </p:cNvPr>
                  <p:cNvSpPr txBox="1"/>
                  <p:nvPr/>
                </p:nvSpPr>
                <p:spPr>
                  <a:xfrm>
                    <a:off x="990600" y="3865602"/>
                    <a:ext cx="990600" cy="553998"/>
                  </a:xfrm>
                  <a:prstGeom prst="rect">
                    <a:avLst/>
                  </a:prstGeom>
                  <a:noFill/>
                  <a:ln w="63500">
                    <a:solidFill>
                      <a:srgbClr val="92D050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000" b="1" dirty="0"/>
                      <a:t>4,5</a:t>
                    </a:r>
                  </a:p>
                </p:txBody>
              </p:sp>
            </p:grpSp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AD4050DD-02D7-4A48-93C6-E96BF6ECD850}"/>
                    </a:ext>
                  </a:extLst>
                </p:cNvPr>
                <p:cNvGrpSpPr/>
                <p:nvPr/>
              </p:nvGrpSpPr>
              <p:grpSpPr>
                <a:xfrm>
                  <a:off x="5867400" y="3484602"/>
                  <a:ext cx="990600" cy="1087398"/>
                  <a:chOff x="990600" y="3332202"/>
                  <a:chExt cx="990600" cy="1087398"/>
                </a:xfrm>
              </p:grpSpPr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FD8EFFB1-90A3-47BD-9C6C-BB3929F69898}"/>
                      </a:ext>
                    </a:extLst>
                  </p:cNvPr>
                  <p:cNvSpPr txBox="1"/>
                  <p:nvPr/>
                </p:nvSpPr>
                <p:spPr>
                  <a:xfrm>
                    <a:off x="990600" y="3332202"/>
                    <a:ext cx="990600" cy="553998"/>
                  </a:xfrm>
                  <a:prstGeom prst="rect">
                    <a:avLst/>
                  </a:prstGeom>
                  <a:noFill/>
                  <a:ln w="63500">
                    <a:solidFill>
                      <a:srgbClr val="92D050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000" b="1" dirty="0"/>
                      <a:t>5,4</a:t>
                    </a:r>
                  </a:p>
                </p:txBody>
              </p:sp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0F2EEAB4-AC0E-4DDC-9A02-12AC89883549}"/>
                      </a:ext>
                    </a:extLst>
                  </p:cNvPr>
                  <p:cNvSpPr txBox="1"/>
                  <p:nvPr/>
                </p:nvSpPr>
                <p:spPr>
                  <a:xfrm>
                    <a:off x="990600" y="3865602"/>
                    <a:ext cx="990600" cy="553998"/>
                  </a:xfrm>
                  <a:prstGeom prst="rect">
                    <a:avLst/>
                  </a:prstGeom>
                  <a:noFill/>
                  <a:ln w="63500">
                    <a:solidFill>
                      <a:srgbClr val="92D050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000" b="1" dirty="0"/>
                      <a:t>5,5</a:t>
                    </a:r>
                  </a:p>
                </p:txBody>
              </p:sp>
            </p:grpSp>
            <p:grpSp>
              <p:nvGrpSpPr>
                <p:cNvPr id="63" name="Group 62">
                  <a:extLst>
                    <a:ext uri="{FF2B5EF4-FFF2-40B4-BE49-F238E27FC236}">
                      <a16:creationId xmlns:a16="http://schemas.microsoft.com/office/drawing/2014/main" id="{BC48EA5B-2475-4F31-ABED-08809B4A6E76}"/>
                    </a:ext>
                  </a:extLst>
                </p:cNvPr>
                <p:cNvGrpSpPr/>
                <p:nvPr/>
              </p:nvGrpSpPr>
              <p:grpSpPr>
                <a:xfrm>
                  <a:off x="6858000" y="3484602"/>
                  <a:ext cx="990600" cy="1087398"/>
                  <a:chOff x="990600" y="3332202"/>
                  <a:chExt cx="990600" cy="1087398"/>
                </a:xfrm>
              </p:grpSpPr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EA575723-8455-44CB-ACDD-F11C30E9D284}"/>
                      </a:ext>
                    </a:extLst>
                  </p:cNvPr>
                  <p:cNvSpPr txBox="1"/>
                  <p:nvPr/>
                </p:nvSpPr>
                <p:spPr>
                  <a:xfrm>
                    <a:off x="990600" y="3332202"/>
                    <a:ext cx="990600" cy="553998"/>
                  </a:xfrm>
                  <a:prstGeom prst="rect">
                    <a:avLst/>
                  </a:prstGeom>
                  <a:noFill/>
                  <a:ln w="63500">
                    <a:solidFill>
                      <a:srgbClr val="92D050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000" b="1" dirty="0"/>
                      <a:t>6,4</a:t>
                    </a:r>
                  </a:p>
                </p:txBody>
              </p:sp>
              <p:sp>
                <p:nvSpPr>
                  <p:cNvPr id="65" name="TextBox 64">
                    <a:extLst>
                      <a:ext uri="{FF2B5EF4-FFF2-40B4-BE49-F238E27FC236}">
                        <a16:creationId xmlns:a16="http://schemas.microsoft.com/office/drawing/2014/main" id="{7D5737E8-DACC-4349-A519-1C57FE15632F}"/>
                      </a:ext>
                    </a:extLst>
                  </p:cNvPr>
                  <p:cNvSpPr txBox="1"/>
                  <p:nvPr/>
                </p:nvSpPr>
                <p:spPr>
                  <a:xfrm>
                    <a:off x="990600" y="3865602"/>
                    <a:ext cx="990600" cy="553998"/>
                  </a:xfrm>
                  <a:prstGeom prst="rect">
                    <a:avLst/>
                  </a:prstGeom>
                  <a:noFill/>
                  <a:ln w="63500">
                    <a:solidFill>
                      <a:srgbClr val="92D050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000" b="1" dirty="0"/>
                      <a:t>6,5</a:t>
                    </a:r>
                  </a:p>
                </p:txBody>
              </p:sp>
            </p:grpSp>
          </p:grp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6ACB233-22BD-49DA-B56E-D99EE822940C}"/>
                  </a:ext>
                </a:extLst>
              </p:cNvPr>
              <p:cNvSpPr txBox="1"/>
              <p:nvPr/>
            </p:nvSpPr>
            <p:spPr>
              <a:xfrm>
                <a:off x="1905000" y="4572000"/>
                <a:ext cx="990600" cy="553998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/>
                  <a:t>1,6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42F6D2D-6C0B-489E-A720-B08D214006E8}"/>
                  </a:ext>
                </a:extLst>
              </p:cNvPr>
              <p:cNvSpPr txBox="1"/>
              <p:nvPr/>
            </p:nvSpPr>
            <p:spPr>
              <a:xfrm>
                <a:off x="2895600" y="4572000"/>
                <a:ext cx="990600" cy="553998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/>
                  <a:t>2,6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EFB0F18-4D4D-4A2E-9A31-0BA6B9FE88F2}"/>
                  </a:ext>
                </a:extLst>
              </p:cNvPr>
              <p:cNvSpPr txBox="1"/>
              <p:nvPr/>
            </p:nvSpPr>
            <p:spPr>
              <a:xfrm>
                <a:off x="3886200" y="4572000"/>
                <a:ext cx="990600" cy="553998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/>
                  <a:t>3,6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4D373FC-1A8F-458A-9285-ADE1556D4793}"/>
                  </a:ext>
                </a:extLst>
              </p:cNvPr>
              <p:cNvSpPr txBox="1"/>
              <p:nvPr/>
            </p:nvSpPr>
            <p:spPr>
              <a:xfrm>
                <a:off x="4876800" y="4572000"/>
                <a:ext cx="990600" cy="553998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/>
                  <a:t>4,6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C0E64E1-38AA-4958-A966-2A4F2A07E66D}"/>
                  </a:ext>
                </a:extLst>
              </p:cNvPr>
              <p:cNvSpPr txBox="1"/>
              <p:nvPr/>
            </p:nvSpPr>
            <p:spPr>
              <a:xfrm>
                <a:off x="5867400" y="4572000"/>
                <a:ext cx="990600" cy="553998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/>
                  <a:t>5,6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23F29BE0-E5FD-41EA-97CE-BB6C197D93C4}"/>
                  </a:ext>
                </a:extLst>
              </p:cNvPr>
              <p:cNvSpPr txBox="1"/>
              <p:nvPr/>
            </p:nvSpPr>
            <p:spPr>
              <a:xfrm>
                <a:off x="6858000" y="4572000"/>
                <a:ext cx="990600" cy="553998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/>
                  <a:t>6,6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DDAB901-30B4-4E0C-9C9B-72D0D9B823E6}"/>
                </a:ext>
              </a:extLst>
            </p:cNvPr>
            <p:cNvGrpSpPr/>
            <p:nvPr/>
          </p:nvGrpSpPr>
          <p:grpSpPr>
            <a:xfrm>
              <a:off x="914400" y="1828800"/>
              <a:ext cx="6934200" cy="1641396"/>
              <a:chOff x="914400" y="4018002"/>
              <a:chExt cx="6934200" cy="1641396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0E09096F-66D0-4A98-96BC-89C754F6D2D4}"/>
                  </a:ext>
                </a:extLst>
              </p:cNvPr>
              <p:cNvGrpSpPr/>
              <p:nvPr/>
            </p:nvGrpSpPr>
            <p:grpSpPr>
              <a:xfrm>
                <a:off x="914400" y="4018002"/>
                <a:ext cx="6934200" cy="553998"/>
                <a:chOff x="914400" y="4018002"/>
                <a:chExt cx="6934200" cy="553998"/>
              </a:xfrm>
            </p:grpSpPr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55378F1C-7BFC-4E11-B12E-CF1C08A986C6}"/>
                    </a:ext>
                  </a:extLst>
                </p:cNvPr>
                <p:cNvSpPr txBox="1"/>
                <p:nvPr/>
              </p:nvSpPr>
              <p:spPr>
                <a:xfrm>
                  <a:off x="914400" y="4018002"/>
                  <a:ext cx="990600" cy="553998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b="1" dirty="0"/>
                    <a:t>Y,Z</a:t>
                  </a: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14EEEE84-1925-4440-B44A-619436C6AE95}"/>
                    </a:ext>
                  </a:extLst>
                </p:cNvPr>
                <p:cNvSpPr txBox="1"/>
                <p:nvPr/>
              </p:nvSpPr>
              <p:spPr>
                <a:xfrm>
                  <a:off x="1905000" y="4018002"/>
                  <a:ext cx="990600" cy="553998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b="1" dirty="0"/>
                    <a:t>1,1</a:t>
                  </a:r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956DDAB5-60F6-4302-88BA-53894922C25F}"/>
                    </a:ext>
                  </a:extLst>
                </p:cNvPr>
                <p:cNvSpPr txBox="1"/>
                <p:nvPr/>
              </p:nvSpPr>
              <p:spPr>
                <a:xfrm>
                  <a:off x="2895600" y="4018002"/>
                  <a:ext cx="990600" cy="553998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b="1" dirty="0"/>
                    <a:t>2,1</a:t>
                  </a:r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4F5836A4-CB0B-4D96-AF9B-16FB01F41EBE}"/>
                    </a:ext>
                  </a:extLst>
                </p:cNvPr>
                <p:cNvSpPr txBox="1"/>
                <p:nvPr/>
              </p:nvSpPr>
              <p:spPr>
                <a:xfrm>
                  <a:off x="3886200" y="4018002"/>
                  <a:ext cx="990600" cy="553998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b="1" dirty="0"/>
                    <a:t>3,1</a:t>
                  </a: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766D912F-17DF-4D1B-95B3-9CC81AFD79F0}"/>
                    </a:ext>
                  </a:extLst>
                </p:cNvPr>
                <p:cNvSpPr txBox="1"/>
                <p:nvPr/>
              </p:nvSpPr>
              <p:spPr>
                <a:xfrm>
                  <a:off x="4876800" y="4018002"/>
                  <a:ext cx="990600" cy="553998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b="1" dirty="0"/>
                    <a:t>4,1</a:t>
                  </a:r>
                </a:p>
              </p:txBody>
            </p: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4AEB5E52-1D5C-4410-8D3C-336623A76B82}"/>
                    </a:ext>
                  </a:extLst>
                </p:cNvPr>
                <p:cNvSpPr txBox="1"/>
                <p:nvPr/>
              </p:nvSpPr>
              <p:spPr>
                <a:xfrm>
                  <a:off x="5867400" y="4018002"/>
                  <a:ext cx="990600" cy="553998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b="1" dirty="0"/>
                    <a:t>5,1</a:t>
                  </a:r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588FBE56-4DAA-4B7B-BB91-3335ABE69049}"/>
                    </a:ext>
                  </a:extLst>
                </p:cNvPr>
                <p:cNvSpPr txBox="1"/>
                <p:nvPr/>
              </p:nvSpPr>
              <p:spPr>
                <a:xfrm>
                  <a:off x="6858000" y="4018002"/>
                  <a:ext cx="990600" cy="553998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b="1" dirty="0"/>
                    <a:t>6,1</a:t>
                  </a:r>
                </a:p>
              </p:txBody>
            </p: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14AE3E82-1D05-4489-B16C-C4E63E20311B}"/>
                  </a:ext>
                </a:extLst>
              </p:cNvPr>
              <p:cNvGrpSpPr/>
              <p:nvPr/>
            </p:nvGrpSpPr>
            <p:grpSpPr>
              <a:xfrm>
                <a:off x="1905000" y="4572000"/>
                <a:ext cx="990600" cy="1087398"/>
                <a:chOff x="990600" y="3332202"/>
                <a:chExt cx="990600" cy="1087398"/>
              </a:xfrm>
            </p:grpSpPr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C2F403C1-4DC2-4D06-AEA6-F41A1015BAB3}"/>
                    </a:ext>
                  </a:extLst>
                </p:cNvPr>
                <p:cNvSpPr txBox="1"/>
                <p:nvPr/>
              </p:nvSpPr>
              <p:spPr>
                <a:xfrm>
                  <a:off x="990600" y="3332202"/>
                  <a:ext cx="990600" cy="553998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b="1" dirty="0"/>
                    <a:t>1,2</a:t>
                  </a:r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BD7F2EF0-23BF-4FB4-AD8B-63EADEAD50BD}"/>
                    </a:ext>
                  </a:extLst>
                </p:cNvPr>
                <p:cNvSpPr txBox="1"/>
                <p:nvPr/>
              </p:nvSpPr>
              <p:spPr>
                <a:xfrm>
                  <a:off x="990600" y="3865602"/>
                  <a:ext cx="990600" cy="553998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b="1" dirty="0"/>
                    <a:t>1,3</a:t>
                  </a:r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8F992964-153D-4789-97C6-BFAA7153533A}"/>
                  </a:ext>
                </a:extLst>
              </p:cNvPr>
              <p:cNvGrpSpPr/>
              <p:nvPr/>
            </p:nvGrpSpPr>
            <p:grpSpPr>
              <a:xfrm>
                <a:off x="2895600" y="4572000"/>
                <a:ext cx="990600" cy="1087398"/>
                <a:chOff x="990600" y="3332202"/>
                <a:chExt cx="990600" cy="1087398"/>
              </a:xfrm>
            </p:grpSpPr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F7FD537D-292B-474C-805A-6C15DDCE4416}"/>
                    </a:ext>
                  </a:extLst>
                </p:cNvPr>
                <p:cNvSpPr txBox="1"/>
                <p:nvPr/>
              </p:nvSpPr>
              <p:spPr>
                <a:xfrm>
                  <a:off x="990600" y="3332202"/>
                  <a:ext cx="990600" cy="553998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b="1" dirty="0"/>
                    <a:t>2,2</a:t>
                  </a: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942543EC-FE79-48AB-A092-5B04B7352652}"/>
                    </a:ext>
                  </a:extLst>
                </p:cNvPr>
                <p:cNvSpPr txBox="1"/>
                <p:nvPr/>
              </p:nvSpPr>
              <p:spPr>
                <a:xfrm>
                  <a:off x="990600" y="3865602"/>
                  <a:ext cx="990600" cy="553998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b="1" dirty="0"/>
                    <a:t>2,3</a:t>
                  </a:r>
                </a:p>
              </p:txBody>
            </p: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A9C196D1-EDD1-4702-A8D0-0B6269790C42}"/>
                  </a:ext>
                </a:extLst>
              </p:cNvPr>
              <p:cNvGrpSpPr/>
              <p:nvPr/>
            </p:nvGrpSpPr>
            <p:grpSpPr>
              <a:xfrm>
                <a:off x="3886200" y="4572000"/>
                <a:ext cx="990600" cy="1087398"/>
                <a:chOff x="990600" y="3332202"/>
                <a:chExt cx="990600" cy="1087398"/>
              </a:xfrm>
            </p:grpSpPr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3FB51FCA-6BE3-43D3-B7FA-6E143854B3EA}"/>
                    </a:ext>
                  </a:extLst>
                </p:cNvPr>
                <p:cNvSpPr txBox="1"/>
                <p:nvPr/>
              </p:nvSpPr>
              <p:spPr>
                <a:xfrm>
                  <a:off x="990600" y="3332202"/>
                  <a:ext cx="990600" cy="553998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b="1" dirty="0"/>
                    <a:t>3,2</a:t>
                  </a: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0615FE27-18CB-4A48-B473-B2EE34C78C7C}"/>
                    </a:ext>
                  </a:extLst>
                </p:cNvPr>
                <p:cNvSpPr txBox="1"/>
                <p:nvPr/>
              </p:nvSpPr>
              <p:spPr>
                <a:xfrm>
                  <a:off x="990600" y="3865602"/>
                  <a:ext cx="990600" cy="553998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b="1" dirty="0"/>
                    <a:t>3,3</a:t>
                  </a:r>
                </a:p>
              </p:txBody>
            </p: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C64D54B6-D8FA-4045-9C52-BA3032EB3C18}"/>
                  </a:ext>
                </a:extLst>
              </p:cNvPr>
              <p:cNvGrpSpPr/>
              <p:nvPr/>
            </p:nvGrpSpPr>
            <p:grpSpPr>
              <a:xfrm>
                <a:off x="4876800" y="4572000"/>
                <a:ext cx="990600" cy="1087398"/>
                <a:chOff x="990600" y="3332202"/>
                <a:chExt cx="990600" cy="1087398"/>
              </a:xfrm>
            </p:grpSpPr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10E3BA73-CBFB-4BE7-97AA-D35B978D89BF}"/>
                    </a:ext>
                  </a:extLst>
                </p:cNvPr>
                <p:cNvSpPr txBox="1"/>
                <p:nvPr/>
              </p:nvSpPr>
              <p:spPr>
                <a:xfrm>
                  <a:off x="990600" y="3332202"/>
                  <a:ext cx="990600" cy="553998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b="1" dirty="0"/>
                    <a:t>4,2</a:t>
                  </a: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56D7CBD2-5A0A-4132-95BA-8C9BB998E5AD}"/>
                    </a:ext>
                  </a:extLst>
                </p:cNvPr>
                <p:cNvSpPr txBox="1"/>
                <p:nvPr/>
              </p:nvSpPr>
              <p:spPr>
                <a:xfrm>
                  <a:off x="990600" y="3865602"/>
                  <a:ext cx="990600" cy="553998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b="1" dirty="0"/>
                    <a:t>4,3</a:t>
                  </a:r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EA82A05B-5057-4B65-B80E-681573FA929D}"/>
                  </a:ext>
                </a:extLst>
              </p:cNvPr>
              <p:cNvGrpSpPr/>
              <p:nvPr/>
            </p:nvGrpSpPr>
            <p:grpSpPr>
              <a:xfrm>
                <a:off x="5867400" y="4572000"/>
                <a:ext cx="990600" cy="1087398"/>
                <a:chOff x="990600" y="3332202"/>
                <a:chExt cx="990600" cy="1087398"/>
              </a:xfrm>
            </p:grpSpPr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665E3CC-C2FA-4432-AEC1-C01FA06FB092}"/>
                    </a:ext>
                  </a:extLst>
                </p:cNvPr>
                <p:cNvSpPr txBox="1"/>
                <p:nvPr/>
              </p:nvSpPr>
              <p:spPr>
                <a:xfrm>
                  <a:off x="990600" y="3332202"/>
                  <a:ext cx="990600" cy="553998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b="1" dirty="0"/>
                    <a:t>5,2</a:t>
                  </a:r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CCCE79B6-ADC2-4452-AA04-DF9394BEC118}"/>
                    </a:ext>
                  </a:extLst>
                </p:cNvPr>
                <p:cNvSpPr txBox="1"/>
                <p:nvPr/>
              </p:nvSpPr>
              <p:spPr>
                <a:xfrm>
                  <a:off x="990600" y="3865602"/>
                  <a:ext cx="990600" cy="553998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b="1" dirty="0"/>
                    <a:t>5,3</a:t>
                  </a:r>
                </a:p>
              </p:txBody>
            </p: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4FB6F392-16F1-4F16-B16D-7D117B30D762}"/>
                  </a:ext>
                </a:extLst>
              </p:cNvPr>
              <p:cNvGrpSpPr/>
              <p:nvPr/>
            </p:nvGrpSpPr>
            <p:grpSpPr>
              <a:xfrm>
                <a:off x="6858000" y="4572000"/>
                <a:ext cx="990600" cy="1087398"/>
                <a:chOff x="990600" y="3332202"/>
                <a:chExt cx="990600" cy="1087398"/>
              </a:xfrm>
            </p:grpSpPr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579A7534-573D-4472-8376-37954157F7DE}"/>
                    </a:ext>
                  </a:extLst>
                </p:cNvPr>
                <p:cNvSpPr txBox="1"/>
                <p:nvPr/>
              </p:nvSpPr>
              <p:spPr>
                <a:xfrm>
                  <a:off x="990600" y="3332202"/>
                  <a:ext cx="990600" cy="553998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b="1" dirty="0"/>
                    <a:t>6,2</a:t>
                  </a: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E831B7F8-C625-46E6-8289-8EF94D253B40}"/>
                    </a:ext>
                  </a:extLst>
                </p:cNvPr>
                <p:cNvSpPr txBox="1"/>
                <p:nvPr/>
              </p:nvSpPr>
              <p:spPr>
                <a:xfrm>
                  <a:off x="990600" y="3865602"/>
                  <a:ext cx="990600" cy="553998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b="1" dirty="0"/>
                    <a:t>6,3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90572636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A player bets $1 on “2”</a:t>
            </a:r>
          </a:p>
          <a:p>
            <a:r>
              <a:rPr lang="en-US" dirty="0"/>
              <a:t>How many total outcomes are there for the two dice? </a:t>
            </a:r>
            <a:r>
              <a:rPr lang="en-US" dirty="0">
                <a:solidFill>
                  <a:srgbClr val="FFFF00"/>
                </a:solidFill>
              </a:rPr>
              <a:t>36</a:t>
            </a:r>
          </a:p>
          <a:p>
            <a:r>
              <a:rPr lang="en-US" dirty="0"/>
              <a:t>What are the ƒ(x) values?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PROBABILITY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2c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2EA901C-74EA-4A21-9120-9E4397F3F151}"/>
              </a:ext>
            </a:extLst>
          </p:cNvPr>
          <p:cNvGrpSpPr/>
          <p:nvPr/>
        </p:nvGrpSpPr>
        <p:grpSpPr>
          <a:xfrm>
            <a:off x="1905000" y="4342710"/>
            <a:ext cx="5562600" cy="1321260"/>
            <a:chOff x="381000" y="3377970"/>
            <a:chExt cx="2743200" cy="132126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971AD0A-1028-401C-9E53-105F546F1C91}"/>
                </a:ext>
              </a:extLst>
            </p:cNvPr>
            <p:cNvGrpSpPr/>
            <p:nvPr/>
          </p:nvGrpSpPr>
          <p:grpSpPr>
            <a:xfrm>
              <a:off x="381000" y="3377970"/>
              <a:ext cx="2743200" cy="660630"/>
              <a:chOff x="76200" y="3377970"/>
              <a:chExt cx="2743200" cy="660630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D0D291C-3956-47DD-B8F5-94DFE1AE5B7D}"/>
                  </a:ext>
                </a:extLst>
              </p:cNvPr>
              <p:cNvSpPr txBox="1"/>
              <p:nvPr/>
            </p:nvSpPr>
            <p:spPr>
              <a:xfrm>
                <a:off x="762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x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9142A5A-8A29-4FB9-83BE-4FBCE8AB00EA}"/>
                  </a:ext>
                </a:extLst>
              </p:cNvPr>
              <p:cNvSpPr txBox="1"/>
              <p:nvPr/>
            </p:nvSpPr>
            <p:spPr>
              <a:xfrm>
                <a:off x="7620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0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626CD5B-7559-4B37-98AD-B34BBC0A8938}"/>
                  </a:ext>
                </a:extLst>
              </p:cNvPr>
              <p:cNvSpPr txBox="1"/>
              <p:nvPr/>
            </p:nvSpPr>
            <p:spPr>
              <a:xfrm>
                <a:off x="14478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1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D46AFED-19C2-4605-8B3A-2A582811D230}"/>
                  </a:ext>
                </a:extLst>
              </p:cNvPr>
              <p:cNvSpPr txBox="1"/>
              <p:nvPr/>
            </p:nvSpPr>
            <p:spPr>
              <a:xfrm>
                <a:off x="21336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2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5A63351-F061-4EE4-BEAB-D1E8FD6B7826}"/>
                </a:ext>
              </a:extLst>
            </p:cNvPr>
            <p:cNvGrpSpPr/>
            <p:nvPr/>
          </p:nvGrpSpPr>
          <p:grpSpPr>
            <a:xfrm>
              <a:off x="381000" y="4038600"/>
              <a:ext cx="2743200" cy="660630"/>
              <a:chOff x="76200" y="3377970"/>
              <a:chExt cx="2743200" cy="660630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4BBDF97-29FC-4808-92ED-59DC35969969}"/>
                  </a:ext>
                </a:extLst>
              </p:cNvPr>
              <p:cNvSpPr txBox="1"/>
              <p:nvPr/>
            </p:nvSpPr>
            <p:spPr>
              <a:xfrm>
                <a:off x="762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ƒ(x)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BCFD417-DBE8-4137-9A5B-DDEBF752A97F}"/>
                  </a:ext>
                </a:extLst>
              </p:cNvPr>
              <p:cNvSpPr txBox="1"/>
              <p:nvPr/>
            </p:nvSpPr>
            <p:spPr>
              <a:xfrm>
                <a:off x="7620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endParaRPr lang="en-US" sz="1600" b="1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9569EED-F56F-4A77-909B-A6CDC8A00403}"/>
                  </a:ext>
                </a:extLst>
              </p:cNvPr>
              <p:cNvSpPr txBox="1"/>
              <p:nvPr/>
            </p:nvSpPr>
            <p:spPr>
              <a:xfrm>
                <a:off x="14478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endParaRPr lang="en-US" sz="1600" b="1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AB3F080-E978-46A9-8CE0-05F707F9120B}"/>
                  </a:ext>
                </a:extLst>
              </p:cNvPr>
              <p:cNvSpPr txBox="1"/>
              <p:nvPr/>
            </p:nvSpPr>
            <p:spPr>
              <a:xfrm>
                <a:off x="21336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?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3931090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A player bets $1 on “2”</a:t>
            </a:r>
          </a:p>
          <a:p>
            <a:r>
              <a:rPr lang="en-US" dirty="0"/>
              <a:t>What are the ƒ(x) values?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PROBABILITY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2c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2EA901C-74EA-4A21-9120-9E4397F3F151}"/>
              </a:ext>
            </a:extLst>
          </p:cNvPr>
          <p:cNvGrpSpPr/>
          <p:nvPr/>
        </p:nvGrpSpPr>
        <p:grpSpPr>
          <a:xfrm>
            <a:off x="1905000" y="4342710"/>
            <a:ext cx="5562600" cy="1321260"/>
            <a:chOff x="381000" y="3377970"/>
            <a:chExt cx="2743200" cy="132126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971AD0A-1028-401C-9E53-105F546F1C91}"/>
                </a:ext>
              </a:extLst>
            </p:cNvPr>
            <p:cNvGrpSpPr/>
            <p:nvPr/>
          </p:nvGrpSpPr>
          <p:grpSpPr>
            <a:xfrm>
              <a:off x="381000" y="3377970"/>
              <a:ext cx="2743200" cy="660630"/>
              <a:chOff x="76200" y="3377970"/>
              <a:chExt cx="2743200" cy="660630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D0D291C-3956-47DD-B8F5-94DFE1AE5B7D}"/>
                  </a:ext>
                </a:extLst>
              </p:cNvPr>
              <p:cNvSpPr txBox="1"/>
              <p:nvPr/>
            </p:nvSpPr>
            <p:spPr>
              <a:xfrm>
                <a:off x="762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x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9142A5A-8A29-4FB9-83BE-4FBCE8AB00EA}"/>
                  </a:ext>
                </a:extLst>
              </p:cNvPr>
              <p:cNvSpPr txBox="1"/>
              <p:nvPr/>
            </p:nvSpPr>
            <p:spPr>
              <a:xfrm>
                <a:off x="7620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0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626CD5B-7559-4B37-98AD-B34BBC0A8938}"/>
                  </a:ext>
                </a:extLst>
              </p:cNvPr>
              <p:cNvSpPr txBox="1"/>
              <p:nvPr/>
            </p:nvSpPr>
            <p:spPr>
              <a:xfrm>
                <a:off x="14478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1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D46AFED-19C2-4605-8B3A-2A582811D230}"/>
                  </a:ext>
                </a:extLst>
              </p:cNvPr>
              <p:cNvSpPr txBox="1"/>
              <p:nvPr/>
            </p:nvSpPr>
            <p:spPr>
              <a:xfrm>
                <a:off x="21336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2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5A63351-F061-4EE4-BEAB-D1E8FD6B7826}"/>
                </a:ext>
              </a:extLst>
            </p:cNvPr>
            <p:cNvGrpSpPr/>
            <p:nvPr/>
          </p:nvGrpSpPr>
          <p:grpSpPr>
            <a:xfrm>
              <a:off x="381000" y="4038600"/>
              <a:ext cx="2743200" cy="660630"/>
              <a:chOff x="76200" y="3377970"/>
              <a:chExt cx="2743200" cy="660630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4BBDF97-29FC-4808-92ED-59DC35969969}"/>
                  </a:ext>
                </a:extLst>
              </p:cNvPr>
              <p:cNvSpPr txBox="1"/>
              <p:nvPr/>
            </p:nvSpPr>
            <p:spPr>
              <a:xfrm>
                <a:off x="762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ƒ(x)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BCFD417-DBE8-4137-9A5B-DDEBF752A97F}"/>
                  </a:ext>
                </a:extLst>
              </p:cNvPr>
              <p:cNvSpPr txBox="1"/>
              <p:nvPr/>
            </p:nvSpPr>
            <p:spPr>
              <a:xfrm>
                <a:off x="7620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endParaRPr lang="en-US" sz="1600" b="1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9569EED-F56F-4A77-909B-A6CDC8A00403}"/>
                  </a:ext>
                </a:extLst>
              </p:cNvPr>
              <p:cNvSpPr txBox="1"/>
              <p:nvPr/>
            </p:nvSpPr>
            <p:spPr>
              <a:xfrm>
                <a:off x="14478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?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AB3F080-E978-46A9-8CE0-05F707F9120B}"/>
                  </a:ext>
                </a:extLst>
              </p:cNvPr>
              <p:cNvSpPr txBox="1"/>
              <p:nvPr/>
            </p:nvSpPr>
            <p:spPr>
              <a:xfrm>
                <a:off x="21336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1/36</a:t>
                </a:r>
              </a:p>
            </p:txBody>
          </p:sp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B8926D7F-201D-4BD9-AB72-778CC46046BA}"/>
              </a:ext>
            </a:extLst>
          </p:cNvPr>
          <p:cNvSpPr txBox="1"/>
          <p:nvPr/>
        </p:nvSpPr>
        <p:spPr>
          <a:xfrm>
            <a:off x="6273209" y="5765340"/>
            <a:ext cx="1219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Only 2,2</a:t>
            </a:r>
          </a:p>
        </p:txBody>
      </p:sp>
    </p:spTree>
    <p:extLst>
      <p:ext uri="{BB962C8B-B14F-4D97-AF65-F5344CB8AC3E}">
        <p14:creationId xmlns:p14="http://schemas.microsoft.com/office/powerpoint/2010/main" val="209422225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A player bets $1 on “2”</a:t>
            </a:r>
          </a:p>
          <a:p>
            <a:r>
              <a:rPr lang="en-US" dirty="0"/>
              <a:t>What are the ƒ(x) values?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PROBABILITY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2c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2EA901C-74EA-4A21-9120-9E4397F3F151}"/>
              </a:ext>
            </a:extLst>
          </p:cNvPr>
          <p:cNvGrpSpPr/>
          <p:nvPr/>
        </p:nvGrpSpPr>
        <p:grpSpPr>
          <a:xfrm>
            <a:off x="1905000" y="4342710"/>
            <a:ext cx="5562600" cy="1321260"/>
            <a:chOff x="381000" y="3377970"/>
            <a:chExt cx="2743200" cy="132126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971AD0A-1028-401C-9E53-105F546F1C91}"/>
                </a:ext>
              </a:extLst>
            </p:cNvPr>
            <p:cNvGrpSpPr/>
            <p:nvPr/>
          </p:nvGrpSpPr>
          <p:grpSpPr>
            <a:xfrm>
              <a:off x="381000" y="3377970"/>
              <a:ext cx="2743200" cy="660630"/>
              <a:chOff x="76200" y="3377970"/>
              <a:chExt cx="2743200" cy="660630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D0D291C-3956-47DD-B8F5-94DFE1AE5B7D}"/>
                  </a:ext>
                </a:extLst>
              </p:cNvPr>
              <p:cNvSpPr txBox="1"/>
              <p:nvPr/>
            </p:nvSpPr>
            <p:spPr>
              <a:xfrm>
                <a:off x="762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x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9142A5A-8A29-4FB9-83BE-4FBCE8AB00EA}"/>
                  </a:ext>
                </a:extLst>
              </p:cNvPr>
              <p:cNvSpPr txBox="1"/>
              <p:nvPr/>
            </p:nvSpPr>
            <p:spPr>
              <a:xfrm>
                <a:off x="7620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0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626CD5B-7559-4B37-98AD-B34BBC0A8938}"/>
                  </a:ext>
                </a:extLst>
              </p:cNvPr>
              <p:cNvSpPr txBox="1"/>
              <p:nvPr/>
            </p:nvSpPr>
            <p:spPr>
              <a:xfrm>
                <a:off x="14478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1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D46AFED-19C2-4605-8B3A-2A582811D230}"/>
                  </a:ext>
                </a:extLst>
              </p:cNvPr>
              <p:cNvSpPr txBox="1"/>
              <p:nvPr/>
            </p:nvSpPr>
            <p:spPr>
              <a:xfrm>
                <a:off x="21336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2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5A63351-F061-4EE4-BEAB-D1E8FD6B7826}"/>
                </a:ext>
              </a:extLst>
            </p:cNvPr>
            <p:cNvGrpSpPr/>
            <p:nvPr/>
          </p:nvGrpSpPr>
          <p:grpSpPr>
            <a:xfrm>
              <a:off x="381000" y="4038600"/>
              <a:ext cx="2743200" cy="660630"/>
              <a:chOff x="76200" y="3377970"/>
              <a:chExt cx="2743200" cy="660630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4BBDF97-29FC-4808-92ED-59DC35969969}"/>
                  </a:ext>
                </a:extLst>
              </p:cNvPr>
              <p:cNvSpPr txBox="1"/>
              <p:nvPr/>
            </p:nvSpPr>
            <p:spPr>
              <a:xfrm>
                <a:off x="762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ƒ(x)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BCFD417-DBE8-4137-9A5B-DDEBF752A97F}"/>
                  </a:ext>
                </a:extLst>
              </p:cNvPr>
              <p:cNvSpPr txBox="1"/>
              <p:nvPr/>
            </p:nvSpPr>
            <p:spPr>
              <a:xfrm>
                <a:off x="7620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?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9569EED-F56F-4A77-909B-A6CDC8A00403}"/>
                  </a:ext>
                </a:extLst>
              </p:cNvPr>
              <p:cNvSpPr txBox="1"/>
              <p:nvPr/>
            </p:nvSpPr>
            <p:spPr>
              <a:xfrm>
                <a:off x="14478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10/36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AB3F080-E978-46A9-8CE0-05F707F9120B}"/>
                  </a:ext>
                </a:extLst>
              </p:cNvPr>
              <p:cNvSpPr txBox="1"/>
              <p:nvPr/>
            </p:nvSpPr>
            <p:spPr>
              <a:xfrm>
                <a:off x="21336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1/36</a:t>
                </a:r>
              </a:p>
            </p:txBody>
          </p:sp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7672DB1B-9F66-46C1-BF6D-E275D5C81412}"/>
              </a:ext>
            </a:extLst>
          </p:cNvPr>
          <p:cNvSpPr txBox="1"/>
          <p:nvPr/>
        </p:nvSpPr>
        <p:spPr>
          <a:xfrm>
            <a:off x="3429000" y="5828226"/>
            <a:ext cx="4267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2,1 1,2 2,3 3,2 2,4 4,2 2,5 5,2 2,6 6,2</a:t>
            </a:r>
          </a:p>
        </p:txBody>
      </p:sp>
    </p:spTree>
    <p:extLst>
      <p:ext uri="{BB962C8B-B14F-4D97-AF65-F5344CB8AC3E}">
        <p14:creationId xmlns:p14="http://schemas.microsoft.com/office/powerpoint/2010/main" val="117155740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A player bets $1 on “2”</a:t>
            </a:r>
          </a:p>
          <a:p>
            <a:r>
              <a:rPr lang="en-US" dirty="0"/>
              <a:t>What are the ƒ(x) values?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PROBABILITY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2c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2EA901C-74EA-4A21-9120-9E4397F3F151}"/>
              </a:ext>
            </a:extLst>
          </p:cNvPr>
          <p:cNvGrpSpPr/>
          <p:nvPr/>
        </p:nvGrpSpPr>
        <p:grpSpPr>
          <a:xfrm>
            <a:off x="1905000" y="4342710"/>
            <a:ext cx="5562600" cy="1321260"/>
            <a:chOff x="381000" y="3377970"/>
            <a:chExt cx="2743200" cy="132126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971AD0A-1028-401C-9E53-105F546F1C91}"/>
                </a:ext>
              </a:extLst>
            </p:cNvPr>
            <p:cNvGrpSpPr/>
            <p:nvPr/>
          </p:nvGrpSpPr>
          <p:grpSpPr>
            <a:xfrm>
              <a:off x="381000" y="3377970"/>
              <a:ext cx="2743200" cy="660630"/>
              <a:chOff x="76200" y="3377970"/>
              <a:chExt cx="2743200" cy="660630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D0D291C-3956-47DD-B8F5-94DFE1AE5B7D}"/>
                  </a:ext>
                </a:extLst>
              </p:cNvPr>
              <p:cNvSpPr txBox="1"/>
              <p:nvPr/>
            </p:nvSpPr>
            <p:spPr>
              <a:xfrm>
                <a:off x="762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x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9142A5A-8A29-4FB9-83BE-4FBCE8AB00EA}"/>
                  </a:ext>
                </a:extLst>
              </p:cNvPr>
              <p:cNvSpPr txBox="1"/>
              <p:nvPr/>
            </p:nvSpPr>
            <p:spPr>
              <a:xfrm>
                <a:off x="7620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0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626CD5B-7559-4B37-98AD-B34BBC0A8938}"/>
                  </a:ext>
                </a:extLst>
              </p:cNvPr>
              <p:cNvSpPr txBox="1"/>
              <p:nvPr/>
            </p:nvSpPr>
            <p:spPr>
              <a:xfrm>
                <a:off x="14478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1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D46AFED-19C2-4605-8B3A-2A582811D230}"/>
                  </a:ext>
                </a:extLst>
              </p:cNvPr>
              <p:cNvSpPr txBox="1"/>
              <p:nvPr/>
            </p:nvSpPr>
            <p:spPr>
              <a:xfrm>
                <a:off x="21336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2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5A63351-F061-4EE4-BEAB-D1E8FD6B7826}"/>
                </a:ext>
              </a:extLst>
            </p:cNvPr>
            <p:cNvGrpSpPr/>
            <p:nvPr/>
          </p:nvGrpSpPr>
          <p:grpSpPr>
            <a:xfrm>
              <a:off x="381000" y="4038600"/>
              <a:ext cx="2743200" cy="660630"/>
              <a:chOff x="76200" y="3377970"/>
              <a:chExt cx="2743200" cy="660630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4BBDF97-29FC-4808-92ED-59DC35969969}"/>
                  </a:ext>
                </a:extLst>
              </p:cNvPr>
              <p:cNvSpPr txBox="1"/>
              <p:nvPr/>
            </p:nvSpPr>
            <p:spPr>
              <a:xfrm>
                <a:off x="762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ƒ(x)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BCFD417-DBE8-4137-9A5B-DDEBF752A97F}"/>
                  </a:ext>
                </a:extLst>
              </p:cNvPr>
              <p:cNvSpPr txBox="1"/>
              <p:nvPr/>
            </p:nvSpPr>
            <p:spPr>
              <a:xfrm>
                <a:off x="7620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25/36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9569EED-F56F-4A77-909B-A6CDC8A00403}"/>
                  </a:ext>
                </a:extLst>
              </p:cNvPr>
              <p:cNvSpPr txBox="1"/>
              <p:nvPr/>
            </p:nvSpPr>
            <p:spPr>
              <a:xfrm>
                <a:off x="14478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10/36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AB3F080-E978-46A9-8CE0-05F707F9120B}"/>
                  </a:ext>
                </a:extLst>
              </p:cNvPr>
              <p:cNvSpPr txBox="1"/>
              <p:nvPr/>
            </p:nvSpPr>
            <p:spPr>
              <a:xfrm>
                <a:off x="21336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1/36</a:t>
                </a:r>
              </a:p>
            </p:txBody>
          </p:sp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7672DB1B-9F66-46C1-BF6D-E275D5C81412}"/>
              </a:ext>
            </a:extLst>
          </p:cNvPr>
          <p:cNvSpPr txBox="1"/>
          <p:nvPr/>
        </p:nvSpPr>
        <p:spPr>
          <a:xfrm>
            <a:off x="2438400" y="5877845"/>
            <a:ext cx="2590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36/36 -10/36 -1/36</a:t>
            </a:r>
          </a:p>
        </p:txBody>
      </p:sp>
    </p:spTree>
    <p:extLst>
      <p:ext uri="{BB962C8B-B14F-4D97-AF65-F5344CB8AC3E}">
        <p14:creationId xmlns:p14="http://schemas.microsoft.com/office/powerpoint/2010/main" val="2961573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3B230-9E80-40C8-9ED7-B3FC11899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Probabilities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6348A-7356-4008-8AAF-CD2C031D9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calculate the probabilities, you need to know population percentages for each of the marker values (alleles)</a:t>
            </a:r>
          </a:p>
          <a:p>
            <a:r>
              <a:rPr lang="en-US" dirty="0"/>
              <a:t>Some values are more common in a given population than others</a:t>
            </a:r>
          </a:p>
        </p:txBody>
      </p:sp>
    </p:spTree>
    <p:extLst>
      <p:ext uri="{BB962C8B-B14F-4D97-AF65-F5344CB8AC3E}">
        <p14:creationId xmlns:p14="http://schemas.microsoft.com/office/powerpoint/2010/main" val="218323282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1218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918E343-55B9-4DA4-A323-A10EADEA26B1}"/>
              </a:ext>
            </a:extLst>
          </p:cNvPr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727494555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7A5B5-836F-44AB-94F9-A402DAD15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6D194-A5E5-423F-89D1-D93446E7F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</a:t>
            </a:r>
            <a:r>
              <a:rPr lang="en-US" dirty="0" err="1"/>
              <a:t>Chuckaluck</a:t>
            </a:r>
            <a:r>
              <a:rPr lang="en-US" dirty="0"/>
              <a:t> game, it’s interesting to know what is a player’s likelihood of winning…</a:t>
            </a:r>
          </a:p>
        </p:txBody>
      </p:sp>
    </p:spTree>
    <p:extLst>
      <p:ext uri="{BB962C8B-B14F-4D97-AF65-F5344CB8AC3E}">
        <p14:creationId xmlns:p14="http://schemas.microsoft.com/office/powerpoint/2010/main" val="1286578591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7A5B5-836F-44AB-94F9-A402DAD15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6D194-A5E5-423F-89D1-D93446E7F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</a:t>
            </a:r>
            <a:r>
              <a:rPr lang="en-US" dirty="0" err="1"/>
              <a:t>Chuckaluck</a:t>
            </a:r>
            <a:r>
              <a:rPr lang="en-US" dirty="0"/>
              <a:t> game, it’s interesting to know what is a player’s likelihood of winning…</a:t>
            </a:r>
          </a:p>
          <a:p>
            <a:r>
              <a:rPr lang="en-US" dirty="0"/>
              <a:t>but a player might actually be </a:t>
            </a:r>
            <a:r>
              <a:rPr lang="en-US" i="1" dirty="0"/>
              <a:t>more</a:t>
            </a:r>
            <a:r>
              <a:rPr lang="en-US" dirty="0"/>
              <a:t> interested in how much money might be expected to come their way </a:t>
            </a:r>
          </a:p>
        </p:txBody>
      </p:sp>
    </p:spTree>
    <p:extLst>
      <p:ext uri="{BB962C8B-B14F-4D97-AF65-F5344CB8AC3E}">
        <p14:creationId xmlns:p14="http://schemas.microsoft.com/office/powerpoint/2010/main" val="407863298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7A5B5-836F-44AB-94F9-A402DAD15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6D194-A5E5-423F-89D1-D93446E7F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expected return is called the “</a:t>
            </a:r>
            <a:r>
              <a:rPr lang="en-US" dirty="0">
                <a:solidFill>
                  <a:srgbClr val="FFC000"/>
                </a:solidFill>
              </a:rPr>
              <a:t>expected value</a:t>
            </a:r>
            <a:r>
              <a:rPr lang="en-US" dirty="0"/>
              <a:t>” of the random variable</a:t>
            </a:r>
          </a:p>
        </p:txBody>
      </p:sp>
    </p:spTree>
    <p:extLst>
      <p:ext uri="{BB962C8B-B14F-4D97-AF65-F5344CB8AC3E}">
        <p14:creationId xmlns:p14="http://schemas.microsoft.com/office/powerpoint/2010/main" val="2368359190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7A5B5-836F-44AB-94F9-A402DAD15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6D194-A5E5-423F-89D1-D93446E7F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simple illustration, suppose 100 tickets are sold for $1 each to raffle off a watch worth $80</a:t>
            </a:r>
          </a:p>
        </p:txBody>
      </p:sp>
    </p:spTree>
    <p:extLst>
      <p:ext uri="{BB962C8B-B14F-4D97-AF65-F5344CB8AC3E}">
        <p14:creationId xmlns:p14="http://schemas.microsoft.com/office/powerpoint/2010/main" val="3391009640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7A5B5-836F-44AB-94F9-A402DAD15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6D194-A5E5-423F-89D1-D93446E7F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simple illustration, suppose 100 tickets are sold for $1 each to raffle off a watch worth $80</a:t>
            </a:r>
          </a:p>
          <a:p>
            <a:r>
              <a:rPr lang="en-US" dirty="0"/>
              <a:t>One ticket will be worth $80</a:t>
            </a:r>
          </a:p>
        </p:txBody>
      </p:sp>
    </p:spTree>
    <p:extLst>
      <p:ext uri="{BB962C8B-B14F-4D97-AF65-F5344CB8AC3E}">
        <p14:creationId xmlns:p14="http://schemas.microsoft.com/office/powerpoint/2010/main" val="3337508515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7A5B5-836F-44AB-94F9-A402DAD15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6D194-A5E5-423F-89D1-D93446E7F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simple illustration, suppose 100 tickets are sold for $1 each to raffle off a watch worth $80</a:t>
            </a:r>
          </a:p>
          <a:p>
            <a:r>
              <a:rPr lang="en-US" dirty="0"/>
              <a:t>One ticket will be worth $80</a:t>
            </a:r>
          </a:p>
          <a:p>
            <a:r>
              <a:rPr lang="en-US" dirty="0"/>
              <a:t>99 tickets will be worth $0</a:t>
            </a:r>
          </a:p>
        </p:txBody>
      </p:sp>
    </p:spTree>
    <p:extLst>
      <p:ext uri="{BB962C8B-B14F-4D97-AF65-F5344CB8AC3E}">
        <p14:creationId xmlns:p14="http://schemas.microsoft.com/office/powerpoint/2010/main" val="3132747585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7A5B5-836F-44AB-94F9-A402DAD15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6D194-A5E5-423F-89D1-D93446E7F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ticket will be worth $80</a:t>
            </a:r>
          </a:p>
          <a:p>
            <a:r>
              <a:rPr lang="en-US" dirty="0"/>
              <a:t>99 tickets will be worth $0</a:t>
            </a:r>
          </a:p>
          <a:p>
            <a:r>
              <a:rPr lang="en-US" dirty="0"/>
              <a:t>The average value of a ticket will be:</a:t>
            </a:r>
          </a:p>
          <a:p>
            <a:pPr algn="ctr"/>
            <a:r>
              <a:rPr lang="en-US" u="sng" dirty="0"/>
              <a:t>$80 + $0 + $0 + … + $0</a:t>
            </a:r>
          </a:p>
          <a:p>
            <a:pPr algn="ctr"/>
            <a:r>
              <a:rPr lang="en-US" dirty="0"/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1341599609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7A5B5-836F-44AB-94F9-A402DAD15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6D194-A5E5-423F-89D1-D93446E7F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ticket will be worth $80</a:t>
            </a:r>
          </a:p>
          <a:p>
            <a:r>
              <a:rPr lang="en-US" dirty="0"/>
              <a:t>99 tickets will be worth $0</a:t>
            </a:r>
          </a:p>
          <a:p>
            <a:r>
              <a:rPr lang="en-US" dirty="0"/>
              <a:t>The average value of a ticket will be:</a:t>
            </a:r>
          </a:p>
          <a:p>
            <a:pPr algn="ctr"/>
            <a:r>
              <a:rPr lang="en-US" u="sng" dirty="0"/>
              <a:t>$80 + $0 + $0 + … + $0</a:t>
            </a:r>
          </a:p>
          <a:p>
            <a:pPr algn="ctr"/>
            <a:r>
              <a:rPr lang="en-US" dirty="0"/>
              <a:t>100</a:t>
            </a:r>
          </a:p>
          <a:p>
            <a:pPr algn="ctr"/>
            <a:r>
              <a:rPr lang="en-US" dirty="0"/>
              <a:t>= $0.80</a:t>
            </a:r>
          </a:p>
        </p:txBody>
      </p:sp>
    </p:spTree>
    <p:extLst>
      <p:ext uri="{BB962C8B-B14F-4D97-AF65-F5344CB8AC3E}">
        <p14:creationId xmlns:p14="http://schemas.microsoft.com/office/powerpoint/2010/main" val="1858192044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7A5B5-836F-44AB-94F9-A402DAD15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6D194-A5E5-423F-89D1-D93446E7F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So, the average amount received by all ticketholders is $0.80</a:t>
            </a:r>
          </a:p>
        </p:txBody>
      </p:sp>
    </p:spTree>
    <p:extLst>
      <p:ext uri="{BB962C8B-B14F-4D97-AF65-F5344CB8AC3E}">
        <p14:creationId xmlns:p14="http://schemas.microsoft.com/office/powerpoint/2010/main" val="3977314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3B230-9E80-40C8-9ED7-B3FC11899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Probabilities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6348A-7356-4008-8AAF-CD2C031D9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typically use the multiplication rule to find the probability that a person has a given pattern of alleles for the markers</a:t>
            </a:r>
          </a:p>
        </p:txBody>
      </p:sp>
    </p:spTree>
    <p:extLst>
      <p:ext uri="{BB962C8B-B14F-4D97-AF65-F5344CB8AC3E}">
        <p14:creationId xmlns:p14="http://schemas.microsoft.com/office/powerpoint/2010/main" val="3035670384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7A5B5-836F-44AB-94F9-A402DAD15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6D194-A5E5-423F-89D1-D93446E7F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could also write </a:t>
            </a:r>
          </a:p>
          <a:p>
            <a:pPr algn="ctr"/>
            <a:r>
              <a:rPr lang="en-US" u="sng" dirty="0"/>
              <a:t>$80 + $0 + $0 + … + $0</a:t>
            </a:r>
          </a:p>
          <a:p>
            <a:pPr algn="ctr"/>
            <a:r>
              <a:rPr lang="en-US" dirty="0"/>
              <a:t>100</a:t>
            </a:r>
          </a:p>
          <a:p>
            <a:r>
              <a:rPr lang="en-US" dirty="0"/>
              <a:t>as:</a:t>
            </a:r>
          </a:p>
          <a:p>
            <a:r>
              <a:rPr lang="en-US" dirty="0"/>
              <a:t>$80(1/100) + $0(99/100) </a:t>
            </a:r>
          </a:p>
        </p:txBody>
      </p:sp>
    </p:spTree>
    <p:extLst>
      <p:ext uri="{BB962C8B-B14F-4D97-AF65-F5344CB8AC3E}">
        <p14:creationId xmlns:p14="http://schemas.microsoft.com/office/powerpoint/2010/main" val="519727039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7A5B5-836F-44AB-94F9-A402DAD15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6D194-A5E5-423F-89D1-D93446E7F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let X = the amount a ticket is worth…</a:t>
            </a:r>
          </a:p>
          <a:p>
            <a:r>
              <a:rPr lang="en-US" dirty="0"/>
              <a:t>well, it could either be worth $80 (probability of that occurring = 1/100)</a:t>
            </a:r>
          </a:p>
          <a:p>
            <a:r>
              <a:rPr lang="en-US" dirty="0"/>
              <a:t>or it could be worth $0 (probability of that occurring = 99/100)</a:t>
            </a:r>
          </a:p>
        </p:txBody>
      </p:sp>
    </p:spTree>
    <p:extLst>
      <p:ext uri="{BB962C8B-B14F-4D97-AF65-F5344CB8AC3E}">
        <p14:creationId xmlns:p14="http://schemas.microsoft.com/office/powerpoint/2010/main" val="173482863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7A5B5-836F-44AB-94F9-A402DAD15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6D194-A5E5-423F-89D1-D93446E7F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probability distribution table would be: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79C72B2-221F-4D5E-AC42-FBA14CE61900}"/>
              </a:ext>
            </a:extLst>
          </p:cNvPr>
          <p:cNvGrpSpPr/>
          <p:nvPr/>
        </p:nvGrpSpPr>
        <p:grpSpPr>
          <a:xfrm>
            <a:off x="2381250" y="2971800"/>
            <a:ext cx="4171950" cy="1321260"/>
            <a:chOff x="381000" y="3377970"/>
            <a:chExt cx="2057400" cy="132126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5CD34B0-C86C-4FC4-A227-AF87A1A95048}"/>
                </a:ext>
              </a:extLst>
            </p:cNvPr>
            <p:cNvGrpSpPr/>
            <p:nvPr/>
          </p:nvGrpSpPr>
          <p:grpSpPr>
            <a:xfrm>
              <a:off x="381000" y="3377970"/>
              <a:ext cx="2057400" cy="660630"/>
              <a:chOff x="76200" y="3377970"/>
              <a:chExt cx="2057400" cy="660630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EA2AA4C-B5C1-4F7F-8D90-D42096C00C5D}"/>
                  </a:ext>
                </a:extLst>
              </p:cNvPr>
              <p:cNvSpPr txBox="1"/>
              <p:nvPr/>
            </p:nvSpPr>
            <p:spPr>
              <a:xfrm>
                <a:off x="762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x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758E8E9-325B-4925-9F04-1115D89889CB}"/>
                  </a:ext>
                </a:extLst>
              </p:cNvPr>
              <p:cNvSpPr txBox="1"/>
              <p:nvPr/>
            </p:nvSpPr>
            <p:spPr>
              <a:xfrm>
                <a:off x="7620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$0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6086A81-1C52-4592-B055-F6931F3FCC21}"/>
                  </a:ext>
                </a:extLst>
              </p:cNvPr>
              <p:cNvSpPr txBox="1"/>
              <p:nvPr/>
            </p:nvSpPr>
            <p:spPr>
              <a:xfrm>
                <a:off x="14478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$80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BADBB4A-8947-4A38-B15D-C7B5134E9491}"/>
                </a:ext>
              </a:extLst>
            </p:cNvPr>
            <p:cNvGrpSpPr/>
            <p:nvPr/>
          </p:nvGrpSpPr>
          <p:grpSpPr>
            <a:xfrm>
              <a:off x="381000" y="4038600"/>
              <a:ext cx="2057400" cy="660630"/>
              <a:chOff x="76200" y="3377970"/>
              <a:chExt cx="2057400" cy="660630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6927B40-A02F-4856-89F4-62B9A48C6D22}"/>
                  </a:ext>
                </a:extLst>
              </p:cNvPr>
              <p:cNvSpPr txBox="1"/>
              <p:nvPr/>
            </p:nvSpPr>
            <p:spPr>
              <a:xfrm>
                <a:off x="762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ƒ(x)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EBD904C-01EB-4812-A4AB-9F9837AA5397}"/>
                  </a:ext>
                </a:extLst>
              </p:cNvPr>
              <p:cNvSpPr txBox="1"/>
              <p:nvPr/>
            </p:nvSpPr>
            <p:spPr>
              <a:xfrm>
                <a:off x="7620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99/100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113384A-7899-46F4-B36F-56B2E4D44ED2}"/>
                  </a:ext>
                </a:extLst>
              </p:cNvPr>
              <p:cNvSpPr txBox="1"/>
              <p:nvPr/>
            </p:nvSpPr>
            <p:spPr>
              <a:xfrm>
                <a:off x="14478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1/100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09933622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7A5B5-836F-44AB-94F9-A402DAD15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6D194-A5E5-423F-89D1-D93446E7F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 player participates in only one raffle with a single ticket, the player would receive either $0 or $80</a:t>
            </a:r>
          </a:p>
        </p:txBody>
      </p:sp>
    </p:spTree>
    <p:extLst>
      <p:ext uri="{BB962C8B-B14F-4D97-AF65-F5344CB8AC3E}">
        <p14:creationId xmlns:p14="http://schemas.microsoft.com/office/powerpoint/2010/main" val="2325279088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7A5B5-836F-44AB-94F9-A402DAD15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6D194-A5E5-423F-89D1-D93446E7F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 player buys one ticket for many similar raffles</a:t>
            </a:r>
          </a:p>
        </p:txBody>
      </p:sp>
    </p:spTree>
    <p:extLst>
      <p:ext uri="{BB962C8B-B14F-4D97-AF65-F5344CB8AC3E}">
        <p14:creationId xmlns:p14="http://schemas.microsoft.com/office/powerpoint/2010/main" val="3592923642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7A5B5-836F-44AB-94F9-A402DAD15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6D194-A5E5-423F-89D1-D93446E7F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 player buys one ticket for many similar raffles</a:t>
            </a:r>
          </a:p>
          <a:p>
            <a:r>
              <a:rPr lang="en-US" dirty="0"/>
              <a:t>After a few thousand raffles, it is quite likely the player will have won a few times</a:t>
            </a:r>
          </a:p>
        </p:txBody>
      </p:sp>
    </p:spTree>
    <p:extLst>
      <p:ext uri="{BB962C8B-B14F-4D97-AF65-F5344CB8AC3E}">
        <p14:creationId xmlns:p14="http://schemas.microsoft.com/office/powerpoint/2010/main" val="3074850793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7A5B5-836F-44AB-94F9-A402DAD15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6D194-A5E5-423F-89D1-D93446E7F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after 10,000 raffles, the player has won 110 times</a:t>
            </a:r>
          </a:p>
          <a:p>
            <a:r>
              <a:rPr lang="en-US" dirty="0"/>
              <a:t>On the average, this player has received:</a:t>
            </a:r>
          </a:p>
          <a:p>
            <a:pPr algn="ctr"/>
            <a:r>
              <a:rPr lang="en-US" u="sng" dirty="0"/>
              <a:t>$80(110) + $0(9,890)</a:t>
            </a:r>
          </a:p>
          <a:p>
            <a:pPr algn="ctr"/>
            <a:r>
              <a:rPr lang="en-US" dirty="0"/>
              <a:t>10,000</a:t>
            </a:r>
          </a:p>
          <a:p>
            <a:pPr algn="ctr"/>
            <a:r>
              <a:rPr lang="en-US" dirty="0"/>
              <a:t>= $0.88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B9C107-3292-4597-B17D-1011608BED73}"/>
              </a:ext>
            </a:extLst>
          </p:cNvPr>
          <p:cNvSpPr txBox="1"/>
          <p:nvPr/>
        </p:nvSpPr>
        <p:spPr>
          <a:xfrm>
            <a:off x="5181600" y="5943600"/>
            <a:ext cx="3810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Notice this is a tiny bit better than the average amount received by all ticketholders of $0.80</a:t>
            </a:r>
          </a:p>
        </p:txBody>
      </p:sp>
    </p:spTree>
    <p:extLst>
      <p:ext uri="{BB962C8B-B14F-4D97-AF65-F5344CB8AC3E}">
        <p14:creationId xmlns:p14="http://schemas.microsoft.com/office/powerpoint/2010/main" val="3732078859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7A5B5-836F-44AB-94F9-A402DAD15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6D194-A5E5-423F-89D1-D93446E7F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110/10,000 and 9,890/10,000 are relative frequencies</a:t>
            </a:r>
          </a:p>
        </p:txBody>
      </p:sp>
    </p:spTree>
    <p:extLst>
      <p:ext uri="{BB962C8B-B14F-4D97-AF65-F5344CB8AC3E}">
        <p14:creationId xmlns:p14="http://schemas.microsoft.com/office/powerpoint/2010/main" val="2441517933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7A5B5-836F-44AB-94F9-A402DAD15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6D194-A5E5-423F-89D1-D93446E7F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A Definition</a:t>
            </a:r>
          </a:p>
          <a:p>
            <a:r>
              <a:rPr lang="en-US" dirty="0"/>
              <a:t>If an experiment is performed “n” times with “f” successes, and as “n” increases so does “f”, then the probability of a success is:</a:t>
            </a:r>
          </a:p>
          <a:p>
            <a:r>
              <a:rPr lang="en-US" dirty="0" err="1"/>
              <a:t>lim</a:t>
            </a:r>
            <a:r>
              <a:rPr lang="en-US" dirty="0"/>
              <a:t> (n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dirty="0">
                <a:cs typeface="Arial" panose="020B0604020202020204" pitchFamily="34" charset="0"/>
              </a:rPr>
              <a:t>∞) f/n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672658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7A5B5-836F-44AB-94F9-A402DAD15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6D194-A5E5-423F-89D1-D93446E7F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 course, the player can’t really buy an infinite number of raffle tickets, but 10,000 is probably “close-enuf” </a:t>
            </a:r>
          </a:p>
        </p:txBody>
      </p:sp>
    </p:spTree>
    <p:extLst>
      <p:ext uri="{BB962C8B-B14F-4D97-AF65-F5344CB8AC3E}">
        <p14:creationId xmlns:p14="http://schemas.microsoft.com/office/powerpoint/2010/main" val="884748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Probabilities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general, for </a:t>
                </a:r>
                <a:r>
                  <a:rPr lang="en-US" i="1" dirty="0"/>
                  <a:t>n</a:t>
                </a:r>
                <a:r>
                  <a:rPr lang="en-US" dirty="0"/>
                  <a:t> different alleles, the total number of possible genotypes is: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dirty="0"/>
                            <m:t>n</m:t>
                          </m:r>
                          <m:r>
                            <m:rPr>
                              <m:nor/>
                            </m:rPr>
                            <a:rPr lang="en-US" dirty="0"/>
                            <m:t>×(</m:t>
                          </m:r>
                          <m:r>
                            <m:rPr>
                              <m:nor/>
                            </m:rPr>
                            <a:rPr lang="en-US" dirty="0"/>
                            <m:t>n</m:t>
                          </m:r>
                          <m:r>
                            <m:rPr>
                              <m:nor/>
                            </m:rPr>
                            <a:rPr lang="en-US" dirty="0"/>
                            <m:t>+1)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dirty="0"/>
                            <m:t>2 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3604514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7A5B5-836F-44AB-94F9-A402DAD15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6D194-A5E5-423F-89D1-D93446E7F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would be willing to use:</a:t>
            </a:r>
          </a:p>
          <a:p>
            <a:r>
              <a:rPr lang="en-US" dirty="0"/>
              <a:t>110/10,000 as the probability of winning and 9,890/10,000 as the probability of losing (assuming no one actually knew the real values)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B016E1E-5737-46C9-BDF4-6EECD1BCA1C8}"/>
              </a:ext>
            </a:extLst>
          </p:cNvPr>
          <p:cNvGrpSpPr/>
          <p:nvPr/>
        </p:nvGrpSpPr>
        <p:grpSpPr>
          <a:xfrm>
            <a:off x="4667250" y="5155740"/>
            <a:ext cx="4171950" cy="1321260"/>
            <a:chOff x="381000" y="3377970"/>
            <a:chExt cx="2057400" cy="132126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1FBCFD-0440-4862-9276-26D870BEA0DB}"/>
                </a:ext>
              </a:extLst>
            </p:cNvPr>
            <p:cNvGrpSpPr/>
            <p:nvPr/>
          </p:nvGrpSpPr>
          <p:grpSpPr>
            <a:xfrm>
              <a:off x="381000" y="3377970"/>
              <a:ext cx="2057400" cy="660630"/>
              <a:chOff x="76200" y="3377970"/>
              <a:chExt cx="2057400" cy="660630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55B9E3E-60E6-476C-8490-D48F4667FAEF}"/>
                  </a:ext>
                </a:extLst>
              </p:cNvPr>
              <p:cNvSpPr txBox="1"/>
              <p:nvPr/>
            </p:nvSpPr>
            <p:spPr>
              <a:xfrm>
                <a:off x="762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x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36FA1EE-2320-44C9-BCB1-1F18E4643F80}"/>
                  </a:ext>
                </a:extLst>
              </p:cNvPr>
              <p:cNvSpPr txBox="1"/>
              <p:nvPr/>
            </p:nvSpPr>
            <p:spPr>
              <a:xfrm>
                <a:off x="7620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$0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DB0A71-588B-498D-9577-E13187454BF4}"/>
                  </a:ext>
                </a:extLst>
              </p:cNvPr>
              <p:cNvSpPr txBox="1"/>
              <p:nvPr/>
            </p:nvSpPr>
            <p:spPr>
              <a:xfrm>
                <a:off x="14478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$80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55E875D-9A69-42F6-B6CA-DFDEA2CEF17A}"/>
                </a:ext>
              </a:extLst>
            </p:cNvPr>
            <p:cNvGrpSpPr/>
            <p:nvPr/>
          </p:nvGrpSpPr>
          <p:grpSpPr>
            <a:xfrm>
              <a:off x="381000" y="4038600"/>
              <a:ext cx="2057400" cy="660630"/>
              <a:chOff x="76200" y="3377970"/>
              <a:chExt cx="2057400" cy="660630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BA1B637-2D5F-48D9-837D-0F40886FC811}"/>
                  </a:ext>
                </a:extLst>
              </p:cNvPr>
              <p:cNvSpPr txBox="1"/>
              <p:nvPr/>
            </p:nvSpPr>
            <p:spPr>
              <a:xfrm>
                <a:off x="762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ƒ(x)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2A6800A-ABCE-446B-8DA0-7DB073C63009}"/>
                  </a:ext>
                </a:extLst>
              </p:cNvPr>
              <p:cNvSpPr txBox="1"/>
              <p:nvPr/>
            </p:nvSpPr>
            <p:spPr>
              <a:xfrm>
                <a:off x="7620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99/100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A8876F3-18E1-426F-A529-D9789D09F30B}"/>
                  </a:ext>
                </a:extLst>
              </p:cNvPr>
              <p:cNvSpPr txBox="1"/>
              <p:nvPr/>
            </p:nvSpPr>
            <p:spPr>
              <a:xfrm>
                <a:off x="14478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1/100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33187721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7A5B5-836F-44AB-94F9-A402DAD15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6D194-A5E5-423F-89D1-D93446E7F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19200"/>
            <a:ext cx="89154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If a random variable X has values: </a:t>
            </a:r>
          </a:p>
          <a:p>
            <a:pPr>
              <a:spcBef>
                <a:spcPts val="0"/>
              </a:spcBef>
            </a:pPr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, x</a:t>
            </a:r>
            <a:r>
              <a:rPr lang="en-US" baseline="-25000" dirty="0"/>
              <a:t>2</a:t>
            </a:r>
            <a:r>
              <a:rPr lang="en-US" dirty="0"/>
              <a:t>, … , </a:t>
            </a:r>
            <a:r>
              <a:rPr lang="en-US" dirty="0" err="1"/>
              <a:t>x</a:t>
            </a:r>
            <a:r>
              <a:rPr lang="en-US" baseline="-25000" dirty="0" err="1"/>
              <a:t>k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US" dirty="0"/>
              <a:t>that occur with probabilities: ƒ(x</a:t>
            </a:r>
            <a:r>
              <a:rPr lang="en-US" baseline="-25000" dirty="0"/>
              <a:t>1</a:t>
            </a:r>
            <a:r>
              <a:rPr lang="en-US" dirty="0"/>
              <a:t>), ƒ(x</a:t>
            </a:r>
            <a:r>
              <a:rPr lang="en-US" baseline="-25000" dirty="0"/>
              <a:t>2</a:t>
            </a:r>
            <a:r>
              <a:rPr lang="en-US" dirty="0"/>
              <a:t>), … , ƒ(</a:t>
            </a:r>
            <a:r>
              <a:rPr lang="en-US" dirty="0" err="1"/>
              <a:t>x</a:t>
            </a:r>
            <a:r>
              <a:rPr lang="en-US" baseline="-25000" dirty="0" err="1"/>
              <a:t>k</a:t>
            </a:r>
            <a:r>
              <a:rPr lang="en-US" dirty="0"/>
              <a:t>)</a:t>
            </a:r>
          </a:p>
          <a:p>
            <a:pPr>
              <a:spcBef>
                <a:spcPts val="0"/>
              </a:spcBef>
            </a:pPr>
            <a:r>
              <a:rPr lang="en-US" dirty="0"/>
              <a:t>then the expected value of X is:</a:t>
            </a:r>
          </a:p>
          <a:p>
            <a:pPr>
              <a:spcBef>
                <a:spcPts val="0"/>
              </a:spcBef>
            </a:pPr>
            <a:r>
              <a:rPr lang="en-US" dirty="0"/>
              <a:t>E(X)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ƒ(x</a:t>
            </a:r>
            <a:r>
              <a:rPr lang="en-US" baseline="-25000" dirty="0"/>
              <a:t>1</a:t>
            </a:r>
            <a:r>
              <a:rPr lang="en-US" dirty="0"/>
              <a:t>)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-25000" dirty="0"/>
              <a:t>2</a:t>
            </a:r>
            <a:r>
              <a:rPr lang="en-US" dirty="0"/>
              <a:t>ƒ(x</a:t>
            </a:r>
            <a:r>
              <a:rPr lang="en-US" baseline="-25000" dirty="0"/>
              <a:t>2</a:t>
            </a:r>
            <a:r>
              <a:rPr lang="en-US" dirty="0"/>
              <a:t>)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…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 err="1"/>
              <a:t>x</a:t>
            </a:r>
            <a:r>
              <a:rPr lang="en-US" baseline="-25000" dirty="0" err="1"/>
              <a:t>k</a:t>
            </a:r>
            <a:r>
              <a:rPr lang="en-US" baseline="-25000" dirty="0"/>
              <a:t> </a:t>
            </a:r>
            <a:r>
              <a:rPr lang="en-US" dirty="0"/>
              <a:t>ƒ(</a:t>
            </a:r>
            <a:r>
              <a:rPr lang="en-US" dirty="0" err="1"/>
              <a:t>x</a:t>
            </a:r>
            <a:r>
              <a:rPr lang="en-US" baseline="-25000" dirty="0" err="1"/>
              <a:t>k</a:t>
            </a:r>
            <a:r>
              <a:rPr lang="en-US" dirty="0"/>
              <a:t>)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319430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7A5B5-836F-44AB-94F9-A402DAD15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6D194-A5E5-423F-89D1-D93446E7F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19200"/>
            <a:ext cx="89154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The expected value of X is also called the “expectation of X” or the “mean of the probability distribution”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878919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7A5B5-836F-44AB-94F9-A402DAD15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6D194-A5E5-423F-89D1-D93446E7F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19200"/>
            <a:ext cx="89154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The symbol for the expected value of X is E(X) or </a:t>
            </a:r>
            <a:r>
              <a:rPr lang="el-GR" dirty="0"/>
              <a:t>μ</a:t>
            </a:r>
            <a:r>
              <a:rPr lang="en-US" baseline="-25000" dirty="0"/>
              <a:t>x</a:t>
            </a:r>
            <a:r>
              <a:rPr lang="en-US" dirty="0"/>
              <a:t> or </a:t>
            </a:r>
            <a:r>
              <a:rPr lang="el-GR" dirty="0"/>
              <a:t>μ</a:t>
            </a: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251220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A player bets $1 on “2”</a:t>
            </a:r>
          </a:p>
          <a:p>
            <a:r>
              <a:rPr lang="en-US" dirty="0"/>
              <a:t>What can the player expect to win (“Y”)?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EXPECTED VALUES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9782EC7-141E-4867-88AB-4F9D5366246A}"/>
              </a:ext>
            </a:extLst>
          </p:cNvPr>
          <p:cNvGrpSpPr/>
          <p:nvPr/>
        </p:nvGrpSpPr>
        <p:grpSpPr>
          <a:xfrm>
            <a:off x="1905000" y="4419600"/>
            <a:ext cx="5562600" cy="1981200"/>
            <a:chOff x="1905000" y="3682770"/>
            <a:chExt cx="5562600" cy="19812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2EA901C-74EA-4A21-9120-9E4397F3F151}"/>
                </a:ext>
              </a:extLst>
            </p:cNvPr>
            <p:cNvGrpSpPr/>
            <p:nvPr/>
          </p:nvGrpSpPr>
          <p:grpSpPr>
            <a:xfrm>
              <a:off x="1905000" y="4342710"/>
              <a:ext cx="5562600" cy="1321260"/>
              <a:chOff x="381000" y="3377970"/>
              <a:chExt cx="2743200" cy="1321260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1971AD0A-1028-401C-9E53-105F546F1C91}"/>
                  </a:ext>
                </a:extLst>
              </p:cNvPr>
              <p:cNvGrpSpPr/>
              <p:nvPr/>
            </p:nvGrpSpPr>
            <p:grpSpPr>
              <a:xfrm>
                <a:off x="381000" y="3377970"/>
                <a:ext cx="2743200" cy="660630"/>
                <a:chOff x="76200" y="3377970"/>
                <a:chExt cx="2743200" cy="660630"/>
              </a:xfrm>
            </p:grpSpPr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FD0D291C-3956-47DD-B8F5-94DFE1AE5B7D}"/>
                    </a:ext>
                  </a:extLst>
                </p:cNvPr>
                <p:cNvSpPr txBox="1"/>
                <p:nvPr/>
              </p:nvSpPr>
              <p:spPr>
                <a:xfrm>
                  <a:off x="762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y</a:t>
                  </a: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9142A5A-8A29-4FB9-83BE-4FBCE8AB00EA}"/>
                    </a:ext>
                  </a:extLst>
                </p:cNvPr>
                <p:cNvSpPr txBox="1"/>
                <p:nvPr/>
              </p:nvSpPr>
              <p:spPr>
                <a:xfrm>
                  <a:off x="7620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?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2626CD5B-7559-4B37-98AD-B34BBC0A8938}"/>
                    </a:ext>
                  </a:extLst>
                </p:cNvPr>
                <p:cNvSpPr txBox="1"/>
                <p:nvPr/>
              </p:nvSpPr>
              <p:spPr>
                <a:xfrm>
                  <a:off x="14478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endParaRPr lang="en-US" sz="1600" b="1" dirty="0"/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7D46AFED-19C2-4605-8B3A-2A582811D230}"/>
                    </a:ext>
                  </a:extLst>
                </p:cNvPr>
                <p:cNvSpPr txBox="1"/>
                <p:nvPr/>
              </p:nvSpPr>
              <p:spPr>
                <a:xfrm>
                  <a:off x="21336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endParaRPr lang="en-US" sz="1600" b="1" dirty="0"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55A63351-F061-4EE4-BEAB-D1E8FD6B7826}"/>
                  </a:ext>
                </a:extLst>
              </p:cNvPr>
              <p:cNvGrpSpPr/>
              <p:nvPr/>
            </p:nvGrpSpPr>
            <p:grpSpPr>
              <a:xfrm>
                <a:off x="381000" y="4038600"/>
                <a:ext cx="2743200" cy="660630"/>
                <a:chOff x="76200" y="3377970"/>
                <a:chExt cx="2743200" cy="660630"/>
              </a:xfrm>
            </p:grpSpPr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D4BBDF97-29FC-4808-92ED-59DC35969969}"/>
                    </a:ext>
                  </a:extLst>
                </p:cNvPr>
                <p:cNvSpPr txBox="1"/>
                <p:nvPr/>
              </p:nvSpPr>
              <p:spPr>
                <a:xfrm>
                  <a:off x="762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ƒ(x)</a:t>
                  </a: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BCFD417-DBE8-4137-9A5B-DDEBF752A97F}"/>
                    </a:ext>
                  </a:extLst>
                </p:cNvPr>
                <p:cNvSpPr txBox="1"/>
                <p:nvPr/>
              </p:nvSpPr>
              <p:spPr>
                <a:xfrm>
                  <a:off x="7620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25/36</a:t>
                  </a: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9569EED-F56F-4A77-909B-A6CDC8A00403}"/>
                    </a:ext>
                  </a:extLst>
                </p:cNvPr>
                <p:cNvSpPr txBox="1"/>
                <p:nvPr/>
              </p:nvSpPr>
              <p:spPr>
                <a:xfrm>
                  <a:off x="14478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10/36</a:t>
                  </a: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AB3F080-E978-46A9-8CE0-05F707F9120B}"/>
                    </a:ext>
                  </a:extLst>
                </p:cNvPr>
                <p:cNvSpPr txBox="1"/>
                <p:nvPr/>
              </p:nvSpPr>
              <p:spPr>
                <a:xfrm>
                  <a:off x="21336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1/36</a:t>
                  </a:r>
                </a:p>
              </p:txBody>
            </p:sp>
          </p:grp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927BD1F-92F0-44AA-9C03-D4FDB1AE0B25}"/>
                </a:ext>
              </a:extLst>
            </p:cNvPr>
            <p:cNvSpPr txBox="1"/>
            <p:nvPr/>
          </p:nvSpPr>
          <p:spPr>
            <a:xfrm>
              <a:off x="1905000" y="3682770"/>
              <a:ext cx="1390650" cy="660630"/>
            </a:xfrm>
            <a:prstGeom prst="rect">
              <a:avLst/>
            </a:prstGeom>
            <a:noFill/>
            <a:ln w="63500">
              <a:solidFill>
                <a:srgbClr val="92D050"/>
              </a:solidFill>
            </a:ln>
          </p:spPr>
          <p:txBody>
            <a:bodyPr wrap="square" lIns="9144" rIns="45720" bIns="182880" rtlCol="0">
              <a:spAutoFit/>
            </a:bodyPr>
            <a:lstStyle/>
            <a:p>
              <a:pPr algn="ctr">
                <a:lnSpc>
                  <a:spcPts val="3900"/>
                </a:lnSpc>
              </a:pPr>
              <a:r>
                <a:rPr lang="en-US" sz="1600" b="1" dirty="0"/>
                <a:t>x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D9C9B83-C154-4000-B408-F62D47138635}"/>
                </a:ext>
              </a:extLst>
            </p:cNvPr>
            <p:cNvSpPr txBox="1"/>
            <p:nvPr/>
          </p:nvSpPr>
          <p:spPr>
            <a:xfrm>
              <a:off x="3295650" y="3682770"/>
              <a:ext cx="1390650" cy="660630"/>
            </a:xfrm>
            <a:prstGeom prst="rect">
              <a:avLst/>
            </a:prstGeom>
            <a:noFill/>
            <a:ln w="63500">
              <a:solidFill>
                <a:srgbClr val="92D050"/>
              </a:solidFill>
            </a:ln>
          </p:spPr>
          <p:txBody>
            <a:bodyPr wrap="square" lIns="9144" rIns="45720" bIns="182880" rtlCol="0">
              <a:spAutoFit/>
            </a:bodyPr>
            <a:lstStyle/>
            <a:p>
              <a:pPr algn="ctr">
                <a:lnSpc>
                  <a:spcPts val="3900"/>
                </a:lnSpc>
              </a:pPr>
              <a:r>
                <a:rPr lang="en-US" sz="1600" b="1" dirty="0"/>
                <a:t>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28D57E8-B470-453B-9CB3-0586022BF156}"/>
                </a:ext>
              </a:extLst>
            </p:cNvPr>
            <p:cNvSpPr txBox="1"/>
            <p:nvPr/>
          </p:nvSpPr>
          <p:spPr>
            <a:xfrm>
              <a:off x="4686300" y="3682770"/>
              <a:ext cx="1390650" cy="660630"/>
            </a:xfrm>
            <a:prstGeom prst="rect">
              <a:avLst/>
            </a:prstGeom>
            <a:noFill/>
            <a:ln w="63500">
              <a:solidFill>
                <a:srgbClr val="92D050"/>
              </a:solidFill>
            </a:ln>
          </p:spPr>
          <p:txBody>
            <a:bodyPr wrap="square" lIns="9144" rIns="45720" bIns="182880" rtlCol="0">
              <a:spAutoFit/>
            </a:bodyPr>
            <a:lstStyle/>
            <a:p>
              <a:pPr algn="ctr">
                <a:lnSpc>
                  <a:spcPts val="3900"/>
                </a:lnSpc>
              </a:pPr>
              <a:r>
                <a:rPr lang="en-US" sz="1600" b="1" dirty="0"/>
                <a:t>1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97C5FD1-1AA8-4B89-813F-7EFBAEE76E10}"/>
                </a:ext>
              </a:extLst>
            </p:cNvPr>
            <p:cNvSpPr txBox="1"/>
            <p:nvPr/>
          </p:nvSpPr>
          <p:spPr>
            <a:xfrm>
              <a:off x="6076950" y="3682770"/>
              <a:ext cx="1390650" cy="660630"/>
            </a:xfrm>
            <a:prstGeom prst="rect">
              <a:avLst/>
            </a:prstGeom>
            <a:noFill/>
            <a:ln w="63500">
              <a:solidFill>
                <a:srgbClr val="92D050"/>
              </a:solidFill>
            </a:ln>
          </p:spPr>
          <p:txBody>
            <a:bodyPr wrap="square" lIns="9144" rIns="45720" bIns="182880" rtlCol="0">
              <a:spAutoFit/>
            </a:bodyPr>
            <a:lstStyle/>
            <a:p>
              <a:pPr algn="ctr">
                <a:lnSpc>
                  <a:spcPts val="3900"/>
                </a:lnSpc>
              </a:pPr>
              <a:r>
                <a:rPr lang="en-US" sz="1600" b="1" dirty="0"/>
                <a:t>2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3ABD21E-0719-495D-A8CC-976701CFCFC7}"/>
              </a:ext>
            </a:extLst>
          </p:cNvPr>
          <p:cNvSpPr txBox="1"/>
          <p:nvPr/>
        </p:nvSpPr>
        <p:spPr>
          <a:xfrm>
            <a:off x="4686300" y="2312075"/>
            <a:ext cx="4572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If doubles of the player’s number appear, the player wins back 3x the original bet </a:t>
            </a:r>
          </a:p>
          <a:p>
            <a:r>
              <a:rPr lang="en-US" dirty="0"/>
              <a:t>If one of the player’s number appears, the player wins back 2x the original bet</a:t>
            </a:r>
          </a:p>
          <a:p>
            <a:r>
              <a:rPr lang="en-US" dirty="0"/>
              <a:t>If neither is the players’ number, the player loses</a:t>
            </a:r>
          </a:p>
        </p:txBody>
      </p:sp>
    </p:spTree>
    <p:extLst>
      <p:ext uri="{BB962C8B-B14F-4D97-AF65-F5344CB8AC3E}">
        <p14:creationId xmlns:p14="http://schemas.microsoft.com/office/powerpoint/2010/main" val="1119894803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A player bets $1 on “2”</a:t>
            </a:r>
          </a:p>
          <a:p>
            <a:r>
              <a:rPr lang="en-US" dirty="0"/>
              <a:t>What can the player expect to win (“Y”)?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EXPECTED VALUES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9782EC7-141E-4867-88AB-4F9D5366246A}"/>
              </a:ext>
            </a:extLst>
          </p:cNvPr>
          <p:cNvGrpSpPr/>
          <p:nvPr/>
        </p:nvGrpSpPr>
        <p:grpSpPr>
          <a:xfrm>
            <a:off x="1905000" y="4419600"/>
            <a:ext cx="5562600" cy="1981200"/>
            <a:chOff x="1905000" y="3682770"/>
            <a:chExt cx="5562600" cy="19812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2EA901C-74EA-4A21-9120-9E4397F3F151}"/>
                </a:ext>
              </a:extLst>
            </p:cNvPr>
            <p:cNvGrpSpPr/>
            <p:nvPr/>
          </p:nvGrpSpPr>
          <p:grpSpPr>
            <a:xfrm>
              <a:off x="1905000" y="4342710"/>
              <a:ext cx="5562600" cy="1321260"/>
              <a:chOff x="381000" y="3377970"/>
              <a:chExt cx="2743200" cy="1321260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1971AD0A-1028-401C-9E53-105F546F1C91}"/>
                  </a:ext>
                </a:extLst>
              </p:cNvPr>
              <p:cNvGrpSpPr/>
              <p:nvPr/>
            </p:nvGrpSpPr>
            <p:grpSpPr>
              <a:xfrm>
                <a:off x="381000" y="3377970"/>
                <a:ext cx="2743200" cy="660630"/>
                <a:chOff x="76200" y="3377970"/>
                <a:chExt cx="2743200" cy="660630"/>
              </a:xfrm>
            </p:grpSpPr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FD0D291C-3956-47DD-B8F5-94DFE1AE5B7D}"/>
                    </a:ext>
                  </a:extLst>
                </p:cNvPr>
                <p:cNvSpPr txBox="1"/>
                <p:nvPr/>
              </p:nvSpPr>
              <p:spPr>
                <a:xfrm>
                  <a:off x="762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y</a:t>
                  </a: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9142A5A-8A29-4FB9-83BE-4FBCE8AB00EA}"/>
                    </a:ext>
                  </a:extLst>
                </p:cNvPr>
                <p:cNvSpPr txBox="1"/>
                <p:nvPr/>
              </p:nvSpPr>
              <p:spPr>
                <a:xfrm>
                  <a:off x="7620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$-1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2626CD5B-7559-4B37-98AD-B34BBC0A8938}"/>
                    </a:ext>
                  </a:extLst>
                </p:cNvPr>
                <p:cNvSpPr txBox="1"/>
                <p:nvPr/>
              </p:nvSpPr>
              <p:spPr>
                <a:xfrm>
                  <a:off x="14478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?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7D46AFED-19C2-4605-8B3A-2A582811D230}"/>
                    </a:ext>
                  </a:extLst>
                </p:cNvPr>
                <p:cNvSpPr txBox="1"/>
                <p:nvPr/>
              </p:nvSpPr>
              <p:spPr>
                <a:xfrm>
                  <a:off x="21336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endParaRPr lang="en-US" sz="1600" b="1" dirty="0"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55A63351-F061-4EE4-BEAB-D1E8FD6B7826}"/>
                  </a:ext>
                </a:extLst>
              </p:cNvPr>
              <p:cNvGrpSpPr/>
              <p:nvPr/>
            </p:nvGrpSpPr>
            <p:grpSpPr>
              <a:xfrm>
                <a:off x="381000" y="4038600"/>
                <a:ext cx="2743200" cy="660630"/>
                <a:chOff x="76200" y="3377970"/>
                <a:chExt cx="2743200" cy="660630"/>
              </a:xfrm>
            </p:grpSpPr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D4BBDF97-29FC-4808-92ED-59DC35969969}"/>
                    </a:ext>
                  </a:extLst>
                </p:cNvPr>
                <p:cNvSpPr txBox="1"/>
                <p:nvPr/>
              </p:nvSpPr>
              <p:spPr>
                <a:xfrm>
                  <a:off x="762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ƒ(x)</a:t>
                  </a: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BCFD417-DBE8-4137-9A5B-DDEBF752A97F}"/>
                    </a:ext>
                  </a:extLst>
                </p:cNvPr>
                <p:cNvSpPr txBox="1"/>
                <p:nvPr/>
              </p:nvSpPr>
              <p:spPr>
                <a:xfrm>
                  <a:off x="7620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25/36</a:t>
                  </a: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9569EED-F56F-4A77-909B-A6CDC8A00403}"/>
                    </a:ext>
                  </a:extLst>
                </p:cNvPr>
                <p:cNvSpPr txBox="1"/>
                <p:nvPr/>
              </p:nvSpPr>
              <p:spPr>
                <a:xfrm>
                  <a:off x="14478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10/36</a:t>
                  </a: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AB3F080-E978-46A9-8CE0-05F707F9120B}"/>
                    </a:ext>
                  </a:extLst>
                </p:cNvPr>
                <p:cNvSpPr txBox="1"/>
                <p:nvPr/>
              </p:nvSpPr>
              <p:spPr>
                <a:xfrm>
                  <a:off x="21336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1/36</a:t>
                  </a:r>
                </a:p>
              </p:txBody>
            </p:sp>
          </p:grp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927BD1F-92F0-44AA-9C03-D4FDB1AE0B25}"/>
                </a:ext>
              </a:extLst>
            </p:cNvPr>
            <p:cNvSpPr txBox="1"/>
            <p:nvPr/>
          </p:nvSpPr>
          <p:spPr>
            <a:xfrm>
              <a:off x="1905000" y="3682770"/>
              <a:ext cx="1390650" cy="660630"/>
            </a:xfrm>
            <a:prstGeom prst="rect">
              <a:avLst/>
            </a:prstGeom>
            <a:noFill/>
            <a:ln w="63500">
              <a:solidFill>
                <a:srgbClr val="92D050"/>
              </a:solidFill>
            </a:ln>
          </p:spPr>
          <p:txBody>
            <a:bodyPr wrap="square" lIns="9144" rIns="45720" bIns="182880" rtlCol="0">
              <a:spAutoFit/>
            </a:bodyPr>
            <a:lstStyle/>
            <a:p>
              <a:pPr algn="ctr">
                <a:lnSpc>
                  <a:spcPts val="3900"/>
                </a:lnSpc>
              </a:pPr>
              <a:r>
                <a:rPr lang="en-US" sz="1600" b="1" dirty="0"/>
                <a:t>x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D9C9B83-C154-4000-B408-F62D47138635}"/>
                </a:ext>
              </a:extLst>
            </p:cNvPr>
            <p:cNvSpPr txBox="1"/>
            <p:nvPr/>
          </p:nvSpPr>
          <p:spPr>
            <a:xfrm>
              <a:off x="3295650" y="3682770"/>
              <a:ext cx="1390650" cy="660630"/>
            </a:xfrm>
            <a:prstGeom prst="rect">
              <a:avLst/>
            </a:prstGeom>
            <a:noFill/>
            <a:ln w="63500">
              <a:solidFill>
                <a:srgbClr val="92D050"/>
              </a:solidFill>
            </a:ln>
          </p:spPr>
          <p:txBody>
            <a:bodyPr wrap="square" lIns="9144" rIns="45720" bIns="182880" rtlCol="0">
              <a:spAutoFit/>
            </a:bodyPr>
            <a:lstStyle/>
            <a:p>
              <a:pPr algn="ctr">
                <a:lnSpc>
                  <a:spcPts val="3900"/>
                </a:lnSpc>
              </a:pPr>
              <a:r>
                <a:rPr lang="en-US" sz="1600" b="1" dirty="0"/>
                <a:t>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28D57E8-B470-453B-9CB3-0586022BF156}"/>
                </a:ext>
              </a:extLst>
            </p:cNvPr>
            <p:cNvSpPr txBox="1"/>
            <p:nvPr/>
          </p:nvSpPr>
          <p:spPr>
            <a:xfrm>
              <a:off x="4686300" y="3682770"/>
              <a:ext cx="1390650" cy="660630"/>
            </a:xfrm>
            <a:prstGeom prst="rect">
              <a:avLst/>
            </a:prstGeom>
            <a:noFill/>
            <a:ln w="63500">
              <a:solidFill>
                <a:srgbClr val="92D050"/>
              </a:solidFill>
            </a:ln>
          </p:spPr>
          <p:txBody>
            <a:bodyPr wrap="square" lIns="9144" rIns="45720" bIns="182880" rtlCol="0">
              <a:spAutoFit/>
            </a:bodyPr>
            <a:lstStyle/>
            <a:p>
              <a:pPr algn="ctr">
                <a:lnSpc>
                  <a:spcPts val="3900"/>
                </a:lnSpc>
              </a:pPr>
              <a:r>
                <a:rPr lang="en-US" sz="1600" b="1" dirty="0"/>
                <a:t>1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97C5FD1-1AA8-4B89-813F-7EFBAEE76E10}"/>
                </a:ext>
              </a:extLst>
            </p:cNvPr>
            <p:cNvSpPr txBox="1"/>
            <p:nvPr/>
          </p:nvSpPr>
          <p:spPr>
            <a:xfrm>
              <a:off x="6076950" y="3682770"/>
              <a:ext cx="1390650" cy="660630"/>
            </a:xfrm>
            <a:prstGeom prst="rect">
              <a:avLst/>
            </a:prstGeom>
            <a:noFill/>
            <a:ln w="63500">
              <a:solidFill>
                <a:srgbClr val="92D050"/>
              </a:solidFill>
            </a:ln>
          </p:spPr>
          <p:txBody>
            <a:bodyPr wrap="square" lIns="9144" rIns="45720" bIns="182880" rtlCol="0">
              <a:spAutoFit/>
            </a:bodyPr>
            <a:lstStyle/>
            <a:p>
              <a:pPr algn="ctr">
                <a:lnSpc>
                  <a:spcPts val="3900"/>
                </a:lnSpc>
              </a:pPr>
              <a:r>
                <a:rPr lang="en-US" sz="1600" b="1" dirty="0"/>
                <a:t>2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033AE903-BEC0-4C6A-B8C1-7EB6DE18403F}"/>
              </a:ext>
            </a:extLst>
          </p:cNvPr>
          <p:cNvSpPr txBox="1"/>
          <p:nvPr/>
        </p:nvSpPr>
        <p:spPr>
          <a:xfrm>
            <a:off x="3533775" y="6437638"/>
            <a:ext cx="914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bet $1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8D0A204-B2D3-42F5-93DF-D348234559EE}"/>
              </a:ext>
            </a:extLst>
          </p:cNvPr>
          <p:cNvSpPr txBox="1"/>
          <p:nvPr/>
        </p:nvSpPr>
        <p:spPr>
          <a:xfrm>
            <a:off x="4686300" y="2312075"/>
            <a:ext cx="4572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If doubles of the player’s number appear, the player wins back 3x the original bet </a:t>
            </a:r>
          </a:p>
          <a:p>
            <a:r>
              <a:rPr lang="en-US" dirty="0"/>
              <a:t>If one of the player’s number appears, the player wins back 2x the original bet</a:t>
            </a:r>
          </a:p>
          <a:p>
            <a:r>
              <a:rPr lang="en-US" dirty="0"/>
              <a:t>If neither is the players’ number, the player loses</a:t>
            </a:r>
          </a:p>
        </p:txBody>
      </p:sp>
    </p:spTree>
    <p:extLst>
      <p:ext uri="{BB962C8B-B14F-4D97-AF65-F5344CB8AC3E}">
        <p14:creationId xmlns:p14="http://schemas.microsoft.com/office/powerpoint/2010/main" val="1865652846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A player bets $1 on “2”</a:t>
            </a:r>
          </a:p>
          <a:p>
            <a:r>
              <a:rPr lang="en-US" dirty="0"/>
              <a:t>What can the player expect to win (“Y”)?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EXPECTED VALUES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9782EC7-141E-4867-88AB-4F9D5366246A}"/>
              </a:ext>
            </a:extLst>
          </p:cNvPr>
          <p:cNvGrpSpPr/>
          <p:nvPr/>
        </p:nvGrpSpPr>
        <p:grpSpPr>
          <a:xfrm>
            <a:off x="1905000" y="4419600"/>
            <a:ext cx="5562600" cy="1981200"/>
            <a:chOff x="1905000" y="3682770"/>
            <a:chExt cx="5562600" cy="19812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2EA901C-74EA-4A21-9120-9E4397F3F151}"/>
                </a:ext>
              </a:extLst>
            </p:cNvPr>
            <p:cNvGrpSpPr/>
            <p:nvPr/>
          </p:nvGrpSpPr>
          <p:grpSpPr>
            <a:xfrm>
              <a:off x="1905000" y="4342710"/>
              <a:ext cx="5562600" cy="1321260"/>
              <a:chOff x="381000" y="3377970"/>
              <a:chExt cx="2743200" cy="1321260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1971AD0A-1028-401C-9E53-105F546F1C91}"/>
                  </a:ext>
                </a:extLst>
              </p:cNvPr>
              <p:cNvGrpSpPr/>
              <p:nvPr/>
            </p:nvGrpSpPr>
            <p:grpSpPr>
              <a:xfrm>
                <a:off x="381000" y="3377970"/>
                <a:ext cx="2743200" cy="660630"/>
                <a:chOff x="76200" y="3377970"/>
                <a:chExt cx="2743200" cy="660630"/>
              </a:xfrm>
            </p:grpSpPr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FD0D291C-3956-47DD-B8F5-94DFE1AE5B7D}"/>
                    </a:ext>
                  </a:extLst>
                </p:cNvPr>
                <p:cNvSpPr txBox="1"/>
                <p:nvPr/>
              </p:nvSpPr>
              <p:spPr>
                <a:xfrm>
                  <a:off x="762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y</a:t>
                  </a: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9142A5A-8A29-4FB9-83BE-4FBCE8AB00EA}"/>
                    </a:ext>
                  </a:extLst>
                </p:cNvPr>
                <p:cNvSpPr txBox="1"/>
                <p:nvPr/>
              </p:nvSpPr>
              <p:spPr>
                <a:xfrm>
                  <a:off x="7620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$-1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2626CD5B-7559-4B37-98AD-B34BBC0A8938}"/>
                    </a:ext>
                  </a:extLst>
                </p:cNvPr>
                <p:cNvSpPr txBox="1"/>
                <p:nvPr/>
              </p:nvSpPr>
              <p:spPr>
                <a:xfrm>
                  <a:off x="14478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$1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7D46AFED-19C2-4605-8B3A-2A582811D230}"/>
                    </a:ext>
                  </a:extLst>
                </p:cNvPr>
                <p:cNvSpPr txBox="1"/>
                <p:nvPr/>
              </p:nvSpPr>
              <p:spPr>
                <a:xfrm>
                  <a:off x="21336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?</a:t>
                  </a:r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55A63351-F061-4EE4-BEAB-D1E8FD6B7826}"/>
                  </a:ext>
                </a:extLst>
              </p:cNvPr>
              <p:cNvGrpSpPr/>
              <p:nvPr/>
            </p:nvGrpSpPr>
            <p:grpSpPr>
              <a:xfrm>
                <a:off x="381000" y="4038600"/>
                <a:ext cx="2743200" cy="660630"/>
                <a:chOff x="76200" y="3377970"/>
                <a:chExt cx="2743200" cy="660630"/>
              </a:xfrm>
            </p:grpSpPr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D4BBDF97-29FC-4808-92ED-59DC35969969}"/>
                    </a:ext>
                  </a:extLst>
                </p:cNvPr>
                <p:cNvSpPr txBox="1"/>
                <p:nvPr/>
              </p:nvSpPr>
              <p:spPr>
                <a:xfrm>
                  <a:off x="762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ƒ(x)</a:t>
                  </a: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BCFD417-DBE8-4137-9A5B-DDEBF752A97F}"/>
                    </a:ext>
                  </a:extLst>
                </p:cNvPr>
                <p:cNvSpPr txBox="1"/>
                <p:nvPr/>
              </p:nvSpPr>
              <p:spPr>
                <a:xfrm>
                  <a:off x="7620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25/36</a:t>
                  </a: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9569EED-F56F-4A77-909B-A6CDC8A00403}"/>
                    </a:ext>
                  </a:extLst>
                </p:cNvPr>
                <p:cNvSpPr txBox="1"/>
                <p:nvPr/>
              </p:nvSpPr>
              <p:spPr>
                <a:xfrm>
                  <a:off x="14478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10/36</a:t>
                  </a: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AB3F080-E978-46A9-8CE0-05F707F9120B}"/>
                    </a:ext>
                  </a:extLst>
                </p:cNvPr>
                <p:cNvSpPr txBox="1"/>
                <p:nvPr/>
              </p:nvSpPr>
              <p:spPr>
                <a:xfrm>
                  <a:off x="21336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1/36</a:t>
                  </a:r>
                </a:p>
              </p:txBody>
            </p:sp>
          </p:grp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927BD1F-92F0-44AA-9C03-D4FDB1AE0B25}"/>
                </a:ext>
              </a:extLst>
            </p:cNvPr>
            <p:cNvSpPr txBox="1"/>
            <p:nvPr/>
          </p:nvSpPr>
          <p:spPr>
            <a:xfrm>
              <a:off x="1905000" y="3682770"/>
              <a:ext cx="1390650" cy="660630"/>
            </a:xfrm>
            <a:prstGeom prst="rect">
              <a:avLst/>
            </a:prstGeom>
            <a:noFill/>
            <a:ln w="63500">
              <a:solidFill>
                <a:srgbClr val="92D050"/>
              </a:solidFill>
            </a:ln>
          </p:spPr>
          <p:txBody>
            <a:bodyPr wrap="square" lIns="9144" rIns="45720" bIns="182880" rtlCol="0">
              <a:spAutoFit/>
            </a:bodyPr>
            <a:lstStyle/>
            <a:p>
              <a:pPr algn="ctr">
                <a:lnSpc>
                  <a:spcPts val="3900"/>
                </a:lnSpc>
              </a:pPr>
              <a:r>
                <a:rPr lang="en-US" sz="1600" b="1" dirty="0"/>
                <a:t>x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D9C9B83-C154-4000-B408-F62D47138635}"/>
                </a:ext>
              </a:extLst>
            </p:cNvPr>
            <p:cNvSpPr txBox="1"/>
            <p:nvPr/>
          </p:nvSpPr>
          <p:spPr>
            <a:xfrm>
              <a:off x="3295650" y="3682770"/>
              <a:ext cx="1390650" cy="660630"/>
            </a:xfrm>
            <a:prstGeom prst="rect">
              <a:avLst/>
            </a:prstGeom>
            <a:noFill/>
            <a:ln w="63500">
              <a:solidFill>
                <a:srgbClr val="92D050"/>
              </a:solidFill>
            </a:ln>
          </p:spPr>
          <p:txBody>
            <a:bodyPr wrap="square" lIns="9144" rIns="45720" bIns="182880" rtlCol="0">
              <a:spAutoFit/>
            </a:bodyPr>
            <a:lstStyle/>
            <a:p>
              <a:pPr algn="ctr">
                <a:lnSpc>
                  <a:spcPts val="3900"/>
                </a:lnSpc>
              </a:pPr>
              <a:r>
                <a:rPr lang="en-US" sz="1600" b="1" dirty="0"/>
                <a:t>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28D57E8-B470-453B-9CB3-0586022BF156}"/>
                </a:ext>
              </a:extLst>
            </p:cNvPr>
            <p:cNvSpPr txBox="1"/>
            <p:nvPr/>
          </p:nvSpPr>
          <p:spPr>
            <a:xfrm>
              <a:off x="4686300" y="3682770"/>
              <a:ext cx="1390650" cy="660630"/>
            </a:xfrm>
            <a:prstGeom prst="rect">
              <a:avLst/>
            </a:prstGeom>
            <a:noFill/>
            <a:ln w="63500">
              <a:solidFill>
                <a:srgbClr val="92D050"/>
              </a:solidFill>
            </a:ln>
          </p:spPr>
          <p:txBody>
            <a:bodyPr wrap="square" lIns="9144" rIns="45720" bIns="182880" rtlCol="0">
              <a:spAutoFit/>
            </a:bodyPr>
            <a:lstStyle/>
            <a:p>
              <a:pPr algn="ctr">
                <a:lnSpc>
                  <a:spcPts val="3900"/>
                </a:lnSpc>
              </a:pPr>
              <a:r>
                <a:rPr lang="en-US" sz="1600" b="1" dirty="0"/>
                <a:t>1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97C5FD1-1AA8-4B89-813F-7EFBAEE76E10}"/>
                </a:ext>
              </a:extLst>
            </p:cNvPr>
            <p:cNvSpPr txBox="1"/>
            <p:nvPr/>
          </p:nvSpPr>
          <p:spPr>
            <a:xfrm>
              <a:off x="6076950" y="3682770"/>
              <a:ext cx="1390650" cy="660630"/>
            </a:xfrm>
            <a:prstGeom prst="rect">
              <a:avLst/>
            </a:prstGeom>
            <a:noFill/>
            <a:ln w="63500">
              <a:solidFill>
                <a:srgbClr val="92D050"/>
              </a:solidFill>
            </a:ln>
          </p:spPr>
          <p:txBody>
            <a:bodyPr wrap="square" lIns="9144" rIns="45720" bIns="182880" rtlCol="0">
              <a:spAutoFit/>
            </a:bodyPr>
            <a:lstStyle/>
            <a:p>
              <a:pPr algn="ctr">
                <a:lnSpc>
                  <a:spcPts val="3900"/>
                </a:lnSpc>
              </a:pPr>
              <a:r>
                <a:rPr lang="en-US" sz="1600" b="1" dirty="0"/>
                <a:t>2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683A1F9-DF38-43DC-877D-605E2465F529}"/>
              </a:ext>
            </a:extLst>
          </p:cNvPr>
          <p:cNvSpPr txBox="1"/>
          <p:nvPr/>
        </p:nvSpPr>
        <p:spPr>
          <a:xfrm>
            <a:off x="4686300" y="2312075"/>
            <a:ext cx="4572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If doubles of the player’s number appear, the player wins back 3x the original bet </a:t>
            </a:r>
          </a:p>
          <a:p>
            <a:r>
              <a:rPr lang="en-US" dirty="0"/>
              <a:t>If one of the player’s number appears, the player wins back 2x the original bet</a:t>
            </a:r>
          </a:p>
          <a:p>
            <a:r>
              <a:rPr lang="en-US" dirty="0"/>
              <a:t>If neither is the players’ number, the player loses</a:t>
            </a:r>
          </a:p>
        </p:txBody>
      </p:sp>
    </p:spTree>
    <p:extLst>
      <p:ext uri="{BB962C8B-B14F-4D97-AF65-F5344CB8AC3E}">
        <p14:creationId xmlns:p14="http://schemas.microsoft.com/office/powerpoint/2010/main" val="311601651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A player bets $1 on “2”</a:t>
            </a:r>
          </a:p>
          <a:p>
            <a:r>
              <a:rPr lang="en-US" dirty="0"/>
              <a:t>What can the player expect to win (“Y”)?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EXPECTED VALUES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9782EC7-141E-4867-88AB-4F9D5366246A}"/>
              </a:ext>
            </a:extLst>
          </p:cNvPr>
          <p:cNvGrpSpPr/>
          <p:nvPr/>
        </p:nvGrpSpPr>
        <p:grpSpPr>
          <a:xfrm>
            <a:off x="1905000" y="4419600"/>
            <a:ext cx="5562600" cy="1981200"/>
            <a:chOff x="1905000" y="3682770"/>
            <a:chExt cx="5562600" cy="19812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2EA901C-74EA-4A21-9120-9E4397F3F151}"/>
                </a:ext>
              </a:extLst>
            </p:cNvPr>
            <p:cNvGrpSpPr/>
            <p:nvPr/>
          </p:nvGrpSpPr>
          <p:grpSpPr>
            <a:xfrm>
              <a:off x="1905000" y="4342710"/>
              <a:ext cx="5562600" cy="1321260"/>
              <a:chOff x="381000" y="3377970"/>
              <a:chExt cx="2743200" cy="1321260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1971AD0A-1028-401C-9E53-105F546F1C91}"/>
                  </a:ext>
                </a:extLst>
              </p:cNvPr>
              <p:cNvGrpSpPr/>
              <p:nvPr/>
            </p:nvGrpSpPr>
            <p:grpSpPr>
              <a:xfrm>
                <a:off x="381000" y="3377970"/>
                <a:ext cx="2743200" cy="660630"/>
                <a:chOff x="76200" y="3377970"/>
                <a:chExt cx="2743200" cy="660630"/>
              </a:xfrm>
            </p:grpSpPr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FD0D291C-3956-47DD-B8F5-94DFE1AE5B7D}"/>
                    </a:ext>
                  </a:extLst>
                </p:cNvPr>
                <p:cNvSpPr txBox="1"/>
                <p:nvPr/>
              </p:nvSpPr>
              <p:spPr>
                <a:xfrm>
                  <a:off x="762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y</a:t>
                  </a: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9142A5A-8A29-4FB9-83BE-4FBCE8AB00EA}"/>
                    </a:ext>
                  </a:extLst>
                </p:cNvPr>
                <p:cNvSpPr txBox="1"/>
                <p:nvPr/>
              </p:nvSpPr>
              <p:spPr>
                <a:xfrm>
                  <a:off x="7620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$-1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2626CD5B-7559-4B37-98AD-B34BBC0A8938}"/>
                    </a:ext>
                  </a:extLst>
                </p:cNvPr>
                <p:cNvSpPr txBox="1"/>
                <p:nvPr/>
              </p:nvSpPr>
              <p:spPr>
                <a:xfrm>
                  <a:off x="14478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$1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7D46AFED-19C2-4605-8B3A-2A582811D230}"/>
                    </a:ext>
                  </a:extLst>
                </p:cNvPr>
                <p:cNvSpPr txBox="1"/>
                <p:nvPr/>
              </p:nvSpPr>
              <p:spPr>
                <a:xfrm>
                  <a:off x="21336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$2</a:t>
                  </a:r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55A63351-F061-4EE4-BEAB-D1E8FD6B7826}"/>
                  </a:ext>
                </a:extLst>
              </p:cNvPr>
              <p:cNvGrpSpPr/>
              <p:nvPr/>
            </p:nvGrpSpPr>
            <p:grpSpPr>
              <a:xfrm>
                <a:off x="381000" y="4038600"/>
                <a:ext cx="2743200" cy="660630"/>
                <a:chOff x="76200" y="3377970"/>
                <a:chExt cx="2743200" cy="660630"/>
              </a:xfrm>
            </p:grpSpPr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D4BBDF97-29FC-4808-92ED-59DC35969969}"/>
                    </a:ext>
                  </a:extLst>
                </p:cNvPr>
                <p:cNvSpPr txBox="1"/>
                <p:nvPr/>
              </p:nvSpPr>
              <p:spPr>
                <a:xfrm>
                  <a:off x="762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ƒ(x)</a:t>
                  </a: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BCFD417-DBE8-4137-9A5B-DDEBF752A97F}"/>
                    </a:ext>
                  </a:extLst>
                </p:cNvPr>
                <p:cNvSpPr txBox="1"/>
                <p:nvPr/>
              </p:nvSpPr>
              <p:spPr>
                <a:xfrm>
                  <a:off x="7620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25/36</a:t>
                  </a: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9569EED-F56F-4A77-909B-A6CDC8A00403}"/>
                    </a:ext>
                  </a:extLst>
                </p:cNvPr>
                <p:cNvSpPr txBox="1"/>
                <p:nvPr/>
              </p:nvSpPr>
              <p:spPr>
                <a:xfrm>
                  <a:off x="14478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10/36</a:t>
                  </a: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AB3F080-E978-46A9-8CE0-05F707F9120B}"/>
                    </a:ext>
                  </a:extLst>
                </p:cNvPr>
                <p:cNvSpPr txBox="1"/>
                <p:nvPr/>
              </p:nvSpPr>
              <p:spPr>
                <a:xfrm>
                  <a:off x="21336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1/36</a:t>
                  </a:r>
                </a:p>
              </p:txBody>
            </p:sp>
          </p:grp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927BD1F-92F0-44AA-9C03-D4FDB1AE0B25}"/>
                </a:ext>
              </a:extLst>
            </p:cNvPr>
            <p:cNvSpPr txBox="1"/>
            <p:nvPr/>
          </p:nvSpPr>
          <p:spPr>
            <a:xfrm>
              <a:off x="1905000" y="3682770"/>
              <a:ext cx="1390650" cy="660630"/>
            </a:xfrm>
            <a:prstGeom prst="rect">
              <a:avLst/>
            </a:prstGeom>
            <a:noFill/>
            <a:ln w="63500">
              <a:solidFill>
                <a:srgbClr val="92D050"/>
              </a:solidFill>
            </a:ln>
          </p:spPr>
          <p:txBody>
            <a:bodyPr wrap="square" lIns="9144" rIns="45720" bIns="182880" rtlCol="0">
              <a:spAutoFit/>
            </a:bodyPr>
            <a:lstStyle/>
            <a:p>
              <a:pPr algn="ctr">
                <a:lnSpc>
                  <a:spcPts val="3900"/>
                </a:lnSpc>
              </a:pPr>
              <a:r>
                <a:rPr lang="en-US" sz="1600" b="1" dirty="0"/>
                <a:t>x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D9C9B83-C154-4000-B408-F62D47138635}"/>
                </a:ext>
              </a:extLst>
            </p:cNvPr>
            <p:cNvSpPr txBox="1"/>
            <p:nvPr/>
          </p:nvSpPr>
          <p:spPr>
            <a:xfrm>
              <a:off x="3295650" y="3682770"/>
              <a:ext cx="1390650" cy="660630"/>
            </a:xfrm>
            <a:prstGeom prst="rect">
              <a:avLst/>
            </a:prstGeom>
            <a:noFill/>
            <a:ln w="63500">
              <a:solidFill>
                <a:srgbClr val="92D050"/>
              </a:solidFill>
            </a:ln>
          </p:spPr>
          <p:txBody>
            <a:bodyPr wrap="square" lIns="9144" rIns="45720" bIns="182880" rtlCol="0">
              <a:spAutoFit/>
            </a:bodyPr>
            <a:lstStyle/>
            <a:p>
              <a:pPr algn="ctr">
                <a:lnSpc>
                  <a:spcPts val="3900"/>
                </a:lnSpc>
              </a:pPr>
              <a:r>
                <a:rPr lang="en-US" sz="1600" b="1" dirty="0"/>
                <a:t>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28D57E8-B470-453B-9CB3-0586022BF156}"/>
                </a:ext>
              </a:extLst>
            </p:cNvPr>
            <p:cNvSpPr txBox="1"/>
            <p:nvPr/>
          </p:nvSpPr>
          <p:spPr>
            <a:xfrm>
              <a:off x="4686300" y="3682770"/>
              <a:ext cx="1390650" cy="660630"/>
            </a:xfrm>
            <a:prstGeom prst="rect">
              <a:avLst/>
            </a:prstGeom>
            <a:noFill/>
            <a:ln w="63500">
              <a:solidFill>
                <a:srgbClr val="92D050"/>
              </a:solidFill>
            </a:ln>
          </p:spPr>
          <p:txBody>
            <a:bodyPr wrap="square" lIns="9144" rIns="45720" bIns="182880" rtlCol="0">
              <a:spAutoFit/>
            </a:bodyPr>
            <a:lstStyle/>
            <a:p>
              <a:pPr algn="ctr">
                <a:lnSpc>
                  <a:spcPts val="3900"/>
                </a:lnSpc>
              </a:pPr>
              <a:r>
                <a:rPr lang="en-US" sz="1600" b="1" dirty="0"/>
                <a:t>1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97C5FD1-1AA8-4B89-813F-7EFBAEE76E10}"/>
                </a:ext>
              </a:extLst>
            </p:cNvPr>
            <p:cNvSpPr txBox="1"/>
            <p:nvPr/>
          </p:nvSpPr>
          <p:spPr>
            <a:xfrm>
              <a:off x="6076950" y="3682770"/>
              <a:ext cx="1390650" cy="660630"/>
            </a:xfrm>
            <a:prstGeom prst="rect">
              <a:avLst/>
            </a:prstGeom>
            <a:noFill/>
            <a:ln w="63500">
              <a:solidFill>
                <a:srgbClr val="92D050"/>
              </a:solidFill>
            </a:ln>
          </p:spPr>
          <p:txBody>
            <a:bodyPr wrap="square" lIns="9144" rIns="45720" bIns="182880" rtlCol="0">
              <a:spAutoFit/>
            </a:bodyPr>
            <a:lstStyle/>
            <a:p>
              <a:pPr algn="ctr">
                <a:lnSpc>
                  <a:spcPts val="3900"/>
                </a:lnSpc>
              </a:pPr>
              <a:r>
                <a:rPr lang="en-US" sz="1600" b="1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8167322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The player can expect:</a:t>
            </a:r>
          </a:p>
          <a:p>
            <a:r>
              <a:rPr lang="en-US" dirty="0"/>
              <a:t>  $-1 occurs 25/36 of the time</a:t>
            </a:r>
          </a:p>
          <a:p>
            <a:pPr>
              <a:spcBef>
                <a:spcPts val="0"/>
              </a:spcBef>
            </a:pPr>
            <a:r>
              <a:rPr lang="en-US" dirty="0"/>
              <a:t>  $1 occurs 10/36 of the time</a:t>
            </a:r>
          </a:p>
          <a:p>
            <a:pPr>
              <a:spcBef>
                <a:spcPts val="0"/>
              </a:spcBef>
            </a:pPr>
            <a:r>
              <a:rPr lang="en-US" dirty="0"/>
              <a:t>  $2 occurs 1/36 of the time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EXPECTED VALUES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3b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9782EC7-141E-4867-88AB-4F9D5366246A}"/>
              </a:ext>
            </a:extLst>
          </p:cNvPr>
          <p:cNvGrpSpPr/>
          <p:nvPr/>
        </p:nvGrpSpPr>
        <p:grpSpPr>
          <a:xfrm>
            <a:off x="1905000" y="4419600"/>
            <a:ext cx="5562600" cy="1981200"/>
            <a:chOff x="1905000" y="3682770"/>
            <a:chExt cx="5562600" cy="19812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2EA901C-74EA-4A21-9120-9E4397F3F151}"/>
                </a:ext>
              </a:extLst>
            </p:cNvPr>
            <p:cNvGrpSpPr/>
            <p:nvPr/>
          </p:nvGrpSpPr>
          <p:grpSpPr>
            <a:xfrm>
              <a:off x="1905000" y="4342710"/>
              <a:ext cx="5562600" cy="1321260"/>
              <a:chOff x="381000" y="3377970"/>
              <a:chExt cx="2743200" cy="1321260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1971AD0A-1028-401C-9E53-105F546F1C91}"/>
                  </a:ext>
                </a:extLst>
              </p:cNvPr>
              <p:cNvGrpSpPr/>
              <p:nvPr/>
            </p:nvGrpSpPr>
            <p:grpSpPr>
              <a:xfrm>
                <a:off x="381000" y="3377970"/>
                <a:ext cx="2743200" cy="660630"/>
                <a:chOff x="76200" y="3377970"/>
                <a:chExt cx="2743200" cy="660630"/>
              </a:xfrm>
            </p:grpSpPr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FD0D291C-3956-47DD-B8F5-94DFE1AE5B7D}"/>
                    </a:ext>
                  </a:extLst>
                </p:cNvPr>
                <p:cNvSpPr txBox="1"/>
                <p:nvPr/>
              </p:nvSpPr>
              <p:spPr>
                <a:xfrm>
                  <a:off x="762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y</a:t>
                  </a: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9142A5A-8A29-4FB9-83BE-4FBCE8AB00EA}"/>
                    </a:ext>
                  </a:extLst>
                </p:cNvPr>
                <p:cNvSpPr txBox="1"/>
                <p:nvPr/>
              </p:nvSpPr>
              <p:spPr>
                <a:xfrm>
                  <a:off x="7620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$-1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2626CD5B-7559-4B37-98AD-B34BBC0A8938}"/>
                    </a:ext>
                  </a:extLst>
                </p:cNvPr>
                <p:cNvSpPr txBox="1"/>
                <p:nvPr/>
              </p:nvSpPr>
              <p:spPr>
                <a:xfrm>
                  <a:off x="14478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$1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7D46AFED-19C2-4605-8B3A-2A582811D230}"/>
                    </a:ext>
                  </a:extLst>
                </p:cNvPr>
                <p:cNvSpPr txBox="1"/>
                <p:nvPr/>
              </p:nvSpPr>
              <p:spPr>
                <a:xfrm>
                  <a:off x="21336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$2</a:t>
                  </a:r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55A63351-F061-4EE4-BEAB-D1E8FD6B7826}"/>
                  </a:ext>
                </a:extLst>
              </p:cNvPr>
              <p:cNvGrpSpPr/>
              <p:nvPr/>
            </p:nvGrpSpPr>
            <p:grpSpPr>
              <a:xfrm>
                <a:off x="381000" y="4038600"/>
                <a:ext cx="2743200" cy="660630"/>
                <a:chOff x="76200" y="3377970"/>
                <a:chExt cx="2743200" cy="660630"/>
              </a:xfrm>
            </p:grpSpPr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D4BBDF97-29FC-4808-92ED-59DC35969969}"/>
                    </a:ext>
                  </a:extLst>
                </p:cNvPr>
                <p:cNvSpPr txBox="1"/>
                <p:nvPr/>
              </p:nvSpPr>
              <p:spPr>
                <a:xfrm>
                  <a:off x="762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ƒ(x)</a:t>
                  </a: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BCFD417-DBE8-4137-9A5B-DDEBF752A97F}"/>
                    </a:ext>
                  </a:extLst>
                </p:cNvPr>
                <p:cNvSpPr txBox="1"/>
                <p:nvPr/>
              </p:nvSpPr>
              <p:spPr>
                <a:xfrm>
                  <a:off x="7620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25/36</a:t>
                  </a: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9569EED-F56F-4A77-909B-A6CDC8A00403}"/>
                    </a:ext>
                  </a:extLst>
                </p:cNvPr>
                <p:cNvSpPr txBox="1"/>
                <p:nvPr/>
              </p:nvSpPr>
              <p:spPr>
                <a:xfrm>
                  <a:off x="14478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10/36</a:t>
                  </a: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AB3F080-E978-46A9-8CE0-05F707F9120B}"/>
                    </a:ext>
                  </a:extLst>
                </p:cNvPr>
                <p:cNvSpPr txBox="1"/>
                <p:nvPr/>
              </p:nvSpPr>
              <p:spPr>
                <a:xfrm>
                  <a:off x="21336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1/36</a:t>
                  </a:r>
                </a:p>
              </p:txBody>
            </p:sp>
          </p:grp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927BD1F-92F0-44AA-9C03-D4FDB1AE0B25}"/>
                </a:ext>
              </a:extLst>
            </p:cNvPr>
            <p:cNvSpPr txBox="1"/>
            <p:nvPr/>
          </p:nvSpPr>
          <p:spPr>
            <a:xfrm>
              <a:off x="1905000" y="3682770"/>
              <a:ext cx="1390650" cy="660630"/>
            </a:xfrm>
            <a:prstGeom prst="rect">
              <a:avLst/>
            </a:prstGeom>
            <a:noFill/>
            <a:ln w="63500">
              <a:solidFill>
                <a:srgbClr val="92D050"/>
              </a:solidFill>
            </a:ln>
          </p:spPr>
          <p:txBody>
            <a:bodyPr wrap="square" lIns="9144" rIns="45720" bIns="182880" rtlCol="0">
              <a:spAutoFit/>
            </a:bodyPr>
            <a:lstStyle/>
            <a:p>
              <a:pPr algn="ctr">
                <a:lnSpc>
                  <a:spcPts val="3900"/>
                </a:lnSpc>
              </a:pPr>
              <a:r>
                <a:rPr lang="en-US" sz="1600" b="1" dirty="0"/>
                <a:t>x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D9C9B83-C154-4000-B408-F62D47138635}"/>
                </a:ext>
              </a:extLst>
            </p:cNvPr>
            <p:cNvSpPr txBox="1"/>
            <p:nvPr/>
          </p:nvSpPr>
          <p:spPr>
            <a:xfrm>
              <a:off x="3295650" y="3682770"/>
              <a:ext cx="1390650" cy="660630"/>
            </a:xfrm>
            <a:prstGeom prst="rect">
              <a:avLst/>
            </a:prstGeom>
            <a:noFill/>
            <a:ln w="63500">
              <a:solidFill>
                <a:srgbClr val="92D050"/>
              </a:solidFill>
            </a:ln>
          </p:spPr>
          <p:txBody>
            <a:bodyPr wrap="square" lIns="9144" rIns="45720" bIns="182880" rtlCol="0">
              <a:spAutoFit/>
            </a:bodyPr>
            <a:lstStyle/>
            <a:p>
              <a:pPr algn="ctr">
                <a:lnSpc>
                  <a:spcPts val="3900"/>
                </a:lnSpc>
              </a:pPr>
              <a:r>
                <a:rPr lang="en-US" sz="1600" b="1" dirty="0"/>
                <a:t>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28D57E8-B470-453B-9CB3-0586022BF156}"/>
                </a:ext>
              </a:extLst>
            </p:cNvPr>
            <p:cNvSpPr txBox="1"/>
            <p:nvPr/>
          </p:nvSpPr>
          <p:spPr>
            <a:xfrm>
              <a:off x="4686300" y="3682770"/>
              <a:ext cx="1390650" cy="660630"/>
            </a:xfrm>
            <a:prstGeom prst="rect">
              <a:avLst/>
            </a:prstGeom>
            <a:noFill/>
            <a:ln w="63500">
              <a:solidFill>
                <a:srgbClr val="92D050"/>
              </a:solidFill>
            </a:ln>
          </p:spPr>
          <p:txBody>
            <a:bodyPr wrap="square" lIns="9144" rIns="45720" bIns="182880" rtlCol="0">
              <a:spAutoFit/>
            </a:bodyPr>
            <a:lstStyle/>
            <a:p>
              <a:pPr algn="ctr">
                <a:lnSpc>
                  <a:spcPts val="3900"/>
                </a:lnSpc>
              </a:pPr>
              <a:r>
                <a:rPr lang="en-US" sz="1600" b="1" dirty="0"/>
                <a:t>1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97C5FD1-1AA8-4B89-813F-7EFBAEE76E10}"/>
                </a:ext>
              </a:extLst>
            </p:cNvPr>
            <p:cNvSpPr txBox="1"/>
            <p:nvPr/>
          </p:nvSpPr>
          <p:spPr>
            <a:xfrm>
              <a:off x="6076950" y="3682770"/>
              <a:ext cx="1390650" cy="660630"/>
            </a:xfrm>
            <a:prstGeom prst="rect">
              <a:avLst/>
            </a:prstGeom>
            <a:noFill/>
            <a:ln w="63500">
              <a:solidFill>
                <a:srgbClr val="92D050"/>
              </a:solidFill>
            </a:ln>
          </p:spPr>
          <p:txBody>
            <a:bodyPr wrap="square" lIns="9144" rIns="45720" bIns="182880" rtlCol="0">
              <a:spAutoFit/>
            </a:bodyPr>
            <a:lstStyle/>
            <a:p>
              <a:pPr algn="ctr">
                <a:lnSpc>
                  <a:spcPts val="3900"/>
                </a:lnSpc>
              </a:pPr>
              <a:r>
                <a:rPr lang="en-US" sz="1600" b="1" dirty="0"/>
                <a:t>2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00E4C25-A483-50A6-4B0F-2539D2B32586}"/>
              </a:ext>
            </a:extLst>
          </p:cNvPr>
          <p:cNvSpPr txBox="1"/>
          <p:nvPr/>
        </p:nvSpPr>
        <p:spPr>
          <a:xfrm>
            <a:off x="114300" y="641552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E(X)</a:t>
            </a:r>
            <a:r>
              <a:rPr lang="en-US" sz="1050" dirty="0"/>
              <a:t> </a:t>
            </a:r>
            <a:r>
              <a:rPr lang="en-US" dirty="0"/>
              <a:t>=</a:t>
            </a:r>
            <a:r>
              <a:rPr lang="en-US" sz="1050" dirty="0"/>
              <a:t> </a:t>
            </a:r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ƒ(x</a:t>
            </a:r>
            <a:r>
              <a:rPr lang="en-US" baseline="-25000" dirty="0"/>
              <a:t>1</a:t>
            </a:r>
            <a:r>
              <a:rPr lang="en-US" dirty="0"/>
              <a:t>)</a:t>
            </a:r>
            <a:r>
              <a:rPr lang="en-US" sz="1050" dirty="0"/>
              <a:t> </a:t>
            </a:r>
            <a:r>
              <a:rPr lang="en-US" dirty="0"/>
              <a:t>+</a:t>
            </a:r>
            <a:r>
              <a:rPr lang="en-US" sz="1050" dirty="0"/>
              <a:t> </a:t>
            </a:r>
            <a:r>
              <a:rPr lang="en-US" dirty="0"/>
              <a:t>x</a:t>
            </a:r>
            <a:r>
              <a:rPr lang="en-US" baseline="-25000" dirty="0"/>
              <a:t>2</a:t>
            </a:r>
            <a:r>
              <a:rPr lang="en-US" dirty="0"/>
              <a:t>ƒ(x</a:t>
            </a:r>
            <a:r>
              <a:rPr lang="en-US" baseline="-25000" dirty="0"/>
              <a:t>2</a:t>
            </a:r>
            <a:r>
              <a:rPr lang="en-US" dirty="0"/>
              <a:t>)</a:t>
            </a:r>
            <a:r>
              <a:rPr lang="en-US" sz="1050" dirty="0"/>
              <a:t> </a:t>
            </a:r>
            <a:r>
              <a:rPr lang="en-US" dirty="0"/>
              <a:t>+</a:t>
            </a:r>
            <a:r>
              <a:rPr lang="en-US" sz="1050" dirty="0"/>
              <a:t> </a:t>
            </a:r>
            <a:r>
              <a:rPr lang="en-US" dirty="0"/>
              <a:t>…</a:t>
            </a:r>
            <a:r>
              <a:rPr lang="en-US" sz="1050" dirty="0"/>
              <a:t> </a:t>
            </a:r>
            <a:r>
              <a:rPr lang="en-US" dirty="0"/>
              <a:t>+</a:t>
            </a:r>
            <a:r>
              <a:rPr lang="en-US" sz="1050" dirty="0"/>
              <a:t> </a:t>
            </a:r>
            <a:r>
              <a:rPr lang="en-US" dirty="0" err="1"/>
              <a:t>x</a:t>
            </a:r>
            <a:r>
              <a:rPr lang="en-US" baseline="-25000" dirty="0" err="1"/>
              <a:t>k</a:t>
            </a:r>
            <a:r>
              <a:rPr lang="en-US" baseline="-25000" dirty="0"/>
              <a:t> </a:t>
            </a:r>
            <a:r>
              <a:rPr lang="en-US" dirty="0"/>
              <a:t>ƒ(</a:t>
            </a:r>
            <a:r>
              <a:rPr lang="en-US" dirty="0" err="1"/>
              <a:t>x</a:t>
            </a:r>
            <a:r>
              <a:rPr lang="en-US" baseline="-25000" dirty="0" err="1"/>
              <a:t>k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89228402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The player can expect:</a:t>
            </a:r>
          </a:p>
          <a:p>
            <a:r>
              <a:rPr lang="en-US" dirty="0"/>
              <a:t>  $-1 x 25/36</a:t>
            </a:r>
          </a:p>
          <a:p>
            <a:pPr>
              <a:spcBef>
                <a:spcPts val="0"/>
              </a:spcBef>
            </a:pPr>
            <a:r>
              <a:rPr lang="en-US" dirty="0"/>
              <a:t>+ $1 x 10/36</a:t>
            </a:r>
          </a:p>
          <a:p>
            <a:pPr>
              <a:spcBef>
                <a:spcPts val="0"/>
              </a:spcBef>
            </a:pPr>
            <a:r>
              <a:rPr lang="en-US" dirty="0"/>
              <a:t>+ $2 x 1/36</a:t>
            </a:r>
          </a:p>
          <a:p>
            <a:pPr>
              <a:spcBef>
                <a:spcPts val="0"/>
              </a:spcBef>
            </a:pPr>
            <a:r>
              <a:rPr lang="en-US" dirty="0"/>
              <a:t>= ?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EXPECTED VALUES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9782EC7-141E-4867-88AB-4F9D5366246A}"/>
              </a:ext>
            </a:extLst>
          </p:cNvPr>
          <p:cNvGrpSpPr/>
          <p:nvPr/>
        </p:nvGrpSpPr>
        <p:grpSpPr>
          <a:xfrm>
            <a:off x="1905000" y="4419600"/>
            <a:ext cx="5562600" cy="1981200"/>
            <a:chOff x="1905000" y="3682770"/>
            <a:chExt cx="5562600" cy="19812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2EA901C-74EA-4A21-9120-9E4397F3F151}"/>
                </a:ext>
              </a:extLst>
            </p:cNvPr>
            <p:cNvGrpSpPr/>
            <p:nvPr/>
          </p:nvGrpSpPr>
          <p:grpSpPr>
            <a:xfrm>
              <a:off x="1905000" y="4342710"/>
              <a:ext cx="5562600" cy="1321260"/>
              <a:chOff x="381000" y="3377970"/>
              <a:chExt cx="2743200" cy="1321260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1971AD0A-1028-401C-9E53-105F546F1C91}"/>
                  </a:ext>
                </a:extLst>
              </p:cNvPr>
              <p:cNvGrpSpPr/>
              <p:nvPr/>
            </p:nvGrpSpPr>
            <p:grpSpPr>
              <a:xfrm>
                <a:off x="381000" y="3377970"/>
                <a:ext cx="2743200" cy="660630"/>
                <a:chOff x="76200" y="3377970"/>
                <a:chExt cx="2743200" cy="660630"/>
              </a:xfrm>
            </p:grpSpPr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FD0D291C-3956-47DD-B8F5-94DFE1AE5B7D}"/>
                    </a:ext>
                  </a:extLst>
                </p:cNvPr>
                <p:cNvSpPr txBox="1"/>
                <p:nvPr/>
              </p:nvSpPr>
              <p:spPr>
                <a:xfrm>
                  <a:off x="762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y</a:t>
                  </a: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9142A5A-8A29-4FB9-83BE-4FBCE8AB00EA}"/>
                    </a:ext>
                  </a:extLst>
                </p:cNvPr>
                <p:cNvSpPr txBox="1"/>
                <p:nvPr/>
              </p:nvSpPr>
              <p:spPr>
                <a:xfrm>
                  <a:off x="7620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$-1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2626CD5B-7559-4B37-98AD-B34BBC0A8938}"/>
                    </a:ext>
                  </a:extLst>
                </p:cNvPr>
                <p:cNvSpPr txBox="1"/>
                <p:nvPr/>
              </p:nvSpPr>
              <p:spPr>
                <a:xfrm>
                  <a:off x="14478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$1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7D46AFED-19C2-4605-8B3A-2A582811D230}"/>
                    </a:ext>
                  </a:extLst>
                </p:cNvPr>
                <p:cNvSpPr txBox="1"/>
                <p:nvPr/>
              </p:nvSpPr>
              <p:spPr>
                <a:xfrm>
                  <a:off x="21336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$2</a:t>
                  </a:r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55A63351-F061-4EE4-BEAB-D1E8FD6B7826}"/>
                  </a:ext>
                </a:extLst>
              </p:cNvPr>
              <p:cNvGrpSpPr/>
              <p:nvPr/>
            </p:nvGrpSpPr>
            <p:grpSpPr>
              <a:xfrm>
                <a:off x="381000" y="4038600"/>
                <a:ext cx="2743200" cy="660630"/>
                <a:chOff x="76200" y="3377970"/>
                <a:chExt cx="2743200" cy="660630"/>
              </a:xfrm>
            </p:grpSpPr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D4BBDF97-29FC-4808-92ED-59DC35969969}"/>
                    </a:ext>
                  </a:extLst>
                </p:cNvPr>
                <p:cNvSpPr txBox="1"/>
                <p:nvPr/>
              </p:nvSpPr>
              <p:spPr>
                <a:xfrm>
                  <a:off x="762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ƒ(x)</a:t>
                  </a: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BCFD417-DBE8-4137-9A5B-DDEBF752A97F}"/>
                    </a:ext>
                  </a:extLst>
                </p:cNvPr>
                <p:cNvSpPr txBox="1"/>
                <p:nvPr/>
              </p:nvSpPr>
              <p:spPr>
                <a:xfrm>
                  <a:off x="7620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25/36</a:t>
                  </a: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9569EED-F56F-4A77-909B-A6CDC8A00403}"/>
                    </a:ext>
                  </a:extLst>
                </p:cNvPr>
                <p:cNvSpPr txBox="1"/>
                <p:nvPr/>
              </p:nvSpPr>
              <p:spPr>
                <a:xfrm>
                  <a:off x="14478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10/36</a:t>
                  </a: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AB3F080-E978-46A9-8CE0-05F707F9120B}"/>
                    </a:ext>
                  </a:extLst>
                </p:cNvPr>
                <p:cNvSpPr txBox="1"/>
                <p:nvPr/>
              </p:nvSpPr>
              <p:spPr>
                <a:xfrm>
                  <a:off x="21336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1/36</a:t>
                  </a:r>
                </a:p>
              </p:txBody>
            </p:sp>
          </p:grp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927BD1F-92F0-44AA-9C03-D4FDB1AE0B25}"/>
                </a:ext>
              </a:extLst>
            </p:cNvPr>
            <p:cNvSpPr txBox="1"/>
            <p:nvPr/>
          </p:nvSpPr>
          <p:spPr>
            <a:xfrm>
              <a:off x="1905000" y="3682770"/>
              <a:ext cx="1390650" cy="660630"/>
            </a:xfrm>
            <a:prstGeom prst="rect">
              <a:avLst/>
            </a:prstGeom>
            <a:noFill/>
            <a:ln w="63500">
              <a:solidFill>
                <a:srgbClr val="92D050"/>
              </a:solidFill>
            </a:ln>
          </p:spPr>
          <p:txBody>
            <a:bodyPr wrap="square" lIns="9144" rIns="45720" bIns="182880" rtlCol="0">
              <a:spAutoFit/>
            </a:bodyPr>
            <a:lstStyle/>
            <a:p>
              <a:pPr algn="ctr">
                <a:lnSpc>
                  <a:spcPts val="3900"/>
                </a:lnSpc>
              </a:pPr>
              <a:r>
                <a:rPr lang="en-US" sz="1600" b="1" dirty="0"/>
                <a:t>x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D9C9B83-C154-4000-B408-F62D47138635}"/>
                </a:ext>
              </a:extLst>
            </p:cNvPr>
            <p:cNvSpPr txBox="1"/>
            <p:nvPr/>
          </p:nvSpPr>
          <p:spPr>
            <a:xfrm>
              <a:off x="3295650" y="3682770"/>
              <a:ext cx="1390650" cy="660630"/>
            </a:xfrm>
            <a:prstGeom prst="rect">
              <a:avLst/>
            </a:prstGeom>
            <a:noFill/>
            <a:ln w="63500">
              <a:solidFill>
                <a:srgbClr val="92D050"/>
              </a:solidFill>
            </a:ln>
          </p:spPr>
          <p:txBody>
            <a:bodyPr wrap="square" lIns="9144" rIns="45720" bIns="182880" rtlCol="0">
              <a:spAutoFit/>
            </a:bodyPr>
            <a:lstStyle/>
            <a:p>
              <a:pPr algn="ctr">
                <a:lnSpc>
                  <a:spcPts val="3900"/>
                </a:lnSpc>
              </a:pPr>
              <a:r>
                <a:rPr lang="en-US" sz="1600" b="1" dirty="0"/>
                <a:t>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28D57E8-B470-453B-9CB3-0586022BF156}"/>
                </a:ext>
              </a:extLst>
            </p:cNvPr>
            <p:cNvSpPr txBox="1"/>
            <p:nvPr/>
          </p:nvSpPr>
          <p:spPr>
            <a:xfrm>
              <a:off x="4686300" y="3682770"/>
              <a:ext cx="1390650" cy="660630"/>
            </a:xfrm>
            <a:prstGeom prst="rect">
              <a:avLst/>
            </a:prstGeom>
            <a:noFill/>
            <a:ln w="63500">
              <a:solidFill>
                <a:srgbClr val="92D050"/>
              </a:solidFill>
            </a:ln>
          </p:spPr>
          <p:txBody>
            <a:bodyPr wrap="square" lIns="9144" rIns="45720" bIns="182880" rtlCol="0">
              <a:spAutoFit/>
            </a:bodyPr>
            <a:lstStyle/>
            <a:p>
              <a:pPr algn="ctr">
                <a:lnSpc>
                  <a:spcPts val="3900"/>
                </a:lnSpc>
              </a:pPr>
              <a:r>
                <a:rPr lang="en-US" sz="1600" b="1" dirty="0"/>
                <a:t>1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97C5FD1-1AA8-4B89-813F-7EFBAEE76E10}"/>
                </a:ext>
              </a:extLst>
            </p:cNvPr>
            <p:cNvSpPr txBox="1"/>
            <p:nvPr/>
          </p:nvSpPr>
          <p:spPr>
            <a:xfrm>
              <a:off x="6076950" y="3682770"/>
              <a:ext cx="1390650" cy="660630"/>
            </a:xfrm>
            <a:prstGeom prst="rect">
              <a:avLst/>
            </a:prstGeom>
            <a:noFill/>
            <a:ln w="63500">
              <a:solidFill>
                <a:srgbClr val="92D050"/>
              </a:solidFill>
            </a:ln>
          </p:spPr>
          <p:txBody>
            <a:bodyPr wrap="square" lIns="9144" rIns="45720" bIns="182880" rtlCol="0">
              <a:spAutoFit/>
            </a:bodyPr>
            <a:lstStyle/>
            <a:p>
              <a:pPr algn="ctr">
                <a:lnSpc>
                  <a:spcPts val="3900"/>
                </a:lnSpc>
              </a:pPr>
              <a:r>
                <a:rPr lang="en-US" sz="1600" b="1" dirty="0"/>
                <a:t>2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125149B-2944-C54A-2B92-C793FDDB42D7}"/>
              </a:ext>
            </a:extLst>
          </p:cNvPr>
          <p:cNvSpPr txBox="1"/>
          <p:nvPr/>
        </p:nvSpPr>
        <p:spPr>
          <a:xfrm>
            <a:off x="114300" y="641552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E(X)</a:t>
            </a:r>
            <a:r>
              <a:rPr lang="en-US" sz="1050" dirty="0"/>
              <a:t> </a:t>
            </a:r>
            <a:r>
              <a:rPr lang="en-US" dirty="0"/>
              <a:t>=</a:t>
            </a:r>
            <a:r>
              <a:rPr lang="en-US" sz="1050" dirty="0"/>
              <a:t> </a:t>
            </a:r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ƒ(x</a:t>
            </a:r>
            <a:r>
              <a:rPr lang="en-US" baseline="-25000" dirty="0"/>
              <a:t>1</a:t>
            </a:r>
            <a:r>
              <a:rPr lang="en-US" dirty="0"/>
              <a:t>)</a:t>
            </a:r>
            <a:r>
              <a:rPr lang="en-US" sz="1050" dirty="0"/>
              <a:t> </a:t>
            </a:r>
            <a:r>
              <a:rPr lang="en-US" dirty="0"/>
              <a:t>+</a:t>
            </a:r>
            <a:r>
              <a:rPr lang="en-US" sz="1050" dirty="0"/>
              <a:t> </a:t>
            </a:r>
            <a:r>
              <a:rPr lang="en-US" dirty="0"/>
              <a:t>x</a:t>
            </a:r>
            <a:r>
              <a:rPr lang="en-US" baseline="-25000" dirty="0"/>
              <a:t>2</a:t>
            </a:r>
            <a:r>
              <a:rPr lang="en-US" dirty="0"/>
              <a:t>ƒ(x</a:t>
            </a:r>
            <a:r>
              <a:rPr lang="en-US" baseline="-25000" dirty="0"/>
              <a:t>2</a:t>
            </a:r>
            <a:r>
              <a:rPr lang="en-US" dirty="0"/>
              <a:t>)</a:t>
            </a:r>
            <a:r>
              <a:rPr lang="en-US" sz="1050" dirty="0"/>
              <a:t> </a:t>
            </a:r>
            <a:r>
              <a:rPr lang="en-US" dirty="0"/>
              <a:t>+</a:t>
            </a:r>
            <a:r>
              <a:rPr lang="en-US" sz="1050" dirty="0"/>
              <a:t> </a:t>
            </a:r>
            <a:r>
              <a:rPr lang="en-US" dirty="0"/>
              <a:t>…</a:t>
            </a:r>
            <a:r>
              <a:rPr lang="en-US" sz="1050" dirty="0"/>
              <a:t> </a:t>
            </a:r>
            <a:r>
              <a:rPr lang="en-US" dirty="0"/>
              <a:t>+</a:t>
            </a:r>
            <a:r>
              <a:rPr lang="en-US" sz="1050" dirty="0"/>
              <a:t> </a:t>
            </a:r>
            <a:r>
              <a:rPr lang="en-US" dirty="0" err="1"/>
              <a:t>x</a:t>
            </a:r>
            <a:r>
              <a:rPr lang="en-US" baseline="-25000" dirty="0" err="1"/>
              <a:t>k</a:t>
            </a:r>
            <a:r>
              <a:rPr lang="en-US" baseline="-25000" dirty="0"/>
              <a:t> </a:t>
            </a:r>
            <a:r>
              <a:rPr lang="en-US" dirty="0"/>
              <a:t>ƒ(</a:t>
            </a:r>
            <a:r>
              <a:rPr lang="en-US" dirty="0" err="1"/>
              <a:t>x</a:t>
            </a:r>
            <a:r>
              <a:rPr lang="en-US" baseline="-25000" dirty="0" err="1"/>
              <a:t>k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89333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Probabilities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an individual, if the two alleles have frequencies of </a:t>
            </a:r>
            <a:r>
              <a:rPr lang="en-US" i="1" dirty="0"/>
              <a:t>p</a:t>
            </a:r>
            <a:r>
              <a:rPr lang="en-US" dirty="0"/>
              <a:t> and </a:t>
            </a:r>
            <a:r>
              <a:rPr lang="en-US" i="1" dirty="0"/>
              <a:t>q</a:t>
            </a:r>
            <a:r>
              <a:rPr lang="en-US" dirty="0"/>
              <a:t> in a population, the probability (P) of an individual of having both alleles at a single marker is:   P = 2</a:t>
            </a:r>
            <a:r>
              <a:rPr lang="en-US" i="1" dirty="0"/>
              <a:t>pq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501792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The player can expect:</a:t>
            </a:r>
          </a:p>
          <a:p>
            <a:r>
              <a:rPr lang="en-US" dirty="0"/>
              <a:t>  $-1 x 25/36</a:t>
            </a:r>
          </a:p>
          <a:p>
            <a:pPr>
              <a:spcBef>
                <a:spcPts val="0"/>
              </a:spcBef>
            </a:pPr>
            <a:r>
              <a:rPr lang="en-US" dirty="0"/>
              <a:t>+ $1 x 10/36</a:t>
            </a:r>
          </a:p>
          <a:p>
            <a:pPr>
              <a:spcBef>
                <a:spcPts val="0"/>
              </a:spcBef>
            </a:pPr>
            <a:r>
              <a:rPr lang="en-US" dirty="0"/>
              <a:t>+ $2 x 1/36</a:t>
            </a:r>
          </a:p>
          <a:p>
            <a:pPr>
              <a:spcBef>
                <a:spcPts val="0"/>
              </a:spcBef>
            </a:pPr>
            <a:r>
              <a:rPr lang="en-US" dirty="0"/>
              <a:t>≈ </a:t>
            </a:r>
            <a:r>
              <a:rPr lang="en-US" dirty="0">
                <a:solidFill>
                  <a:srgbClr val="FFFF00"/>
                </a:solidFill>
              </a:rPr>
              <a:t>$-0.36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EXPECTED VALUES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9782EC7-141E-4867-88AB-4F9D5366246A}"/>
              </a:ext>
            </a:extLst>
          </p:cNvPr>
          <p:cNvGrpSpPr/>
          <p:nvPr/>
        </p:nvGrpSpPr>
        <p:grpSpPr>
          <a:xfrm>
            <a:off x="1905000" y="4419600"/>
            <a:ext cx="5562600" cy="1981200"/>
            <a:chOff x="1905000" y="3682770"/>
            <a:chExt cx="5562600" cy="19812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2EA901C-74EA-4A21-9120-9E4397F3F151}"/>
                </a:ext>
              </a:extLst>
            </p:cNvPr>
            <p:cNvGrpSpPr/>
            <p:nvPr/>
          </p:nvGrpSpPr>
          <p:grpSpPr>
            <a:xfrm>
              <a:off x="1905000" y="4342710"/>
              <a:ext cx="5562600" cy="1321260"/>
              <a:chOff x="381000" y="3377970"/>
              <a:chExt cx="2743200" cy="1321260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1971AD0A-1028-401C-9E53-105F546F1C91}"/>
                  </a:ext>
                </a:extLst>
              </p:cNvPr>
              <p:cNvGrpSpPr/>
              <p:nvPr/>
            </p:nvGrpSpPr>
            <p:grpSpPr>
              <a:xfrm>
                <a:off x="381000" y="3377970"/>
                <a:ext cx="2743200" cy="660630"/>
                <a:chOff x="76200" y="3377970"/>
                <a:chExt cx="2743200" cy="660630"/>
              </a:xfrm>
            </p:grpSpPr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FD0D291C-3956-47DD-B8F5-94DFE1AE5B7D}"/>
                    </a:ext>
                  </a:extLst>
                </p:cNvPr>
                <p:cNvSpPr txBox="1"/>
                <p:nvPr/>
              </p:nvSpPr>
              <p:spPr>
                <a:xfrm>
                  <a:off x="762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y</a:t>
                  </a: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9142A5A-8A29-4FB9-83BE-4FBCE8AB00EA}"/>
                    </a:ext>
                  </a:extLst>
                </p:cNvPr>
                <p:cNvSpPr txBox="1"/>
                <p:nvPr/>
              </p:nvSpPr>
              <p:spPr>
                <a:xfrm>
                  <a:off x="7620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$-1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2626CD5B-7559-4B37-98AD-B34BBC0A8938}"/>
                    </a:ext>
                  </a:extLst>
                </p:cNvPr>
                <p:cNvSpPr txBox="1"/>
                <p:nvPr/>
              </p:nvSpPr>
              <p:spPr>
                <a:xfrm>
                  <a:off x="14478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$1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7D46AFED-19C2-4605-8B3A-2A582811D230}"/>
                    </a:ext>
                  </a:extLst>
                </p:cNvPr>
                <p:cNvSpPr txBox="1"/>
                <p:nvPr/>
              </p:nvSpPr>
              <p:spPr>
                <a:xfrm>
                  <a:off x="21336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$2</a:t>
                  </a:r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55A63351-F061-4EE4-BEAB-D1E8FD6B7826}"/>
                  </a:ext>
                </a:extLst>
              </p:cNvPr>
              <p:cNvGrpSpPr/>
              <p:nvPr/>
            </p:nvGrpSpPr>
            <p:grpSpPr>
              <a:xfrm>
                <a:off x="381000" y="4038600"/>
                <a:ext cx="2743200" cy="660630"/>
                <a:chOff x="76200" y="3377970"/>
                <a:chExt cx="2743200" cy="660630"/>
              </a:xfrm>
            </p:grpSpPr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D4BBDF97-29FC-4808-92ED-59DC35969969}"/>
                    </a:ext>
                  </a:extLst>
                </p:cNvPr>
                <p:cNvSpPr txBox="1"/>
                <p:nvPr/>
              </p:nvSpPr>
              <p:spPr>
                <a:xfrm>
                  <a:off x="762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ƒ(x)</a:t>
                  </a: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BCFD417-DBE8-4137-9A5B-DDEBF752A97F}"/>
                    </a:ext>
                  </a:extLst>
                </p:cNvPr>
                <p:cNvSpPr txBox="1"/>
                <p:nvPr/>
              </p:nvSpPr>
              <p:spPr>
                <a:xfrm>
                  <a:off x="7620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25/36</a:t>
                  </a: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9569EED-F56F-4A77-909B-A6CDC8A00403}"/>
                    </a:ext>
                  </a:extLst>
                </p:cNvPr>
                <p:cNvSpPr txBox="1"/>
                <p:nvPr/>
              </p:nvSpPr>
              <p:spPr>
                <a:xfrm>
                  <a:off x="14478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10/36</a:t>
                  </a: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AB3F080-E978-46A9-8CE0-05F707F9120B}"/>
                    </a:ext>
                  </a:extLst>
                </p:cNvPr>
                <p:cNvSpPr txBox="1"/>
                <p:nvPr/>
              </p:nvSpPr>
              <p:spPr>
                <a:xfrm>
                  <a:off x="21336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1/36</a:t>
                  </a:r>
                </a:p>
              </p:txBody>
            </p:sp>
          </p:grp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927BD1F-92F0-44AA-9C03-D4FDB1AE0B25}"/>
                </a:ext>
              </a:extLst>
            </p:cNvPr>
            <p:cNvSpPr txBox="1"/>
            <p:nvPr/>
          </p:nvSpPr>
          <p:spPr>
            <a:xfrm>
              <a:off x="1905000" y="3682770"/>
              <a:ext cx="1390650" cy="660630"/>
            </a:xfrm>
            <a:prstGeom prst="rect">
              <a:avLst/>
            </a:prstGeom>
            <a:noFill/>
            <a:ln w="63500">
              <a:solidFill>
                <a:srgbClr val="92D050"/>
              </a:solidFill>
            </a:ln>
          </p:spPr>
          <p:txBody>
            <a:bodyPr wrap="square" lIns="9144" rIns="45720" bIns="182880" rtlCol="0">
              <a:spAutoFit/>
            </a:bodyPr>
            <a:lstStyle/>
            <a:p>
              <a:pPr algn="ctr">
                <a:lnSpc>
                  <a:spcPts val="3900"/>
                </a:lnSpc>
              </a:pPr>
              <a:r>
                <a:rPr lang="en-US" sz="1600" b="1" dirty="0"/>
                <a:t>x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D9C9B83-C154-4000-B408-F62D47138635}"/>
                </a:ext>
              </a:extLst>
            </p:cNvPr>
            <p:cNvSpPr txBox="1"/>
            <p:nvPr/>
          </p:nvSpPr>
          <p:spPr>
            <a:xfrm>
              <a:off x="3295650" y="3682770"/>
              <a:ext cx="1390650" cy="660630"/>
            </a:xfrm>
            <a:prstGeom prst="rect">
              <a:avLst/>
            </a:prstGeom>
            <a:noFill/>
            <a:ln w="63500">
              <a:solidFill>
                <a:srgbClr val="92D050"/>
              </a:solidFill>
            </a:ln>
          </p:spPr>
          <p:txBody>
            <a:bodyPr wrap="square" lIns="9144" rIns="45720" bIns="182880" rtlCol="0">
              <a:spAutoFit/>
            </a:bodyPr>
            <a:lstStyle/>
            <a:p>
              <a:pPr algn="ctr">
                <a:lnSpc>
                  <a:spcPts val="3900"/>
                </a:lnSpc>
              </a:pPr>
              <a:r>
                <a:rPr lang="en-US" sz="1600" b="1" dirty="0"/>
                <a:t>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28D57E8-B470-453B-9CB3-0586022BF156}"/>
                </a:ext>
              </a:extLst>
            </p:cNvPr>
            <p:cNvSpPr txBox="1"/>
            <p:nvPr/>
          </p:nvSpPr>
          <p:spPr>
            <a:xfrm>
              <a:off x="4686300" y="3682770"/>
              <a:ext cx="1390650" cy="660630"/>
            </a:xfrm>
            <a:prstGeom prst="rect">
              <a:avLst/>
            </a:prstGeom>
            <a:noFill/>
            <a:ln w="63500">
              <a:solidFill>
                <a:srgbClr val="92D050"/>
              </a:solidFill>
            </a:ln>
          </p:spPr>
          <p:txBody>
            <a:bodyPr wrap="square" lIns="9144" rIns="45720" bIns="182880" rtlCol="0">
              <a:spAutoFit/>
            </a:bodyPr>
            <a:lstStyle/>
            <a:p>
              <a:pPr algn="ctr">
                <a:lnSpc>
                  <a:spcPts val="3900"/>
                </a:lnSpc>
              </a:pPr>
              <a:r>
                <a:rPr lang="en-US" sz="1600" b="1" dirty="0"/>
                <a:t>1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97C5FD1-1AA8-4B89-813F-7EFBAEE76E10}"/>
                </a:ext>
              </a:extLst>
            </p:cNvPr>
            <p:cNvSpPr txBox="1"/>
            <p:nvPr/>
          </p:nvSpPr>
          <p:spPr>
            <a:xfrm>
              <a:off x="6076950" y="3682770"/>
              <a:ext cx="1390650" cy="660630"/>
            </a:xfrm>
            <a:prstGeom prst="rect">
              <a:avLst/>
            </a:prstGeom>
            <a:noFill/>
            <a:ln w="63500">
              <a:solidFill>
                <a:srgbClr val="92D050"/>
              </a:solidFill>
            </a:ln>
          </p:spPr>
          <p:txBody>
            <a:bodyPr wrap="square" lIns="9144" rIns="45720" bIns="182880" rtlCol="0">
              <a:spAutoFit/>
            </a:bodyPr>
            <a:lstStyle/>
            <a:p>
              <a:pPr algn="ctr">
                <a:lnSpc>
                  <a:spcPts val="3900"/>
                </a:lnSpc>
              </a:pPr>
              <a:r>
                <a:rPr lang="en-US" sz="1600" b="1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0861075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1218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918E343-55B9-4DA4-A323-A10EADEA26B1}"/>
              </a:ext>
            </a:extLst>
          </p:cNvPr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798626059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2E0C9-445F-4B51-B01B-B37323B4D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dirty="0"/>
              <a:t>Variance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B8D77-0A9F-4D2D-B179-4F6533B10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constant used to characterize a probability distribution is E(X) or </a:t>
            </a:r>
            <a:r>
              <a:rPr lang="el-GR" dirty="0"/>
              <a:t>μ</a:t>
            </a:r>
            <a:r>
              <a:rPr lang="en-US" baseline="-25000" dirty="0"/>
              <a:t>x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614588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2E0C9-445F-4B51-B01B-B37323B4D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dirty="0"/>
              <a:t>Variance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B8D77-0A9F-4D2D-B179-4F6533B10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Another constant which is used to characterize a probability distribution is the variance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331716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2E0C9-445F-4B51-B01B-B37323B4D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dirty="0"/>
              <a:t>Variance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B8D77-0A9F-4D2D-B179-4F6533B10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might be tempted to find the average deviation: (X - </a:t>
            </a:r>
            <a:r>
              <a:rPr lang="el-GR" dirty="0"/>
              <a:t>μ</a:t>
            </a:r>
            <a:r>
              <a:rPr lang="en-US" baseline="-25000" dirty="0"/>
              <a:t>x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622434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2E0C9-445F-4B51-B01B-B37323B4D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dirty="0"/>
              <a:t>Variance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B8D77-0A9F-4D2D-B179-4F6533B10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might be tempted to find the average deviation: (X - </a:t>
            </a:r>
            <a:r>
              <a:rPr lang="el-GR" dirty="0"/>
              <a:t>μ</a:t>
            </a:r>
            <a:r>
              <a:rPr lang="en-US" baseline="-25000" dirty="0"/>
              <a:t>x</a:t>
            </a:r>
            <a:r>
              <a:rPr lang="en-US" dirty="0"/>
              <a:t>)</a:t>
            </a:r>
          </a:p>
          <a:p>
            <a:r>
              <a:rPr lang="en-US" dirty="0"/>
              <a:t>but </a:t>
            </a:r>
          </a:p>
          <a:p>
            <a:r>
              <a:rPr lang="en-US" dirty="0"/>
              <a:t>E(X - </a:t>
            </a:r>
            <a:r>
              <a:rPr lang="el-GR" dirty="0"/>
              <a:t>μ</a:t>
            </a:r>
            <a:r>
              <a:rPr lang="en-US" baseline="-25000" dirty="0"/>
              <a:t>x</a:t>
            </a:r>
            <a:r>
              <a:rPr lang="en-US" dirty="0"/>
              <a:t>) = 0</a:t>
            </a:r>
          </a:p>
          <a:p>
            <a:r>
              <a:rPr lang="en-US" dirty="0"/>
              <a:t>(because E(X) = </a:t>
            </a:r>
            <a:r>
              <a:rPr lang="el-GR" dirty="0"/>
              <a:t>μ</a:t>
            </a:r>
            <a:r>
              <a:rPr lang="en-US" baseline="-25000" dirty="0"/>
              <a:t>x</a:t>
            </a:r>
            <a:r>
              <a:rPr lang="en-US" dirty="0"/>
              <a:t> </a:t>
            </a:r>
          </a:p>
          <a:p>
            <a:r>
              <a:rPr lang="en-US" dirty="0"/>
              <a:t>(so the average deviation is always zero)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20728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2E0C9-445F-4B51-B01B-B37323B4D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dirty="0"/>
              <a:t>Variance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B8D77-0A9F-4D2D-B179-4F6533B10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Instead we use the average squared deviation:</a:t>
            </a:r>
          </a:p>
          <a:p>
            <a:pPr algn="ctr"/>
            <a:r>
              <a:rPr lang="en-US" dirty="0"/>
              <a:t>E((X - </a:t>
            </a:r>
            <a:r>
              <a:rPr lang="el-GR" dirty="0"/>
              <a:t>μ</a:t>
            </a:r>
            <a:r>
              <a:rPr lang="en-US" baseline="-25000" dirty="0"/>
              <a:t>x</a:t>
            </a:r>
            <a:r>
              <a:rPr lang="en-US" dirty="0"/>
              <a:t>)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r>
              <a:rPr lang="en-US" dirty="0"/>
              <a:t>for the variance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607242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2E0C9-445F-4B51-B01B-B37323B4D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dirty="0"/>
              <a:t>Variance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B8D77-0A9F-4D2D-B179-4F6533B10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Again, because of accumulating rounding errors, we use the calculator formula:</a:t>
            </a:r>
          </a:p>
          <a:p>
            <a:r>
              <a:rPr lang="en-US" dirty="0"/>
              <a:t>E(X</a:t>
            </a:r>
            <a:r>
              <a:rPr lang="en-US" baseline="30000" dirty="0"/>
              <a:t>2</a:t>
            </a:r>
            <a:r>
              <a:rPr lang="en-US" dirty="0"/>
              <a:t>) – </a:t>
            </a:r>
            <a:r>
              <a:rPr lang="el-GR" dirty="0"/>
              <a:t>μ</a:t>
            </a:r>
            <a:r>
              <a:rPr lang="en-US" baseline="30000" dirty="0"/>
              <a:t>2</a:t>
            </a:r>
            <a:r>
              <a:rPr lang="en-US" baseline="-25000" dirty="0"/>
              <a:t>x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295403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2E0C9-445F-4B51-B01B-B37323B4D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dirty="0"/>
              <a:t>Variance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B8D77-0A9F-4D2D-B179-4F6533B10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Again, the symbol for the variance is: </a:t>
            </a:r>
          </a:p>
          <a:p>
            <a:pPr algn="ctr"/>
            <a:r>
              <a:rPr lang="en-US" dirty="0"/>
              <a:t>Var(X) or σ</a:t>
            </a:r>
            <a:r>
              <a:rPr lang="en-US" baseline="-25000" dirty="0"/>
              <a:t>x</a:t>
            </a:r>
            <a:r>
              <a:rPr lang="en-US" baseline="30000" dirty="0"/>
              <a:t>2</a:t>
            </a:r>
            <a:r>
              <a:rPr lang="en-US" dirty="0"/>
              <a:t> or σ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892761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2E0C9-445F-4B51-B01B-B37323B4D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dirty="0"/>
              <a:t>Variance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B8D77-0A9F-4D2D-B179-4F6533B10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And again, because the units for the variance will be squared (and irritating), we more often use the </a:t>
            </a:r>
            <a:r>
              <a:rPr lang="en-US" dirty="0">
                <a:solidFill>
                  <a:srgbClr val="FFC000"/>
                </a:solidFill>
              </a:rPr>
              <a:t>standard deviation</a:t>
            </a:r>
            <a:r>
              <a:rPr lang="en-US" dirty="0"/>
              <a:t>:</a:t>
            </a:r>
          </a:p>
          <a:p>
            <a:pPr algn="ctr"/>
            <a:r>
              <a:rPr lang="en-US" dirty="0"/>
              <a:t>SD(X) or STD(X) or </a:t>
            </a:r>
            <a:r>
              <a:rPr lang="en-US" dirty="0" err="1"/>
              <a:t>σ</a:t>
            </a:r>
            <a:r>
              <a:rPr lang="en-US" baseline="-25000" dirty="0" err="1"/>
              <a:t>x</a:t>
            </a:r>
            <a:r>
              <a:rPr lang="en-US" dirty="0"/>
              <a:t> or σ</a:t>
            </a:r>
          </a:p>
          <a:p>
            <a:r>
              <a:rPr lang="en-US" dirty="0"/>
              <a:t>which is the square root of the variance</a:t>
            </a:r>
          </a:p>
          <a:p>
            <a:pPr algn="ctr"/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079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1218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F20DC88-E93C-4222-A525-166C9F02465E}"/>
              </a:ext>
            </a:extLst>
          </p:cNvPr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607805071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 random variable X has a probability function: ƒ(x) = x/10 </a:t>
            </a:r>
          </a:p>
          <a:p>
            <a:pPr>
              <a:spcBef>
                <a:spcPts val="0"/>
              </a:spcBef>
            </a:pPr>
            <a:r>
              <a:rPr lang="en-US" dirty="0"/>
              <a:t>for values of x: 1,2,3,4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VARIANCE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DBF0EC6-515D-4400-916F-5C6CB7A84BCE}"/>
              </a:ext>
            </a:extLst>
          </p:cNvPr>
          <p:cNvSpPr txBox="1"/>
          <p:nvPr/>
        </p:nvSpPr>
        <p:spPr>
          <a:xfrm>
            <a:off x="5410200" y="6488668"/>
            <a:ext cx="37911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E(X)</a:t>
            </a:r>
            <a:r>
              <a:rPr lang="en-US" sz="1050" dirty="0"/>
              <a:t> </a:t>
            </a:r>
            <a:r>
              <a:rPr lang="en-US" dirty="0"/>
              <a:t>=</a:t>
            </a:r>
            <a:r>
              <a:rPr lang="en-US" sz="1050" dirty="0"/>
              <a:t> </a:t>
            </a:r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ƒ(x</a:t>
            </a:r>
            <a:r>
              <a:rPr lang="en-US" baseline="-25000" dirty="0"/>
              <a:t>1</a:t>
            </a:r>
            <a:r>
              <a:rPr lang="en-US" dirty="0"/>
              <a:t>)</a:t>
            </a:r>
            <a:r>
              <a:rPr lang="en-US" sz="1050" dirty="0"/>
              <a:t> </a:t>
            </a:r>
            <a:r>
              <a:rPr lang="en-US" dirty="0"/>
              <a:t>+</a:t>
            </a:r>
            <a:r>
              <a:rPr lang="en-US" sz="1050" dirty="0"/>
              <a:t> </a:t>
            </a:r>
            <a:r>
              <a:rPr lang="en-US" dirty="0"/>
              <a:t>x</a:t>
            </a:r>
            <a:r>
              <a:rPr lang="en-US" baseline="-25000" dirty="0"/>
              <a:t>2</a:t>
            </a:r>
            <a:r>
              <a:rPr lang="en-US" dirty="0"/>
              <a:t>ƒ(x</a:t>
            </a:r>
            <a:r>
              <a:rPr lang="en-US" baseline="-25000" dirty="0"/>
              <a:t>2</a:t>
            </a:r>
            <a:r>
              <a:rPr lang="en-US" dirty="0"/>
              <a:t>)</a:t>
            </a:r>
            <a:r>
              <a:rPr lang="en-US" sz="1050" dirty="0"/>
              <a:t> </a:t>
            </a:r>
            <a:r>
              <a:rPr lang="en-US" dirty="0"/>
              <a:t>+</a:t>
            </a:r>
            <a:r>
              <a:rPr lang="en-US" sz="1050" dirty="0"/>
              <a:t> </a:t>
            </a:r>
            <a:r>
              <a:rPr lang="en-US" dirty="0"/>
              <a:t>…</a:t>
            </a:r>
            <a:r>
              <a:rPr lang="en-US" sz="1050" dirty="0"/>
              <a:t> </a:t>
            </a:r>
            <a:r>
              <a:rPr lang="en-US" dirty="0"/>
              <a:t>+</a:t>
            </a:r>
            <a:r>
              <a:rPr lang="en-US" sz="1050" dirty="0"/>
              <a:t> </a:t>
            </a:r>
            <a:r>
              <a:rPr lang="en-US" dirty="0" err="1"/>
              <a:t>x</a:t>
            </a:r>
            <a:r>
              <a:rPr lang="en-US" baseline="-25000" dirty="0" err="1"/>
              <a:t>k</a:t>
            </a:r>
            <a:r>
              <a:rPr lang="en-US" baseline="-25000" dirty="0"/>
              <a:t> </a:t>
            </a:r>
            <a:r>
              <a:rPr lang="en-US" dirty="0"/>
              <a:t>ƒ(</a:t>
            </a:r>
            <a:r>
              <a:rPr lang="en-US" dirty="0" err="1"/>
              <a:t>x</a:t>
            </a:r>
            <a:r>
              <a:rPr lang="en-US" baseline="-25000" dirty="0" err="1"/>
              <a:t>k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55190804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 random variable X has a probability function: ƒ(x) = x/10 </a:t>
            </a:r>
          </a:p>
          <a:p>
            <a:pPr>
              <a:spcBef>
                <a:spcPts val="0"/>
              </a:spcBef>
            </a:pPr>
            <a:r>
              <a:rPr lang="en-US" dirty="0"/>
              <a:t>for values of x: 1,2,3,4</a:t>
            </a:r>
          </a:p>
          <a:p>
            <a:pPr>
              <a:spcBef>
                <a:spcPts val="0"/>
              </a:spcBef>
            </a:pPr>
            <a:r>
              <a:rPr lang="en-US" dirty="0"/>
              <a:t>Is it a probability distribution?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VARIANCE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DBF0EC6-515D-4400-916F-5C6CB7A84BCE}"/>
              </a:ext>
            </a:extLst>
          </p:cNvPr>
          <p:cNvSpPr txBox="1"/>
          <p:nvPr/>
        </p:nvSpPr>
        <p:spPr>
          <a:xfrm>
            <a:off x="5410200" y="6488668"/>
            <a:ext cx="37911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E(X)</a:t>
            </a:r>
            <a:r>
              <a:rPr lang="en-US" sz="1050" dirty="0"/>
              <a:t> </a:t>
            </a:r>
            <a:r>
              <a:rPr lang="en-US" dirty="0"/>
              <a:t>=</a:t>
            </a:r>
            <a:r>
              <a:rPr lang="en-US" sz="1050" dirty="0"/>
              <a:t> </a:t>
            </a:r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ƒ(x</a:t>
            </a:r>
            <a:r>
              <a:rPr lang="en-US" baseline="-25000" dirty="0"/>
              <a:t>1</a:t>
            </a:r>
            <a:r>
              <a:rPr lang="en-US" dirty="0"/>
              <a:t>)</a:t>
            </a:r>
            <a:r>
              <a:rPr lang="en-US" sz="1050" dirty="0"/>
              <a:t> </a:t>
            </a:r>
            <a:r>
              <a:rPr lang="en-US" dirty="0"/>
              <a:t>+</a:t>
            </a:r>
            <a:r>
              <a:rPr lang="en-US" sz="1050" dirty="0"/>
              <a:t> </a:t>
            </a:r>
            <a:r>
              <a:rPr lang="en-US" dirty="0"/>
              <a:t>x</a:t>
            </a:r>
            <a:r>
              <a:rPr lang="en-US" baseline="-25000" dirty="0"/>
              <a:t>2</a:t>
            </a:r>
            <a:r>
              <a:rPr lang="en-US" dirty="0"/>
              <a:t>ƒ(x</a:t>
            </a:r>
            <a:r>
              <a:rPr lang="en-US" baseline="-25000" dirty="0"/>
              <a:t>2</a:t>
            </a:r>
            <a:r>
              <a:rPr lang="en-US" dirty="0"/>
              <a:t>)</a:t>
            </a:r>
            <a:r>
              <a:rPr lang="en-US" sz="1050" dirty="0"/>
              <a:t> </a:t>
            </a:r>
            <a:r>
              <a:rPr lang="en-US" dirty="0"/>
              <a:t>+</a:t>
            </a:r>
            <a:r>
              <a:rPr lang="en-US" sz="1050" dirty="0"/>
              <a:t> </a:t>
            </a:r>
            <a:r>
              <a:rPr lang="en-US" dirty="0"/>
              <a:t>…</a:t>
            </a:r>
            <a:r>
              <a:rPr lang="en-US" sz="1050" dirty="0"/>
              <a:t> </a:t>
            </a:r>
            <a:r>
              <a:rPr lang="en-US" dirty="0"/>
              <a:t>+</a:t>
            </a:r>
            <a:r>
              <a:rPr lang="en-US" sz="1050" dirty="0"/>
              <a:t> </a:t>
            </a:r>
            <a:r>
              <a:rPr lang="en-US" dirty="0" err="1"/>
              <a:t>x</a:t>
            </a:r>
            <a:r>
              <a:rPr lang="en-US" baseline="-25000" dirty="0" err="1"/>
              <a:t>k</a:t>
            </a:r>
            <a:r>
              <a:rPr lang="en-US" baseline="-25000" dirty="0"/>
              <a:t> </a:t>
            </a:r>
            <a:r>
              <a:rPr lang="en-US" dirty="0"/>
              <a:t>ƒ(</a:t>
            </a:r>
            <a:r>
              <a:rPr lang="en-US" dirty="0" err="1"/>
              <a:t>x</a:t>
            </a:r>
            <a:r>
              <a:rPr lang="en-US" baseline="-25000" dirty="0" err="1"/>
              <a:t>k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03236040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 random variable X has a probability function: ƒ(x) = x/10 </a:t>
            </a:r>
          </a:p>
          <a:p>
            <a:pPr>
              <a:spcBef>
                <a:spcPts val="0"/>
              </a:spcBef>
            </a:pPr>
            <a:r>
              <a:rPr lang="en-US" dirty="0"/>
              <a:t>for values of x: 1,2,3,4</a:t>
            </a:r>
          </a:p>
          <a:p>
            <a:pPr>
              <a:spcBef>
                <a:spcPts val="0"/>
              </a:spcBef>
            </a:pPr>
            <a:r>
              <a:rPr lang="en-US" dirty="0"/>
              <a:t>Is it a probability distribution?</a:t>
            </a:r>
          </a:p>
          <a:p>
            <a:pPr>
              <a:spcBef>
                <a:spcPts val="0"/>
              </a:spcBef>
            </a:pPr>
            <a:r>
              <a:rPr lang="en-US" dirty="0"/>
              <a:t>What are the values of X?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VARIANCE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DBF0EC6-515D-4400-916F-5C6CB7A84BCE}"/>
              </a:ext>
            </a:extLst>
          </p:cNvPr>
          <p:cNvSpPr txBox="1"/>
          <p:nvPr/>
        </p:nvSpPr>
        <p:spPr>
          <a:xfrm>
            <a:off x="5410200" y="6488668"/>
            <a:ext cx="37911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E(X)</a:t>
            </a:r>
            <a:r>
              <a:rPr lang="en-US" sz="1050" dirty="0"/>
              <a:t> </a:t>
            </a:r>
            <a:r>
              <a:rPr lang="en-US" dirty="0"/>
              <a:t>=</a:t>
            </a:r>
            <a:r>
              <a:rPr lang="en-US" sz="1050" dirty="0"/>
              <a:t> </a:t>
            </a:r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ƒ(x</a:t>
            </a:r>
            <a:r>
              <a:rPr lang="en-US" baseline="-25000" dirty="0"/>
              <a:t>1</a:t>
            </a:r>
            <a:r>
              <a:rPr lang="en-US" dirty="0"/>
              <a:t>)</a:t>
            </a:r>
            <a:r>
              <a:rPr lang="en-US" sz="1050" dirty="0"/>
              <a:t> </a:t>
            </a:r>
            <a:r>
              <a:rPr lang="en-US" dirty="0"/>
              <a:t>+</a:t>
            </a:r>
            <a:r>
              <a:rPr lang="en-US" sz="1050" dirty="0"/>
              <a:t> </a:t>
            </a:r>
            <a:r>
              <a:rPr lang="en-US" dirty="0"/>
              <a:t>x</a:t>
            </a:r>
            <a:r>
              <a:rPr lang="en-US" baseline="-25000" dirty="0"/>
              <a:t>2</a:t>
            </a:r>
            <a:r>
              <a:rPr lang="en-US" dirty="0"/>
              <a:t>ƒ(x</a:t>
            </a:r>
            <a:r>
              <a:rPr lang="en-US" baseline="-25000" dirty="0"/>
              <a:t>2</a:t>
            </a:r>
            <a:r>
              <a:rPr lang="en-US" dirty="0"/>
              <a:t>)</a:t>
            </a:r>
            <a:r>
              <a:rPr lang="en-US" sz="1050" dirty="0"/>
              <a:t> </a:t>
            </a:r>
            <a:r>
              <a:rPr lang="en-US" dirty="0"/>
              <a:t>+</a:t>
            </a:r>
            <a:r>
              <a:rPr lang="en-US" sz="1050" dirty="0"/>
              <a:t> </a:t>
            </a:r>
            <a:r>
              <a:rPr lang="en-US" dirty="0"/>
              <a:t>…</a:t>
            </a:r>
            <a:r>
              <a:rPr lang="en-US" sz="1050" dirty="0"/>
              <a:t> </a:t>
            </a:r>
            <a:r>
              <a:rPr lang="en-US" dirty="0"/>
              <a:t>+</a:t>
            </a:r>
            <a:r>
              <a:rPr lang="en-US" sz="1050" dirty="0"/>
              <a:t> </a:t>
            </a:r>
            <a:r>
              <a:rPr lang="en-US" dirty="0" err="1"/>
              <a:t>x</a:t>
            </a:r>
            <a:r>
              <a:rPr lang="en-US" baseline="-25000" dirty="0" err="1"/>
              <a:t>k</a:t>
            </a:r>
            <a:r>
              <a:rPr lang="en-US" baseline="-25000" dirty="0"/>
              <a:t> </a:t>
            </a:r>
            <a:r>
              <a:rPr lang="en-US" dirty="0"/>
              <a:t>ƒ(</a:t>
            </a:r>
            <a:r>
              <a:rPr lang="en-US" dirty="0" err="1"/>
              <a:t>x</a:t>
            </a:r>
            <a:r>
              <a:rPr lang="en-US" baseline="-25000" dirty="0" err="1"/>
              <a:t>k</a:t>
            </a:r>
            <a:r>
              <a:rPr lang="en-US" dirty="0"/>
              <a:t>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0B4911B-6217-4B5F-8019-59FC6F18A66E}"/>
              </a:ext>
            </a:extLst>
          </p:cNvPr>
          <p:cNvGrpSpPr/>
          <p:nvPr/>
        </p:nvGrpSpPr>
        <p:grpSpPr>
          <a:xfrm>
            <a:off x="2286000" y="4698540"/>
            <a:ext cx="4343400" cy="1321260"/>
            <a:chOff x="381000" y="3377970"/>
            <a:chExt cx="3429000" cy="132126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70FF364-ACFE-4C52-B409-6BF23313B69F}"/>
                </a:ext>
              </a:extLst>
            </p:cNvPr>
            <p:cNvGrpSpPr/>
            <p:nvPr/>
          </p:nvGrpSpPr>
          <p:grpSpPr>
            <a:xfrm>
              <a:off x="381000" y="3377970"/>
              <a:ext cx="3429000" cy="660630"/>
              <a:chOff x="76200" y="3377970"/>
              <a:chExt cx="3429000" cy="660630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AF4FAD5-7966-4C51-8360-54A45173453B}"/>
                  </a:ext>
                </a:extLst>
              </p:cNvPr>
              <p:cNvSpPr txBox="1"/>
              <p:nvPr/>
            </p:nvSpPr>
            <p:spPr>
              <a:xfrm>
                <a:off x="762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x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7871148-EE48-485D-A9CF-6A57743D0BE8}"/>
                  </a:ext>
                </a:extLst>
              </p:cNvPr>
              <p:cNvSpPr txBox="1"/>
              <p:nvPr/>
            </p:nvSpPr>
            <p:spPr>
              <a:xfrm>
                <a:off x="7620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?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EE4BB91-1D9E-447E-8956-D025EFBE2D92}"/>
                  </a:ext>
                </a:extLst>
              </p:cNvPr>
              <p:cNvSpPr txBox="1"/>
              <p:nvPr/>
            </p:nvSpPr>
            <p:spPr>
              <a:xfrm>
                <a:off x="14478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?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FEFC9D9-B3DB-4CDF-B2A3-71B3F9656EC2}"/>
                  </a:ext>
                </a:extLst>
              </p:cNvPr>
              <p:cNvSpPr txBox="1"/>
              <p:nvPr/>
            </p:nvSpPr>
            <p:spPr>
              <a:xfrm>
                <a:off x="21336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?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E3AC9A3-CDFA-46CA-AA22-542A3F444A37}"/>
                  </a:ext>
                </a:extLst>
              </p:cNvPr>
              <p:cNvSpPr txBox="1"/>
              <p:nvPr/>
            </p:nvSpPr>
            <p:spPr>
              <a:xfrm>
                <a:off x="28194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?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E1A5A71-629D-4857-ABCC-9F4C2333756D}"/>
                </a:ext>
              </a:extLst>
            </p:cNvPr>
            <p:cNvGrpSpPr/>
            <p:nvPr/>
          </p:nvGrpSpPr>
          <p:grpSpPr>
            <a:xfrm>
              <a:off x="381000" y="4038600"/>
              <a:ext cx="3429000" cy="660630"/>
              <a:chOff x="76200" y="3377970"/>
              <a:chExt cx="3429000" cy="660630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7E0B3C3-F22C-4748-94AD-3D31ABFA8399}"/>
                  </a:ext>
                </a:extLst>
              </p:cNvPr>
              <p:cNvSpPr txBox="1"/>
              <p:nvPr/>
            </p:nvSpPr>
            <p:spPr>
              <a:xfrm>
                <a:off x="762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ƒ(x)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69C684F-E974-4984-B2ED-70B344C17632}"/>
                  </a:ext>
                </a:extLst>
              </p:cNvPr>
              <p:cNvSpPr txBox="1"/>
              <p:nvPr/>
            </p:nvSpPr>
            <p:spPr>
              <a:xfrm>
                <a:off x="7620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endParaRPr lang="en-US" sz="1600" b="1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FDB744F-BF2F-48FD-851D-24E8CB55300B}"/>
                  </a:ext>
                </a:extLst>
              </p:cNvPr>
              <p:cNvSpPr txBox="1"/>
              <p:nvPr/>
            </p:nvSpPr>
            <p:spPr>
              <a:xfrm>
                <a:off x="14478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endParaRPr lang="en-US" sz="1600" b="1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C635B8D-AA08-4BF5-B308-CB0FEA712A47}"/>
                  </a:ext>
                </a:extLst>
              </p:cNvPr>
              <p:cNvSpPr txBox="1"/>
              <p:nvPr/>
            </p:nvSpPr>
            <p:spPr>
              <a:xfrm>
                <a:off x="21336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endParaRPr lang="en-US" sz="1600" b="1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01084CF-274F-4080-8AB1-2C9EE4DDAE2F}"/>
                  </a:ext>
                </a:extLst>
              </p:cNvPr>
              <p:cNvSpPr txBox="1"/>
              <p:nvPr/>
            </p:nvSpPr>
            <p:spPr>
              <a:xfrm>
                <a:off x="28194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endParaRPr lang="en-US" sz="16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75271652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 random variable X has a probability function: ƒ(x) = x/10 </a:t>
            </a:r>
          </a:p>
          <a:p>
            <a:pPr>
              <a:spcBef>
                <a:spcPts val="0"/>
              </a:spcBef>
            </a:pPr>
            <a:r>
              <a:rPr lang="en-US" dirty="0"/>
              <a:t>for values of x: 1,2,3,4</a:t>
            </a:r>
          </a:p>
          <a:p>
            <a:pPr>
              <a:spcBef>
                <a:spcPts val="0"/>
              </a:spcBef>
            </a:pPr>
            <a:r>
              <a:rPr lang="en-US" dirty="0"/>
              <a:t>Is it a probability distribution?</a:t>
            </a:r>
          </a:p>
          <a:p>
            <a:pPr>
              <a:spcBef>
                <a:spcPts val="0"/>
              </a:spcBef>
            </a:pPr>
            <a:r>
              <a:rPr lang="en-US" dirty="0"/>
              <a:t>What are the values of X?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VARIANCE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DBF0EC6-515D-4400-916F-5C6CB7A84BCE}"/>
              </a:ext>
            </a:extLst>
          </p:cNvPr>
          <p:cNvSpPr txBox="1"/>
          <p:nvPr/>
        </p:nvSpPr>
        <p:spPr>
          <a:xfrm>
            <a:off x="5410200" y="6488668"/>
            <a:ext cx="37911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E(X)</a:t>
            </a:r>
            <a:r>
              <a:rPr lang="en-US" sz="1050" dirty="0"/>
              <a:t> </a:t>
            </a:r>
            <a:r>
              <a:rPr lang="en-US" dirty="0"/>
              <a:t>=</a:t>
            </a:r>
            <a:r>
              <a:rPr lang="en-US" sz="1050" dirty="0"/>
              <a:t> </a:t>
            </a:r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ƒ(x</a:t>
            </a:r>
            <a:r>
              <a:rPr lang="en-US" baseline="-25000" dirty="0"/>
              <a:t>1</a:t>
            </a:r>
            <a:r>
              <a:rPr lang="en-US" dirty="0"/>
              <a:t>)</a:t>
            </a:r>
            <a:r>
              <a:rPr lang="en-US" sz="1050" dirty="0"/>
              <a:t> </a:t>
            </a:r>
            <a:r>
              <a:rPr lang="en-US" dirty="0"/>
              <a:t>+</a:t>
            </a:r>
            <a:r>
              <a:rPr lang="en-US" sz="1050" dirty="0"/>
              <a:t> </a:t>
            </a:r>
            <a:r>
              <a:rPr lang="en-US" dirty="0"/>
              <a:t>x</a:t>
            </a:r>
            <a:r>
              <a:rPr lang="en-US" baseline="-25000" dirty="0"/>
              <a:t>2</a:t>
            </a:r>
            <a:r>
              <a:rPr lang="en-US" dirty="0"/>
              <a:t>ƒ(x</a:t>
            </a:r>
            <a:r>
              <a:rPr lang="en-US" baseline="-25000" dirty="0"/>
              <a:t>2</a:t>
            </a:r>
            <a:r>
              <a:rPr lang="en-US" dirty="0"/>
              <a:t>)</a:t>
            </a:r>
            <a:r>
              <a:rPr lang="en-US" sz="1050" dirty="0"/>
              <a:t> </a:t>
            </a:r>
            <a:r>
              <a:rPr lang="en-US" dirty="0"/>
              <a:t>+</a:t>
            </a:r>
            <a:r>
              <a:rPr lang="en-US" sz="1050" dirty="0"/>
              <a:t> </a:t>
            </a:r>
            <a:r>
              <a:rPr lang="en-US" dirty="0"/>
              <a:t>…</a:t>
            </a:r>
            <a:r>
              <a:rPr lang="en-US" sz="1050" dirty="0"/>
              <a:t> </a:t>
            </a:r>
            <a:r>
              <a:rPr lang="en-US" dirty="0"/>
              <a:t>+</a:t>
            </a:r>
            <a:r>
              <a:rPr lang="en-US" sz="1050" dirty="0"/>
              <a:t> </a:t>
            </a:r>
            <a:r>
              <a:rPr lang="en-US" dirty="0" err="1"/>
              <a:t>x</a:t>
            </a:r>
            <a:r>
              <a:rPr lang="en-US" baseline="-25000" dirty="0" err="1"/>
              <a:t>k</a:t>
            </a:r>
            <a:r>
              <a:rPr lang="en-US" baseline="-25000" dirty="0"/>
              <a:t> </a:t>
            </a:r>
            <a:r>
              <a:rPr lang="en-US" dirty="0"/>
              <a:t>ƒ(</a:t>
            </a:r>
            <a:r>
              <a:rPr lang="en-US" dirty="0" err="1"/>
              <a:t>x</a:t>
            </a:r>
            <a:r>
              <a:rPr lang="en-US" baseline="-25000" dirty="0" err="1"/>
              <a:t>k</a:t>
            </a:r>
            <a:r>
              <a:rPr lang="en-US" dirty="0"/>
              <a:t>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0B4911B-6217-4B5F-8019-59FC6F18A66E}"/>
              </a:ext>
            </a:extLst>
          </p:cNvPr>
          <p:cNvGrpSpPr/>
          <p:nvPr/>
        </p:nvGrpSpPr>
        <p:grpSpPr>
          <a:xfrm>
            <a:off x="2286000" y="4698540"/>
            <a:ext cx="4343400" cy="1321260"/>
            <a:chOff x="381000" y="3377970"/>
            <a:chExt cx="3429000" cy="132126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70FF364-ACFE-4C52-B409-6BF23313B69F}"/>
                </a:ext>
              </a:extLst>
            </p:cNvPr>
            <p:cNvGrpSpPr/>
            <p:nvPr/>
          </p:nvGrpSpPr>
          <p:grpSpPr>
            <a:xfrm>
              <a:off x="381000" y="3377970"/>
              <a:ext cx="3429000" cy="660630"/>
              <a:chOff x="76200" y="3377970"/>
              <a:chExt cx="3429000" cy="660630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AF4FAD5-7966-4C51-8360-54A45173453B}"/>
                  </a:ext>
                </a:extLst>
              </p:cNvPr>
              <p:cNvSpPr txBox="1"/>
              <p:nvPr/>
            </p:nvSpPr>
            <p:spPr>
              <a:xfrm>
                <a:off x="762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x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7871148-EE48-485D-A9CF-6A57743D0BE8}"/>
                  </a:ext>
                </a:extLst>
              </p:cNvPr>
              <p:cNvSpPr txBox="1"/>
              <p:nvPr/>
            </p:nvSpPr>
            <p:spPr>
              <a:xfrm>
                <a:off x="7620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1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EE4BB91-1D9E-447E-8956-D025EFBE2D92}"/>
                  </a:ext>
                </a:extLst>
              </p:cNvPr>
              <p:cNvSpPr txBox="1"/>
              <p:nvPr/>
            </p:nvSpPr>
            <p:spPr>
              <a:xfrm>
                <a:off x="14478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2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FEFC9D9-B3DB-4CDF-B2A3-71B3F9656EC2}"/>
                  </a:ext>
                </a:extLst>
              </p:cNvPr>
              <p:cNvSpPr txBox="1"/>
              <p:nvPr/>
            </p:nvSpPr>
            <p:spPr>
              <a:xfrm>
                <a:off x="21336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3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E3AC9A3-CDFA-46CA-AA22-542A3F444A37}"/>
                  </a:ext>
                </a:extLst>
              </p:cNvPr>
              <p:cNvSpPr txBox="1"/>
              <p:nvPr/>
            </p:nvSpPr>
            <p:spPr>
              <a:xfrm>
                <a:off x="28194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4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E1A5A71-629D-4857-ABCC-9F4C2333756D}"/>
                </a:ext>
              </a:extLst>
            </p:cNvPr>
            <p:cNvGrpSpPr/>
            <p:nvPr/>
          </p:nvGrpSpPr>
          <p:grpSpPr>
            <a:xfrm>
              <a:off x="381000" y="4038600"/>
              <a:ext cx="3429000" cy="660630"/>
              <a:chOff x="76200" y="3377970"/>
              <a:chExt cx="3429000" cy="660630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7E0B3C3-F22C-4748-94AD-3D31ABFA8399}"/>
                  </a:ext>
                </a:extLst>
              </p:cNvPr>
              <p:cNvSpPr txBox="1"/>
              <p:nvPr/>
            </p:nvSpPr>
            <p:spPr>
              <a:xfrm>
                <a:off x="762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ƒ(x)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69C684F-E974-4984-B2ED-70B344C17632}"/>
                  </a:ext>
                </a:extLst>
              </p:cNvPr>
              <p:cNvSpPr txBox="1"/>
              <p:nvPr/>
            </p:nvSpPr>
            <p:spPr>
              <a:xfrm>
                <a:off x="7620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endParaRPr lang="en-US" sz="1600" b="1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FDB744F-BF2F-48FD-851D-24E8CB55300B}"/>
                  </a:ext>
                </a:extLst>
              </p:cNvPr>
              <p:cNvSpPr txBox="1"/>
              <p:nvPr/>
            </p:nvSpPr>
            <p:spPr>
              <a:xfrm>
                <a:off x="14478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endParaRPr lang="en-US" sz="1600" b="1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C635B8D-AA08-4BF5-B308-CB0FEA712A47}"/>
                  </a:ext>
                </a:extLst>
              </p:cNvPr>
              <p:cNvSpPr txBox="1"/>
              <p:nvPr/>
            </p:nvSpPr>
            <p:spPr>
              <a:xfrm>
                <a:off x="21336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endParaRPr lang="en-US" sz="1600" b="1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01084CF-274F-4080-8AB1-2C9EE4DDAE2F}"/>
                  </a:ext>
                </a:extLst>
              </p:cNvPr>
              <p:cNvSpPr txBox="1"/>
              <p:nvPr/>
            </p:nvSpPr>
            <p:spPr>
              <a:xfrm>
                <a:off x="28194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endParaRPr lang="en-US" sz="16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05269374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 random variable X has a probability function: ƒ(x) = x/10 </a:t>
            </a:r>
          </a:p>
          <a:p>
            <a:pPr>
              <a:spcBef>
                <a:spcPts val="0"/>
              </a:spcBef>
            </a:pPr>
            <a:r>
              <a:rPr lang="en-US" dirty="0"/>
              <a:t>for values of x: 1,2,3,4</a:t>
            </a:r>
          </a:p>
          <a:p>
            <a:pPr>
              <a:spcBef>
                <a:spcPts val="0"/>
              </a:spcBef>
            </a:pPr>
            <a:r>
              <a:rPr lang="en-US" dirty="0"/>
              <a:t>Is it a probability distribution?</a:t>
            </a:r>
          </a:p>
          <a:p>
            <a:pPr>
              <a:spcBef>
                <a:spcPts val="0"/>
              </a:spcBef>
            </a:pPr>
            <a:r>
              <a:rPr lang="en-US" dirty="0"/>
              <a:t>Are all the probabilities ≥ 0?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VARIANCE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DBF0EC6-515D-4400-916F-5C6CB7A84BCE}"/>
              </a:ext>
            </a:extLst>
          </p:cNvPr>
          <p:cNvSpPr txBox="1"/>
          <p:nvPr/>
        </p:nvSpPr>
        <p:spPr>
          <a:xfrm>
            <a:off x="5410200" y="6488668"/>
            <a:ext cx="37911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E(X)</a:t>
            </a:r>
            <a:r>
              <a:rPr lang="en-US" sz="1050" dirty="0"/>
              <a:t> </a:t>
            </a:r>
            <a:r>
              <a:rPr lang="en-US" dirty="0"/>
              <a:t>=</a:t>
            </a:r>
            <a:r>
              <a:rPr lang="en-US" sz="1050" dirty="0"/>
              <a:t> </a:t>
            </a:r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ƒ(x</a:t>
            </a:r>
            <a:r>
              <a:rPr lang="en-US" baseline="-25000" dirty="0"/>
              <a:t>1</a:t>
            </a:r>
            <a:r>
              <a:rPr lang="en-US" dirty="0"/>
              <a:t>)</a:t>
            </a:r>
            <a:r>
              <a:rPr lang="en-US" sz="1050" dirty="0"/>
              <a:t> </a:t>
            </a:r>
            <a:r>
              <a:rPr lang="en-US" dirty="0"/>
              <a:t>+</a:t>
            </a:r>
            <a:r>
              <a:rPr lang="en-US" sz="1050" dirty="0"/>
              <a:t> </a:t>
            </a:r>
            <a:r>
              <a:rPr lang="en-US" dirty="0"/>
              <a:t>x</a:t>
            </a:r>
            <a:r>
              <a:rPr lang="en-US" baseline="-25000" dirty="0"/>
              <a:t>2</a:t>
            </a:r>
            <a:r>
              <a:rPr lang="en-US" dirty="0"/>
              <a:t>ƒ(x</a:t>
            </a:r>
            <a:r>
              <a:rPr lang="en-US" baseline="-25000" dirty="0"/>
              <a:t>2</a:t>
            </a:r>
            <a:r>
              <a:rPr lang="en-US" dirty="0"/>
              <a:t>)</a:t>
            </a:r>
            <a:r>
              <a:rPr lang="en-US" sz="1050" dirty="0"/>
              <a:t> </a:t>
            </a:r>
            <a:r>
              <a:rPr lang="en-US" dirty="0"/>
              <a:t>+</a:t>
            </a:r>
            <a:r>
              <a:rPr lang="en-US" sz="1050" dirty="0"/>
              <a:t> </a:t>
            </a:r>
            <a:r>
              <a:rPr lang="en-US" dirty="0"/>
              <a:t>…</a:t>
            </a:r>
            <a:r>
              <a:rPr lang="en-US" sz="1050" dirty="0"/>
              <a:t> </a:t>
            </a:r>
            <a:r>
              <a:rPr lang="en-US" dirty="0"/>
              <a:t>+</a:t>
            </a:r>
            <a:r>
              <a:rPr lang="en-US" sz="1050" dirty="0"/>
              <a:t> </a:t>
            </a:r>
            <a:r>
              <a:rPr lang="en-US" dirty="0" err="1"/>
              <a:t>x</a:t>
            </a:r>
            <a:r>
              <a:rPr lang="en-US" baseline="-25000" dirty="0" err="1"/>
              <a:t>k</a:t>
            </a:r>
            <a:r>
              <a:rPr lang="en-US" baseline="-25000" dirty="0"/>
              <a:t> </a:t>
            </a:r>
            <a:r>
              <a:rPr lang="en-US" dirty="0"/>
              <a:t>ƒ(</a:t>
            </a:r>
            <a:r>
              <a:rPr lang="en-US" dirty="0" err="1"/>
              <a:t>x</a:t>
            </a:r>
            <a:r>
              <a:rPr lang="en-US" baseline="-25000" dirty="0" err="1"/>
              <a:t>k</a:t>
            </a:r>
            <a:r>
              <a:rPr lang="en-US" dirty="0"/>
              <a:t>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F7B93BE-938A-4120-9EAB-86FCEE84D394}"/>
              </a:ext>
            </a:extLst>
          </p:cNvPr>
          <p:cNvGrpSpPr/>
          <p:nvPr/>
        </p:nvGrpSpPr>
        <p:grpSpPr>
          <a:xfrm>
            <a:off x="2286000" y="4698540"/>
            <a:ext cx="4343400" cy="1321260"/>
            <a:chOff x="381000" y="3377970"/>
            <a:chExt cx="3429000" cy="132126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F24F709-29C8-4B21-823B-0570113E0D4C}"/>
                </a:ext>
              </a:extLst>
            </p:cNvPr>
            <p:cNvGrpSpPr/>
            <p:nvPr/>
          </p:nvGrpSpPr>
          <p:grpSpPr>
            <a:xfrm>
              <a:off x="381000" y="3377970"/>
              <a:ext cx="3429000" cy="660630"/>
              <a:chOff x="76200" y="3377970"/>
              <a:chExt cx="3429000" cy="660630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39A72C2-BC70-4599-9C95-E0BF4C4F1A9F}"/>
                  </a:ext>
                </a:extLst>
              </p:cNvPr>
              <p:cNvSpPr txBox="1"/>
              <p:nvPr/>
            </p:nvSpPr>
            <p:spPr>
              <a:xfrm>
                <a:off x="762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x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2786538-9030-4A52-9FF1-BFD0BD44C052}"/>
                  </a:ext>
                </a:extLst>
              </p:cNvPr>
              <p:cNvSpPr txBox="1"/>
              <p:nvPr/>
            </p:nvSpPr>
            <p:spPr>
              <a:xfrm>
                <a:off x="7620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1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C927A28-5A4A-4307-93D8-B2EA5BBB4850}"/>
                  </a:ext>
                </a:extLst>
              </p:cNvPr>
              <p:cNvSpPr txBox="1"/>
              <p:nvPr/>
            </p:nvSpPr>
            <p:spPr>
              <a:xfrm>
                <a:off x="14478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2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9B035F2-8C1B-492F-AD18-221A45EE6E1C}"/>
                  </a:ext>
                </a:extLst>
              </p:cNvPr>
              <p:cNvSpPr txBox="1"/>
              <p:nvPr/>
            </p:nvSpPr>
            <p:spPr>
              <a:xfrm>
                <a:off x="21336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3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5D1BADF-7170-4687-94FD-E4FF69F2BE2A}"/>
                  </a:ext>
                </a:extLst>
              </p:cNvPr>
              <p:cNvSpPr txBox="1"/>
              <p:nvPr/>
            </p:nvSpPr>
            <p:spPr>
              <a:xfrm>
                <a:off x="28194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4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4B14C34-12FA-470D-B6F4-9B8489B8F162}"/>
                </a:ext>
              </a:extLst>
            </p:cNvPr>
            <p:cNvGrpSpPr/>
            <p:nvPr/>
          </p:nvGrpSpPr>
          <p:grpSpPr>
            <a:xfrm>
              <a:off x="381000" y="4038600"/>
              <a:ext cx="3429000" cy="660630"/>
              <a:chOff x="76200" y="3377970"/>
              <a:chExt cx="3429000" cy="660630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1124475-F60A-4D35-AB11-F93E52A6D993}"/>
                  </a:ext>
                </a:extLst>
              </p:cNvPr>
              <p:cNvSpPr txBox="1"/>
              <p:nvPr/>
            </p:nvSpPr>
            <p:spPr>
              <a:xfrm>
                <a:off x="762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ƒ(x)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F7ED413-5C26-4C12-89FA-046D89B8F9B4}"/>
                  </a:ext>
                </a:extLst>
              </p:cNvPr>
              <p:cNvSpPr txBox="1"/>
              <p:nvPr/>
            </p:nvSpPr>
            <p:spPr>
              <a:xfrm>
                <a:off x="7620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?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156138E-D2BC-4062-97F0-9CEC7387BFF9}"/>
                  </a:ext>
                </a:extLst>
              </p:cNvPr>
              <p:cNvSpPr txBox="1"/>
              <p:nvPr/>
            </p:nvSpPr>
            <p:spPr>
              <a:xfrm>
                <a:off x="14478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?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ABFF4BF-7F57-48FA-86D4-3398AB493747}"/>
                  </a:ext>
                </a:extLst>
              </p:cNvPr>
              <p:cNvSpPr txBox="1"/>
              <p:nvPr/>
            </p:nvSpPr>
            <p:spPr>
              <a:xfrm>
                <a:off x="21336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?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6EBC88C-C67A-47DB-BB4E-CB98E0A56908}"/>
                  </a:ext>
                </a:extLst>
              </p:cNvPr>
              <p:cNvSpPr txBox="1"/>
              <p:nvPr/>
            </p:nvSpPr>
            <p:spPr>
              <a:xfrm>
                <a:off x="28194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?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33301126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 random variable X has a probability function: ƒ(x) = x/10 </a:t>
            </a:r>
          </a:p>
          <a:p>
            <a:pPr>
              <a:spcBef>
                <a:spcPts val="0"/>
              </a:spcBef>
            </a:pPr>
            <a:r>
              <a:rPr lang="en-US" dirty="0"/>
              <a:t>for values of x: 1,2,3,4</a:t>
            </a:r>
          </a:p>
          <a:p>
            <a:pPr>
              <a:spcBef>
                <a:spcPts val="0"/>
              </a:spcBef>
            </a:pPr>
            <a:r>
              <a:rPr lang="en-US" dirty="0"/>
              <a:t>Is it a probability distribution?</a:t>
            </a:r>
          </a:p>
          <a:p>
            <a:pPr>
              <a:spcBef>
                <a:spcPts val="0"/>
              </a:spcBef>
            </a:pPr>
            <a:r>
              <a:rPr lang="en-US" dirty="0"/>
              <a:t>Are all the probabilities ≥ 0?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VARIANCE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DBF0EC6-515D-4400-916F-5C6CB7A84BCE}"/>
              </a:ext>
            </a:extLst>
          </p:cNvPr>
          <p:cNvSpPr txBox="1"/>
          <p:nvPr/>
        </p:nvSpPr>
        <p:spPr>
          <a:xfrm>
            <a:off x="5410200" y="6488668"/>
            <a:ext cx="37911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E(X)</a:t>
            </a:r>
            <a:r>
              <a:rPr lang="en-US" sz="1050" dirty="0"/>
              <a:t> </a:t>
            </a:r>
            <a:r>
              <a:rPr lang="en-US" dirty="0"/>
              <a:t>=</a:t>
            </a:r>
            <a:r>
              <a:rPr lang="en-US" sz="1050" dirty="0"/>
              <a:t> </a:t>
            </a:r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ƒ(x</a:t>
            </a:r>
            <a:r>
              <a:rPr lang="en-US" baseline="-25000" dirty="0"/>
              <a:t>1</a:t>
            </a:r>
            <a:r>
              <a:rPr lang="en-US" dirty="0"/>
              <a:t>)</a:t>
            </a:r>
            <a:r>
              <a:rPr lang="en-US" sz="1050" dirty="0"/>
              <a:t> </a:t>
            </a:r>
            <a:r>
              <a:rPr lang="en-US" dirty="0"/>
              <a:t>+</a:t>
            </a:r>
            <a:r>
              <a:rPr lang="en-US" sz="1050" dirty="0"/>
              <a:t> </a:t>
            </a:r>
            <a:r>
              <a:rPr lang="en-US" dirty="0"/>
              <a:t>x</a:t>
            </a:r>
            <a:r>
              <a:rPr lang="en-US" baseline="-25000" dirty="0"/>
              <a:t>2</a:t>
            </a:r>
            <a:r>
              <a:rPr lang="en-US" dirty="0"/>
              <a:t>ƒ(x</a:t>
            </a:r>
            <a:r>
              <a:rPr lang="en-US" baseline="-25000" dirty="0"/>
              <a:t>2</a:t>
            </a:r>
            <a:r>
              <a:rPr lang="en-US" dirty="0"/>
              <a:t>)</a:t>
            </a:r>
            <a:r>
              <a:rPr lang="en-US" sz="1050" dirty="0"/>
              <a:t> </a:t>
            </a:r>
            <a:r>
              <a:rPr lang="en-US" dirty="0"/>
              <a:t>+</a:t>
            </a:r>
            <a:r>
              <a:rPr lang="en-US" sz="1050" dirty="0"/>
              <a:t> </a:t>
            </a:r>
            <a:r>
              <a:rPr lang="en-US" dirty="0"/>
              <a:t>…</a:t>
            </a:r>
            <a:r>
              <a:rPr lang="en-US" sz="1050" dirty="0"/>
              <a:t> </a:t>
            </a:r>
            <a:r>
              <a:rPr lang="en-US" dirty="0"/>
              <a:t>+</a:t>
            </a:r>
            <a:r>
              <a:rPr lang="en-US" sz="1050" dirty="0"/>
              <a:t> </a:t>
            </a:r>
            <a:r>
              <a:rPr lang="en-US" dirty="0" err="1"/>
              <a:t>x</a:t>
            </a:r>
            <a:r>
              <a:rPr lang="en-US" baseline="-25000" dirty="0" err="1"/>
              <a:t>k</a:t>
            </a:r>
            <a:r>
              <a:rPr lang="en-US" baseline="-25000" dirty="0"/>
              <a:t> </a:t>
            </a:r>
            <a:r>
              <a:rPr lang="en-US" dirty="0"/>
              <a:t>ƒ(</a:t>
            </a:r>
            <a:r>
              <a:rPr lang="en-US" dirty="0" err="1"/>
              <a:t>x</a:t>
            </a:r>
            <a:r>
              <a:rPr lang="en-US" baseline="-25000" dirty="0" err="1"/>
              <a:t>k</a:t>
            </a:r>
            <a:r>
              <a:rPr lang="en-US" dirty="0"/>
              <a:t>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F7B93BE-938A-4120-9EAB-86FCEE84D394}"/>
              </a:ext>
            </a:extLst>
          </p:cNvPr>
          <p:cNvGrpSpPr/>
          <p:nvPr/>
        </p:nvGrpSpPr>
        <p:grpSpPr>
          <a:xfrm>
            <a:off x="2286000" y="4698540"/>
            <a:ext cx="4343400" cy="1321260"/>
            <a:chOff x="381000" y="3377970"/>
            <a:chExt cx="3429000" cy="132126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F24F709-29C8-4B21-823B-0570113E0D4C}"/>
                </a:ext>
              </a:extLst>
            </p:cNvPr>
            <p:cNvGrpSpPr/>
            <p:nvPr/>
          </p:nvGrpSpPr>
          <p:grpSpPr>
            <a:xfrm>
              <a:off x="381000" y="3377970"/>
              <a:ext cx="3429000" cy="660630"/>
              <a:chOff x="76200" y="3377970"/>
              <a:chExt cx="3429000" cy="660630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39A72C2-BC70-4599-9C95-E0BF4C4F1A9F}"/>
                  </a:ext>
                </a:extLst>
              </p:cNvPr>
              <p:cNvSpPr txBox="1"/>
              <p:nvPr/>
            </p:nvSpPr>
            <p:spPr>
              <a:xfrm>
                <a:off x="762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x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2786538-9030-4A52-9FF1-BFD0BD44C052}"/>
                  </a:ext>
                </a:extLst>
              </p:cNvPr>
              <p:cNvSpPr txBox="1"/>
              <p:nvPr/>
            </p:nvSpPr>
            <p:spPr>
              <a:xfrm>
                <a:off x="7620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1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C927A28-5A4A-4307-93D8-B2EA5BBB4850}"/>
                  </a:ext>
                </a:extLst>
              </p:cNvPr>
              <p:cNvSpPr txBox="1"/>
              <p:nvPr/>
            </p:nvSpPr>
            <p:spPr>
              <a:xfrm>
                <a:off x="14478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2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9B035F2-8C1B-492F-AD18-221A45EE6E1C}"/>
                  </a:ext>
                </a:extLst>
              </p:cNvPr>
              <p:cNvSpPr txBox="1"/>
              <p:nvPr/>
            </p:nvSpPr>
            <p:spPr>
              <a:xfrm>
                <a:off x="21336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3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5D1BADF-7170-4687-94FD-E4FF69F2BE2A}"/>
                  </a:ext>
                </a:extLst>
              </p:cNvPr>
              <p:cNvSpPr txBox="1"/>
              <p:nvPr/>
            </p:nvSpPr>
            <p:spPr>
              <a:xfrm>
                <a:off x="28194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4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4B14C34-12FA-470D-B6F4-9B8489B8F162}"/>
                </a:ext>
              </a:extLst>
            </p:cNvPr>
            <p:cNvGrpSpPr/>
            <p:nvPr/>
          </p:nvGrpSpPr>
          <p:grpSpPr>
            <a:xfrm>
              <a:off x="381000" y="4038600"/>
              <a:ext cx="3429000" cy="660630"/>
              <a:chOff x="76200" y="3377970"/>
              <a:chExt cx="3429000" cy="660630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1124475-F60A-4D35-AB11-F93E52A6D993}"/>
                  </a:ext>
                </a:extLst>
              </p:cNvPr>
              <p:cNvSpPr txBox="1"/>
              <p:nvPr/>
            </p:nvSpPr>
            <p:spPr>
              <a:xfrm>
                <a:off x="762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ƒ(x)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F7ED413-5C26-4C12-89FA-046D89B8F9B4}"/>
                  </a:ext>
                </a:extLst>
              </p:cNvPr>
              <p:cNvSpPr txBox="1"/>
              <p:nvPr/>
            </p:nvSpPr>
            <p:spPr>
              <a:xfrm>
                <a:off x="7620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1/10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156138E-D2BC-4062-97F0-9CEC7387BFF9}"/>
                  </a:ext>
                </a:extLst>
              </p:cNvPr>
              <p:cNvSpPr txBox="1"/>
              <p:nvPr/>
            </p:nvSpPr>
            <p:spPr>
              <a:xfrm>
                <a:off x="14478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?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ABFF4BF-7F57-48FA-86D4-3398AB493747}"/>
                  </a:ext>
                </a:extLst>
              </p:cNvPr>
              <p:cNvSpPr txBox="1"/>
              <p:nvPr/>
            </p:nvSpPr>
            <p:spPr>
              <a:xfrm>
                <a:off x="21336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?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6EBC88C-C67A-47DB-BB4E-CB98E0A56908}"/>
                  </a:ext>
                </a:extLst>
              </p:cNvPr>
              <p:cNvSpPr txBox="1"/>
              <p:nvPr/>
            </p:nvSpPr>
            <p:spPr>
              <a:xfrm>
                <a:off x="28194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?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51282469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 random variable X has a probability function: ƒ(x) = x/10 </a:t>
            </a:r>
          </a:p>
          <a:p>
            <a:pPr>
              <a:spcBef>
                <a:spcPts val="0"/>
              </a:spcBef>
            </a:pPr>
            <a:r>
              <a:rPr lang="en-US" dirty="0"/>
              <a:t>for values of x: 1,2,3,4</a:t>
            </a:r>
          </a:p>
          <a:p>
            <a:pPr>
              <a:spcBef>
                <a:spcPts val="0"/>
              </a:spcBef>
            </a:pPr>
            <a:r>
              <a:rPr lang="en-US" dirty="0"/>
              <a:t>Is it a probability distribution?</a:t>
            </a:r>
          </a:p>
          <a:p>
            <a:pPr>
              <a:spcBef>
                <a:spcPts val="0"/>
              </a:spcBef>
            </a:pPr>
            <a:r>
              <a:rPr lang="en-US" dirty="0"/>
              <a:t>Are all the probabilities ≥ 0?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VARIANCE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DBF0EC6-515D-4400-916F-5C6CB7A84BCE}"/>
              </a:ext>
            </a:extLst>
          </p:cNvPr>
          <p:cNvSpPr txBox="1"/>
          <p:nvPr/>
        </p:nvSpPr>
        <p:spPr>
          <a:xfrm>
            <a:off x="5410200" y="6488668"/>
            <a:ext cx="37911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E(X)</a:t>
            </a:r>
            <a:r>
              <a:rPr lang="en-US" sz="1050" dirty="0"/>
              <a:t> </a:t>
            </a:r>
            <a:r>
              <a:rPr lang="en-US" dirty="0"/>
              <a:t>=</a:t>
            </a:r>
            <a:r>
              <a:rPr lang="en-US" sz="1050" dirty="0"/>
              <a:t> </a:t>
            </a:r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ƒ(x</a:t>
            </a:r>
            <a:r>
              <a:rPr lang="en-US" baseline="-25000" dirty="0"/>
              <a:t>1</a:t>
            </a:r>
            <a:r>
              <a:rPr lang="en-US" dirty="0"/>
              <a:t>)</a:t>
            </a:r>
            <a:r>
              <a:rPr lang="en-US" sz="1050" dirty="0"/>
              <a:t> </a:t>
            </a:r>
            <a:r>
              <a:rPr lang="en-US" dirty="0"/>
              <a:t>+</a:t>
            </a:r>
            <a:r>
              <a:rPr lang="en-US" sz="1050" dirty="0"/>
              <a:t> </a:t>
            </a:r>
            <a:r>
              <a:rPr lang="en-US" dirty="0"/>
              <a:t>x</a:t>
            </a:r>
            <a:r>
              <a:rPr lang="en-US" baseline="-25000" dirty="0"/>
              <a:t>2</a:t>
            </a:r>
            <a:r>
              <a:rPr lang="en-US" dirty="0"/>
              <a:t>ƒ(x</a:t>
            </a:r>
            <a:r>
              <a:rPr lang="en-US" baseline="-25000" dirty="0"/>
              <a:t>2</a:t>
            </a:r>
            <a:r>
              <a:rPr lang="en-US" dirty="0"/>
              <a:t>)</a:t>
            </a:r>
            <a:r>
              <a:rPr lang="en-US" sz="1050" dirty="0"/>
              <a:t> </a:t>
            </a:r>
            <a:r>
              <a:rPr lang="en-US" dirty="0"/>
              <a:t>+</a:t>
            </a:r>
            <a:r>
              <a:rPr lang="en-US" sz="1050" dirty="0"/>
              <a:t> </a:t>
            </a:r>
            <a:r>
              <a:rPr lang="en-US" dirty="0"/>
              <a:t>…</a:t>
            </a:r>
            <a:r>
              <a:rPr lang="en-US" sz="1050" dirty="0"/>
              <a:t> </a:t>
            </a:r>
            <a:r>
              <a:rPr lang="en-US" dirty="0"/>
              <a:t>+</a:t>
            </a:r>
            <a:r>
              <a:rPr lang="en-US" sz="1050" dirty="0"/>
              <a:t> </a:t>
            </a:r>
            <a:r>
              <a:rPr lang="en-US" dirty="0" err="1"/>
              <a:t>x</a:t>
            </a:r>
            <a:r>
              <a:rPr lang="en-US" baseline="-25000" dirty="0" err="1"/>
              <a:t>k</a:t>
            </a:r>
            <a:r>
              <a:rPr lang="en-US" baseline="-25000" dirty="0"/>
              <a:t> </a:t>
            </a:r>
            <a:r>
              <a:rPr lang="en-US" dirty="0"/>
              <a:t>ƒ(</a:t>
            </a:r>
            <a:r>
              <a:rPr lang="en-US" dirty="0" err="1"/>
              <a:t>x</a:t>
            </a:r>
            <a:r>
              <a:rPr lang="en-US" baseline="-25000" dirty="0" err="1"/>
              <a:t>k</a:t>
            </a:r>
            <a:r>
              <a:rPr lang="en-US" dirty="0"/>
              <a:t>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F7B93BE-938A-4120-9EAB-86FCEE84D394}"/>
              </a:ext>
            </a:extLst>
          </p:cNvPr>
          <p:cNvGrpSpPr/>
          <p:nvPr/>
        </p:nvGrpSpPr>
        <p:grpSpPr>
          <a:xfrm>
            <a:off x="2286000" y="4698540"/>
            <a:ext cx="4343400" cy="1321260"/>
            <a:chOff x="381000" y="3377970"/>
            <a:chExt cx="3429000" cy="132126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F24F709-29C8-4B21-823B-0570113E0D4C}"/>
                </a:ext>
              </a:extLst>
            </p:cNvPr>
            <p:cNvGrpSpPr/>
            <p:nvPr/>
          </p:nvGrpSpPr>
          <p:grpSpPr>
            <a:xfrm>
              <a:off x="381000" y="3377970"/>
              <a:ext cx="3429000" cy="660630"/>
              <a:chOff x="76200" y="3377970"/>
              <a:chExt cx="3429000" cy="660630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39A72C2-BC70-4599-9C95-E0BF4C4F1A9F}"/>
                  </a:ext>
                </a:extLst>
              </p:cNvPr>
              <p:cNvSpPr txBox="1"/>
              <p:nvPr/>
            </p:nvSpPr>
            <p:spPr>
              <a:xfrm>
                <a:off x="762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x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2786538-9030-4A52-9FF1-BFD0BD44C052}"/>
                  </a:ext>
                </a:extLst>
              </p:cNvPr>
              <p:cNvSpPr txBox="1"/>
              <p:nvPr/>
            </p:nvSpPr>
            <p:spPr>
              <a:xfrm>
                <a:off x="7620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1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C927A28-5A4A-4307-93D8-B2EA5BBB4850}"/>
                  </a:ext>
                </a:extLst>
              </p:cNvPr>
              <p:cNvSpPr txBox="1"/>
              <p:nvPr/>
            </p:nvSpPr>
            <p:spPr>
              <a:xfrm>
                <a:off x="14478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2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9B035F2-8C1B-492F-AD18-221A45EE6E1C}"/>
                  </a:ext>
                </a:extLst>
              </p:cNvPr>
              <p:cNvSpPr txBox="1"/>
              <p:nvPr/>
            </p:nvSpPr>
            <p:spPr>
              <a:xfrm>
                <a:off x="21336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3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5D1BADF-7170-4687-94FD-E4FF69F2BE2A}"/>
                  </a:ext>
                </a:extLst>
              </p:cNvPr>
              <p:cNvSpPr txBox="1"/>
              <p:nvPr/>
            </p:nvSpPr>
            <p:spPr>
              <a:xfrm>
                <a:off x="28194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4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4B14C34-12FA-470D-B6F4-9B8489B8F162}"/>
                </a:ext>
              </a:extLst>
            </p:cNvPr>
            <p:cNvGrpSpPr/>
            <p:nvPr/>
          </p:nvGrpSpPr>
          <p:grpSpPr>
            <a:xfrm>
              <a:off x="381000" y="4038600"/>
              <a:ext cx="3429000" cy="660630"/>
              <a:chOff x="76200" y="3377970"/>
              <a:chExt cx="3429000" cy="660630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1124475-F60A-4D35-AB11-F93E52A6D993}"/>
                  </a:ext>
                </a:extLst>
              </p:cNvPr>
              <p:cNvSpPr txBox="1"/>
              <p:nvPr/>
            </p:nvSpPr>
            <p:spPr>
              <a:xfrm>
                <a:off x="762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ƒ(x)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F7ED413-5C26-4C12-89FA-046D89B8F9B4}"/>
                  </a:ext>
                </a:extLst>
              </p:cNvPr>
              <p:cNvSpPr txBox="1"/>
              <p:nvPr/>
            </p:nvSpPr>
            <p:spPr>
              <a:xfrm>
                <a:off x="7620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1/10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156138E-D2BC-4062-97F0-9CEC7387BFF9}"/>
                  </a:ext>
                </a:extLst>
              </p:cNvPr>
              <p:cNvSpPr txBox="1"/>
              <p:nvPr/>
            </p:nvSpPr>
            <p:spPr>
              <a:xfrm>
                <a:off x="14478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2/10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ABFF4BF-7F57-48FA-86D4-3398AB493747}"/>
                  </a:ext>
                </a:extLst>
              </p:cNvPr>
              <p:cNvSpPr txBox="1"/>
              <p:nvPr/>
            </p:nvSpPr>
            <p:spPr>
              <a:xfrm>
                <a:off x="21336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?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6EBC88C-C67A-47DB-BB4E-CB98E0A56908}"/>
                  </a:ext>
                </a:extLst>
              </p:cNvPr>
              <p:cNvSpPr txBox="1"/>
              <p:nvPr/>
            </p:nvSpPr>
            <p:spPr>
              <a:xfrm>
                <a:off x="28194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?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2900873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 random variable X has a probability function: ƒ(x) = x/10 </a:t>
            </a:r>
          </a:p>
          <a:p>
            <a:pPr>
              <a:spcBef>
                <a:spcPts val="0"/>
              </a:spcBef>
            </a:pPr>
            <a:r>
              <a:rPr lang="en-US" dirty="0"/>
              <a:t>for values of x: 1,2,3,4</a:t>
            </a:r>
          </a:p>
          <a:p>
            <a:pPr>
              <a:spcBef>
                <a:spcPts val="0"/>
              </a:spcBef>
            </a:pPr>
            <a:r>
              <a:rPr lang="en-US" dirty="0"/>
              <a:t>Is it a probability distribution?</a:t>
            </a:r>
          </a:p>
          <a:p>
            <a:pPr>
              <a:spcBef>
                <a:spcPts val="0"/>
              </a:spcBef>
            </a:pPr>
            <a:r>
              <a:rPr lang="en-US" dirty="0"/>
              <a:t>Are all the probabilities ≥ 0?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VARIANCE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DBF0EC6-515D-4400-916F-5C6CB7A84BCE}"/>
              </a:ext>
            </a:extLst>
          </p:cNvPr>
          <p:cNvSpPr txBox="1"/>
          <p:nvPr/>
        </p:nvSpPr>
        <p:spPr>
          <a:xfrm>
            <a:off x="5410200" y="6488668"/>
            <a:ext cx="37911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E(X)</a:t>
            </a:r>
            <a:r>
              <a:rPr lang="en-US" sz="1050" dirty="0"/>
              <a:t> </a:t>
            </a:r>
            <a:r>
              <a:rPr lang="en-US" dirty="0"/>
              <a:t>=</a:t>
            </a:r>
            <a:r>
              <a:rPr lang="en-US" sz="1050" dirty="0"/>
              <a:t> </a:t>
            </a:r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ƒ(x</a:t>
            </a:r>
            <a:r>
              <a:rPr lang="en-US" baseline="-25000" dirty="0"/>
              <a:t>1</a:t>
            </a:r>
            <a:r>
              <a:rPr lang="en-US" dirty="0"/>
              <a:t>)</a:t>
            </a:r>
            <a:r>
              <a:rPr lang="en-US" sz="1050" dirty="0"/>
              <a:t> </a:t>
            </a:r>
            <a:r>
              <a:rPr lang="en-US" dirty="0"/>
              <a:t>+</a:t>
            </a:r>
            <a:r>
              <a:rPr lang="en-US" sz="1050" dirty="0"/>
              <a:t> </a:t>
            </a:r>
            <a:r>
              <a:rPr lang="en-US" dirty="0"/>
              <a:t>x</a:t>
            </a:r>
            <a:r>
              <a:rPr lang="en-US" baseline="-25000" dirty="0"/>
              <a:t>2</a:t>
            </a:r>
            <a:r>
              <a:rPr lang="en-US" dirty="0"/>
              <a:t>ƒ(x</a:t>
            </a:r>
            <a:r>
              <a:rPr lang="en-US" baseline="-25000" dirty="0"/>
              <a:t>2</a:t>
            </a:r>
            <a:r>
              <a:rPr lang="en-US" dirty="0"/>
              <a:t>)</a:t>
            </a:r>
            <a:r>
              <a:rPr lang="en-US" sz="1050" dirty="0"/>
              <a:t> </a:t>
            </a:r>
            <a:r>
              <a:rPr lang="en-US" dirty="0"/>
              <a:t>+</a:t>
            </a:r>
            <a:r>
              <a:rPr lang="en-US" sz="1050" dirty="0"/>
              <a:t> </a:t>
            </a:r>
            <a:r>
              <a:rPr lang="en-US" dirty="0"/>
              <a:t>…</a:t>
            </a:r>
            <a:r>
              <a:rPr lang="en-US" sz="1050" dirty="0"/>
              <a:t> </a:t>
            </a:r>
            <a:r>
              <a:rPr lang="en-US" dirty="0"/>
              <a:t>+</a:t>
            </a:r>
            <a:r>
              <a:rPr lang="en-US" sz="1050" dirty="0"/>
              <a:t> </a:t>
            </a:r>
            <a:r>
              <a:rPr lang="en-US" dirty="0" err="1"/>
              <a:t>x</a:t>
            </a:r>
            <a:r>
              <a:rPr lang="en-US" baseline="-25000" dirty="0" err="1"/>
              <a:t>k</a:t>
            </a:r>
            <a:r>
              <a:rPr lang="en-US" baseline="-25000" dirty="0"/>
              <a:t> </a:t>
            </a:r>
            <a:r>
              <a:rPr lang="en-US" dirty="0"/>
              <a:t>ƒ(</a:t>
            </a:r>
            <a:r>
              <a:rPr lang="en-US" dirty="0" err="1"/>
              <a:t>x</a:t>
            </a:r>
            <a:r>
              <a:rPr lang="en-US" baseline="-25000" dirty="0" err="1"/>
              <a:t>k</a:t>
            </a:r>
            <a:r>
              <a:rPr lang="en-US" dirty="0"/>
              <a:t>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F7B93BE-938A-4120-9EAB-86FCEE84D394}"/>
              </a:ext>
            </a:extLst>
          </p:cNvPr>
          <p:cNvGrpSpPr/>
          <p:nvPr/>
        </p:nvGrpSpPr>
        <p:grpSpPr>
          <a:xfrm>
            <a:off x="2286000" y="4698540"/>
            <a:ext cx="4343400" cy="1321260"/>
            <a:chOff x="381000" y="3377970"/>
            <a:chExt cx="3429000" cy="132126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F24F709-29C8-4B21-823B-0570113E0D4C}"/>
                </a:ext>
              </a:extLst>
            </p:cNvPr>
            <p:cNvGrpSpPr/>
            <p:nvPr/>
          </p:nvGrpSpPr>
          <p:grpSpPr>
            <a:xfrm>
              <a:off x="381000" y="3377970"/>
              <a:ext cx="3429000" cy="660630"/>
              <a:chOff x="76200" y="3377970"/>
              <a:chExt cx="3429000" cy="660630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39A72C2-BC70-4599-9C95-E0BF4C4F1A9F}"/>
                  </a:ext>
                </a:extLst>
              </p:cNvPr>
              <p:cNvSpPr txBox="1"/>
              <p:nvPr/>
            </p:nvSpPr>
            <p:spPr>
              <a:xfrm>
                <a:off x="762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x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2786538-9030-4A52-9FF1-BFD0BD44C052}"/>
                  </a:ext>
                </a:extLst>
              </p:cNvPr>
              <p:cNvSpPr txBox="1"/>
              <p:nvPr/>
            </p:nvSpPr>
            <p:spPr>
              <a:xfrm>
                <a:off x="7620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1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C927A28-5A4A-4307-93D8-B2EA5BBB4850}"/>
                  </a:ext>
                </a:extLst>
              </p:cNvPr>
              <p:cNvSpPr txBox="1"/>
              <p:nvPr/>
            </p:nvSpPr>
            <p:spPr>
              <a:xfrm>
                <a:off x="14478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2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9B035F2-8C1B-492F-AD18-221A45EE6E1C}"/>
                  </a:ext>
                </a:extLst>
              </p:cNvPr>
              <p:cNvSpPr txBox="1"/>
              <p:nvPr/>
            </p:nvSpPr>
            <p:spPr>
              <a:xfrm>
                <a:off x="21336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3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5D1BADF-7170-4687-94FD-E4FF69F2BE2A}"/>
                  </a:ext>
                </a:extLst>
              </p:cNvPr>
              <p:cNvSpPr txBox="1"/>
              <p:nvPr/>
            </p:nvSpPr>
            <p:spPr>
              <a:xfrm>
                <a:off x="28194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4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4B14C34-12FA-470D-B6F4-9B8489B8F162}"/>
                </a:ext>
              </a:extLst>
            </p:cNvPr>
            <p:cNvGrpSpPr/>
            <p:nvPr/>
          </p:nvGrpSpPr>
          <p:grpSpPr>
            <a:xfrm>
              <a:off x="381000" y="4038600"/>
              <a:ext cx="3429000" cy="660630"/>
              <a:chOff x="76200" y="3377970"/>
              <a:chExt cx="3429000" cy="660630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1124475-F60A-4D35-AB11-F93E52A6D993}"/>
                  </a:ext>
                </a:extLst>
              </p:cNvPr>
              <p:cNvSpPr txBox="1"/>
              <p:nvPr/>
            </p:nvSpPr>
            <p:spPr>
              <a:xfrm>
                <a:off x="762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ƒ(x)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F7ED413-5C26-4C12-89FA-046D89B8F9B4}"/>
                  </a:ext>
                </a:extLst>
              </p:cNvPr>
              <p:cNvSpPr txBox="1"/>
              <p:nvPr/>
            </p:nvSpPr>
            <p:spPr>
              <a:xfrm>
                <a:off x="7620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1/10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156138E-D2BC-4062-97F0-9CEC7387BFF9}"/>
                  </a:ext>
                </a:extLst>
              </p:cNvPr>
              <p:cNvSpPr txBox="1"/>
              <p:nvPr/>
            </p:nvSpPr>
            <p:spPr>
              <a:xfrm>
                <a:off x="14478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2/10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ABFF4BF-7F57-48FA-86D4-3398AB493747}"/>
                  </a:ext>
                </a:extLst>
              </p:cNvPr>
              <p:cNvSpPr txBox="1"/>
              <p:nvPr/>
            </p:nvSpPr>
            <p:spPr>
              <a:xfrm>
                <a:off x="21336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3/10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6EBC88C-C67A-47DB-BB4E-CB98E0A56908}"/>
                  </a:ext>
                </a:extLst>
              </p:cNvPr>
              <p:cNvSpPr txBox="1"/>
              <p:nvPr/>
            </p:nvSpPr>
            <p:spPr>
              <a:xfrm>
                <a:off x="28194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?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1203259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 random variable X has a probability function: ƒ(x) = x/10 </a:t>
            </a:r>
          </a:p>
          <a:p>
            <a:pPr>
              <a:spcBef>
                <a:spcPts val="0"/>
              </a:spcBef>
            </a:pPr>
            <a:r>
              <a:rPr lang="en-US" dirty="0"/>
              <a:t>for values of x: 1,2,3,4</a:t>
            </a:r>
          </a:p>
          <a:p>
            <a:pPr>
              <a:spcBef>
                <a:spcPts val="0"/>
              </a:spcBef>
            </a:pPr>
            <a:r>
              <a:rPr lang="en-US" dirty="0"/>
              <a:t>Is it a probability distribution?</a:t>
            </a:r>
          </a:p>
          <a:p>
            <a:pPr>
              <a:spcBef>
                <a:spcPts val="0"/>
              </a:spcBef>
            </a:pPr>
            <a:r>
              <a:rPr lang="en-US" dirty="0"/>
              <a:t>Are all the probabilities ≥ 0? </a:t>
            </a:r>
            <a:r>
              <a:rPr lang="en-US" dirty="0">
                <a:solidFill>
                  <a:srgbClr val="FFFF00"/>
                </a:solidFill>
              </a:rPr>
              <a:t>yep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VARIANCE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DBF0EC6-515D-4400-916F-5C6CB7A84BCE}"/>
              </a:ext>
            </a:extLst>
          </p:cNvPr>
          <p:cNvSpPr txBox="1"/>
          <p:nvPr/>
        </p:nvSpPr>
        <p:spPr>
          <a:xfrm>
            <a:off x="5410200" y="6488668"/>
            <a:ext cx="37911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E(X)</a:t>
            </a:r>
            <a:r>
              <a:rPr lang="en-US" sz="1050" dirty="0"/>
              <a:t> </a:t>
            </a:r>
            <a:r>
              <a:rPr lang="en-US" dirty="0"/>
              <a:t>=</a:t>
            </a:r>
            <a:r>
              <a:rPr lang="en-US" sz="1050" dirty="0"/>
              <a:t> </a:t>
            </a:r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ƒ(x</a:t>
            </a:r>
            <a:r>
              <a:rPr lang="en-US" baseline="-25000" dirty="0"/>
              <a:t>1</a:t>
            </a:r>
            <a:r>
              <a:rPr lang="en-US" dirty="0"/>
              <a:t>)</a:t>
            </a:r>
            <a:r>
              <a:rPr lang="en-US" sz="1050" dirty="0"/>
              <a:t> </a:t>
            </a:r>
            <a:r>
              <a:rPr lang="en-US" dirty="0"/>
              <a:t>+</a:t>
            </a:r>
            <a:r>
              <a:rPr lang="en-US" sz="1050" dirty="0"/>
              <a:t> </a:t>
            </a:r>
            <a:r>
              <a:rPr lang="en-US" dirty="0"/>
              <a:t>x</a:t>
            </a:r>
            <a:r>
              <a:rPr lang="en-US" baseline="-25000" dirty="0"/>
              <a:t>2</a:t>
            </a:r>
            <a:r>
              <a:rPr lang="en-US" dirty="0"/>
              <a:t>ƒ(x</a:t>
            </a:r>
            <a:r>
              <a:rPr lang="en-US" baseline="-25000" dirty="0"/>
              <a:t>2</a:t>
            </a:r>
            <a:r>
              <a:rPr lang="en-US" dirty="0"/>
              <a:t>)</a:t>
            </a:r>
            <a:r>
              <a:rPr lang="en-US" sz="1050" dirty="0"/>
              <a:t> </a:t>
            </a:r>
            <a:r>
              <a:rPr lang="en-US" dirty="0"/>
              <a:t>+</a:t>
            </a:r>
            <a:r>
              <a:rPr lang="en-US" sz="1050" dirty="0"/>
              <a:t> </a:t>
            </a:r>
            <a:r>
              <a:rPr lang="en-US" dirty="0"/>
              <a:t>…</a:t>
            </a:r>
            <a:r>
              <a:rPr lang="en-US" sz="1050" dirty="0"/>
              <a:t> </a:t>
            </a:r>
            <a:r>
              <a:rPr lang="en-US" dirty="0"/>
              <a:t>+</a:t>
            </a:r>
            <a:r>
              <a:rPr lang="en-US" sz="1050" dirty="0"/>
              <a:t> </a:t>
            </a:r>
            <a:r>
              <a:rPr lang="en-US" dirty="0" err="1"/>
              <a:t>x</a:t>
            </a:r>
            <a:r>
              <a:rPr lang="en-US" baseline="-25000" dirty="0" err="1"/>
              <a:t>k</a:t>
            </a:r>
            <a:r>
              <a:rPr lang="en-US" baseline="-25000" dirty="0"/>
              <a:t> </a:t>
            </a:r>
            <a:r>
              <a:rPr lang="en-US" dirty="0"/>
              <a:t>ƒ(</a:t>
            </a:r>
            <a:r>
              <a:rPr lang="en-US" dirty="0" err="1"/>
              <a:t>x</a:t>
            </a:r>
            <a:r>
              <a:rPr lang="en-US" baseline="-25000" dirty="0" err="1"/>
              <a:t>k</a:t>
            </a:r>
            <a:r>
              <a:rPr lang="en-US" dirty="0"/>
              <a:t>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F7B93BE-938A-4120-9EAB-86FCEE84D394}"/>
              </a:ext>
            </a:extLst>
          </p:cNvPr>
          <p:cNvGrpSpPr/>
          <p:nvPr/>
        </p:nvGrpSpPr>
        <p:grpSpPr>
          <a:xfrm>
            <a:off x="2286000" y="4698540"/>
            <a:ext cx="4343400" cy="1321260"/>
            <a:chOff x="381000" y="3377970"/>
            <a:chExt cx="3429000" cy="132126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F24F709-29C8-4B21-823B-0570113E0D4C}"/>
                </a:ext>
              </a:extLst>
            </p:cNvPr>
            <p:cNvGrpSpPr/>
            <p:nvPr/>
          </p:nvGrpSpPr>
          <p:grpSpPr>
            <a:xfrm>
              <a:off x="381000" y="3377970"/>
              <a:ext cx="3429000" cy="660630"/>
              <a:chOff x="76200" y="3377970"/>
              <a:chExt cx="3429000" cy="660630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39A72C2-BC70-4599-9C95-E0BF4C4F1A9F}"/>
                  </a:ext>
                </a:extLst>
              </p:cNvPr>
              <p:cNvSpPr txBox="1"/>
              <p:nvPr/>
            </p:nvSpPr>
            <p:spPr>
              <a:xfrm>
                <a:off x="762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x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2786538-9030-4A52-9FF1-BFD0BD44C052}"/>
                  </a:ext>
                </a:extLst>
              </p:cNvPr>
              <p:cNvSpPr txBox="1"/>
              <p:nvPr/>
            </p:nvSpPr>
            <p:spPr>
              <a:xfrm>
                <a:off x="7620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1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C927A28-5A4A-4307-93D8-B2EA5BBB4850}"/>
                  </a:ext>
                </a:extLst>
              </p:cNvPr>
              <p:cNvSpPr txBox="1"/>
              <p:nvPr/>
            </p:nvSpPr>
            <p:spPr>
              <a:xfrm>
                <a:off x="14478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2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9B035F2-8C1B-492F-AD18-221A45EE6E1C}"/>
                  </a:ext>
                </a:extLst>
              </p:cNvPr>
              <p:cNvSpPr txBox="1"/>
              <p:nvPr/>
            </p:nvSpPr>
            <p:spPr>
              <a:xfrm>
                <a:off x="21336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3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5D1BADF-7170-4687-94FD-E4FF69F2BE2A}"/>
                  </a:ext>
                </a:extLst>
              </p:cNvPr>
              <p:cNvSpPr txBox="1"/>
              <p:nvPr/>
            </p:nvSpPr>
            <p:spPr>
              <a:xfrm>
                <a:off x="28194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4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4B14C34-12FA-470D-B6F4-9B8489B8F162}"/>
                </a:ext>
              </a:extLst>
            </p:cNvPr>
            <p:cNvGrpSpPr/>
            <p:nvPr/>
          </p:nvGrpSpPr>
          <p:grpSpPr>
            <a:xfrm>
              <a:off x="381000" y="4038600"/>
              <a:ext cx="3429000" cy="660630"/>
              <a:chOff x="76200" y="3377970"/>
              <a:chExt cx="3429000" cy="660630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1124475-F60A-4D35-AB11-F93E52A6D993}"/>
                  </a:ext>
                </a:extLst>
              </p:cNvPr>
              <p:cNvSpPr txBox="1"/>
              <p:nvPr/>
            </p:nvSpPr>
            <p:spPr>
              <a:xfrm>
                <a:off x="762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ƒ(x)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F7ED413-5C26-4C12-89FA-046D89B8F9B4}"/>
                  </a:ext>
                </a:extLst>
              </p:cNvPr>
              <p:cNvSpPr txBox="1"/>
              <p:nvPr/>
            </p:nvSpPr>
            <p:spPr>
              <a:xfrm>
                <a:off x="7620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1/10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156138E-D2BC-4062-97F0-9CEC7387BFF9}"/>
                  </a:ext>
                </a:extLst>
              </p:cNvPr>
              <p:cNvSpPr txBox="1"/>
              <p:nvPr/>
            </p:nvSpPr>
            <p:spPr>
              <a:xfrm>
                <a:off x="14478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2/10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ABFF4BF-7F57-48FA-86D4-3398AB493747}"/>
                  </a:ext>
                </a:extLst>
              </p:cNvPr>
              <p:cNvSpPr txBox="1"/>
              <p:nvPr/>
            </p:nvSpPr>
            <p:spPr>
              <a:xfrm>
                <a:off x="21336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3/10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6EBC88C-C67A-47DB-BB4E-CB98E0A56908}"/>
                  </a:ext>
                </a:extLst>
              </p:cNvPr>
              <p:cNvSpPr txBox="1"/>
              <p:nvPr/>
            </p:nvSpPr>
            <p:spPr>
              <a:xfrm>
                <a:off x="28194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4/10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51901761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 random variable X has a probability function: ƒ(x) = x/10 </a:t>
            </a:r>
          </a:p>
          <a:p>
            <a:pPr>
              <a:spcBef>
                <a:spcPts val="0"/>
              </a:spcBef>
            </a:pPr>
            <a:r>
              <a:rPr lang="en-US" dirty="0"/>
              <a:t>for values of x: 1,2,3,4</a:t>
            </a:r>
          </a:p>
          <a:p>
            <a:pPr>
              <a:spcBef>
                <a:spcPts val="0"/>
              </a:spcBef>
            </a:pPr>
            <a:r>
              <a:rPr lang="en-US" dirty="0"/>
              <a:t>Is it a probability distribution?</a:t>
            </a:r>
          </a:p>
          <a:p>
            <a:pPr>
              <a:spcBef>
                <a:spcPts val="0"/>
              </a:spcBef>
            </a:pPr>
            <a:r>
              <a:rPr lang="en-US" dirty="0"/>
              <a:t>Do the probabilities add up to 1 (100%)?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VARIANCE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DBF0EC6-515D-4400-916F-5C6CB7A84BCE}"/>
              </a:ext>
            </a:extLst>
          </p:cNvPr>
          <p:cNvSpPr txBox="1"/>
          <p:nvPr/>
        </p:nvSpPr>
        <p:spPr>
          <a:xfrm>
            <a:off x="5410200" y="6488668"/>
            <a:ext cx="37911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E(X)</a:t>
            </a:r>
            <a:r>
              <a:rPr lang="en-US" sz="1050" dirty="0"/>
              <a:t> </a:t>
            </a:r>
            <a:r>
              <a:rPr lang="en-US" dirty="0"/>
              <a:t>=</a:t>
            </a:r>
            <a:r>
              <a:rPr lang="en-US" sz="1050" dirty="0"/>
              <a:t> </a:t>
            </a:r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ƒ(x</a:t>
            </a:r>
            <a:r>
              <a:rPr lang="en-US" baseline="-25000" dirty="0"/>
              <a:t>1</a:t>
            </a:r>
            <a:r>
              <a:rPr lang="en-US" dirty="0"/>
              <a:t>)</a:t>
            </a:r>
            <a:r>
              <a:rPr lang="en-US" sz="1050" dirty="0"/>
              <a:t> </a:t>
            </a:r>
            <a:r>
              <a:rPr lang="en-US" dirty="0"/>
              <a:t>+</a:t>
            </a:r>
            <a:r>
              <a:rPr lang="en-US" sz="1050" dirty="0"/>
              <a:t> </a:t>
            </a:r>
            <a:r>
              <a:rPr lang="en-US" dirty="0"/>
              <a:t>x</a:t>
            </a:r>
            <a:r>
              <a:rPr lang="en-US" baseline="-25000" dirty="0"/>
              <a:t>2</a:t>
            </a:r>
            <a:r>
              <a:rPr lang="en-US" dirty="0"/>
              <a:t>ƒ(x</a:t>
            </a:r>
            <a:r>
              <a:rPr lang="en-US" baseline="-25000" dirty="0"/>
              <a:t>2</a:t>
            </a:r>
            <a:r>
              <a:rPr lang="en-US" dirty="0"/>
              <a:t>)</a:t>
            </a:r>
            <a:r>
              <a:rPr lang="en-US" sz="1050" dirty="0"/>
              <a:t> </a:t>
            </a:r>
            <a:r>
              <a:rPr lang="en-US" dirty="0"/>
              <a:t>+</a:t>
            </a:r>
            <a:r>
              <a:rPr lang="en-US" sz="1050" dirty="0"/>
              <a:t> </a:t>
            </a:r>
            <a:r>
              <a:rPr lang="en-US" dirty="0"/>
              <a:t>…</a:t>
            </a:r>
            <a:r>
              <a:rPr lang="en-US" sz="1050" dirty="0"/>
              <a:t> </a:t>
            </a:r>
            <a:r>
              <a:rPr lang="en-US" dirty="0"/>
              <a:t>+</a:t>
            </a:r>
            <a:r>
              <a:rPr lang="en-US" sz="1050" dirty="0"/>
              <a:t> </a:t>
            </a:r>
            <a:r>
              <a:rPr lang="en-US" dirty="0" err="1"/>
              <a:t>x</a:t>
            </a:r>
            <a:r>
              <a:rPr lang="en-US" baseline="-25000" dirty="0" err="1"/>
              <a:t>k</a:t>
            </a:r>
            <a:r>
              <a:rPr lang="en-US" baseline="-25000" dirty="0"/>
              <a:t> </a:t>
            </a:r>
            <a:r>
              <a:rPr lang="en-US" dirty="0"/>
              <a:t>ƒ(</a:t>
            </a:r>
            <a:r>
              <a:rPr lang="en-US" dirty="0" err="1"/>
              <a:t>x</a:t>
            </a:r>
            <a:r>
              <a:rPr lang="en-US" baseline="-25000" dirty="0" err="1"/>
              <a:t>k</a:t>
            </a:r>
            <a:r>
              <a:rPr lang="en-US" dirty="0"/>
              <a:t>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F7B93BE-938A-4120-9EAB-86FCEE84D394}"/>
              </a:ext>
            </a:extLst>
          </p:cNvPr>
          <p:cNvGrpSpPr/>
          <p:nvPr/>
        </p:nvGrpSpPr>
        <p:grpSpPr>
          <a:xfrm>
            <a:off x="2286000" y="4698540"/>
            <a:ext cx="4343400" cy="1321260"/>
            <a:chOff x="381000" y="3377970"/>
            <a:chExt cx="3429000" cy="132126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F24F709-29C8-4B21-823B-0570113E0D4C}"/>
                </a:ext>
              </a:extLst>
            </p:cNvPr>
            <p:cNvGrpSpPr/>
            <p:nvPr/>
          </p:nvGrpSpPr>
          <p:grpSpPr>
            <a:xfrm>
              <a:off x="381000" y="3377970"/>
              <a:ext cx="3429000" cy="660630"/>
              <a:chOff x="76200" y="3377970"/>
              <a:chExt cx="3429000" cy="660630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39A72C2-BC70-4599-9C95-E0BF4C4F1A9F}"/>
                  </a:ext>
                </a:extLst>
              </p:cNvPr>
              <p:cNvSpPr txBox="1"/>
              <p:nvPr/>
            </p:nvSpPr>
            <p:spPr>
              <a:xfrm>
                <a:off x="762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x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2786538-9030-4A52-9FF1-BFD0BD44C052}"/>
                  </a:ext>
                </a:extLst>
              </p:cNvPr>
              <p:cNvSpPr txBox="1"/>
              <p:nvPr/>
            </p:nvSpPr>
            <p:spPr>
              <a:xfrm>
                <a:off x="7620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1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C927A28-5A4A-4307-93D8-B2EA5BBB4850}"/>
                  </a:ext>
                </a:extLst>
              </p:cNvPr>
              <p:cNvSpPr txBox="1"/>
              <p:nvPr/>
            </p:nvSpPr>
            <p:spPr>
              <a:xfrm>
                <a:off x="14478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2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9B035F2-8C1B-492F-AD18-221A45EE6E1C}"/>
                  </a:ext>
                </a:extLst>
              </p:cNvPr>
              <p:cNvSpPr txBox="1"/>
              <p:nvPr/>
            </p:nvSpPr>
            <p:spPr>
              <a:xfrm>
                <a:off x="21336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3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5D1BADF-7170-4687-94FD-E4FF69F2BE2A}"/>
                  </a:ext>
                </a:extLst>
              </p:cNvPr>
              <p:cNvSpPr txBox="1"/>
              <p:nvPr/>
            </p:nvSpPr>
            <p:spPr>
              <a:xfrm>
                <a:off x="28194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4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4B14C34-12FA-470D-B6F4-9B8489B8F162}"/>
                </a:ext>
              </a:extLst>
            </p:cNvPr>
            <p:cNvGrpSpPr/>
            <p:nvPr/>
          </p:nvGrpSpPr>
          <p:grpSpPr>
            <a:xfrm>
              <a:off x="381000" y="4038600"/>
              <a:ext cx="3429000" cy="660630"/>
              <a:chOff x="76200" y="3377970"/>
              <a:chExt cx="3429000" cy="660630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1124475-F60A-4D35-AB11-F93E52A6D993}"/>
                  </a:ext>
                </a:extLst>
              </p:cNvPr>
              <p:cNvSpPr txBox="1"/>
              <p:nvPr/>
            </p:nvSpPr>
            <p:spPr>
              <a:xfrm>
                <a:off x="762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ƒ(x)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F7ED413-5C26-4C12-89FA-046D89B8F9B4}"/>
                  </a:ext>
                </a:extLst>
              </p:cNvPr>
              <p:cNvSpPr txBox="1"/>
              <p:nvPr/>
            </p:nvSpPr>
            <p:spPr>
              <a:xfrm>
                <a:off x="7620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1/10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156138E-D2BC-4062-97F0-9CEC7387BFF9}"/>
                  </a:ext>
                </a:extLst>
              </p:cNvPr>
              <p:cNvSpPr txBox="1"/>
              <p:nvPr/>
            </p:nvSpPr>
            <p:spPr>
              <a:xfrm>
                <a:off x="14478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2/10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ABFF4BF-7F57-48FA-86D4-3398AB493747}"/>
                  </a:ext>
                </a:extLst>
              </p:cNvPr>
              <p:cNvSpPr txBox="1"/>
              <p:nvPr/>
            </p:nvSpPr>
            <p:spPr>
              <a:xfrm>
                <a:off x="21336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3/10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6EBC88C-C67A-47DB-BB4E-CB98E0A56908}"/>
                  </a:ext>
                </a:extLst>
              </p:cNvPr>
              <p:cNvSpPr txBox="1"/>
              <p:nvPr/>
            </p:nvSpPr>
            <p:spPr>
              <a:xfrm>
                <a:off x="28194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4/10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43754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9BE9A-3F64-4EB8-89E4-F19D7B921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7678D-E1AE-4F39-A569-1D9D2FB06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FFC000"/>
                </a:solidFill>
              </a:rPr>
              <a:t>sample space </a:t>
            </a:r>
            <a:r>
              <a:rPr lang="en-US" dirty="0"/>
              <a:t>is all the possible outcomes</a:t>
            </a:r>
          </a:p>
        </p:txBody>
      </p:sp>
    </p:spTree>
    <p:extLst>
      <p:ext uri="{BB962C8B-B14F-4D97-AF65-F5344CB8AC3E}">
        <p14:creationId xmlns:p14="http://schemas.microsoft.com/office/powerpoint/2010/main" val="4206360761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 random variable X has a probability function: ƒ(x) = x/10 </a:t>
            </a:r>
          </a:p>
          <a:p>
            <a:pPr>
              <a:spcBef>
                <a:spcPts val="0"/>
              </a:spcBef>
            </a:pPr>
            <a:r>
              <a:rPr lang="en-US" dirty="0"/>
              <a:t>for values of x: 1,2,3,4</a:t>
            </a:r>
          </a:p>
          <a:p>
            <a:pPr>
              <a:spcBef>
                <a:spcPts val="0"/>
              </a:spcBef>
            </a:pPr>
            <a:r>
              <a:rPr lang="en-US" dirty="0"/>
              <a:t>Is it a probability distribution?</a:t>
            </a:r>
          </a:p>
          <a:p>
            <a:pPr>
              <a:spcBef>
                <a:spcPts val="0"/>
              </a:spcBef>
            </a:pPr>
            <a:r>
              <a:rPr lang="en-US" dirty="0"/>
              <a:t>Do the probabilities add up to 1 (100%)? </a:t>
            </a:r>
            <a:r>
              <a:rPr lang="en-US" dirty="0">
                <a:solidFill>
                  <a:srgbClr val="FFFF00"/>
                </a:solidFill>
              </a:rPr>
              <a:t>Yep!</a:t>
            </a:r>
          </a:p>
          <a:p>
            <a:pPr>
              <a:spcBef>
                <a:spcPts val="0"/>
              </a:spcBef>
            </a:pPr>
            <a:endParaRPr lang="en-US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</a:pPr>
            <a:endParaRPr lang="en-US" sz="1000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FFFF00"/>
                </a:solidFill>
              </a:rPr>
              <a:t>                             </a:t>
            </a:r>
            <a:r>
              <a:rPr lang="en-US" sz="2000" dirty="0"/>
              <a:t>=</a:t>
            </a:r>
            <a:r>
              <a:rPr lang="en-US" sz="2000" dirty="0">
                <a:solidFill>
                  <a:srgbClr val="FFFF00"/>
                </a:solidFill>
              </a:rPr>
              <a:t> 10/10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VARIANCE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DBF0EC6-515D-4400-916F-5C6CB7A84BCE}"/>
              </a:ext>
            </a:extLst>
          </p:cNvPr>
          <p:cNvSpPr txBox="1"/>
          <p:nvPr/>
        </p:nvSpPr>
        <p:spPr>
          <a:xfrm>
            <a:off x="5410200" y="6488668"/>
            <a:ext cx="37911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E(X)</a:t>
            </a:r>
            <a:r>
              <a:rPr lang="en-US" sz="1050" dirty="0"/>
              <a:t> </a:t>
            </a:r>
            <a:r>
              <a:rPr lang="en-US" dirty="0"/>
              <a:t>=</a:t>
            </a:r>
            <a:r>
              <a:rPr lang="en-US" sz="1050" dirty="0"/>
              <a:t> </a:t>
            </a:r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ƒ(x</a:t>
            </a:r>
            <a:r>
              <a:rPr lang="en-US" baseline="-25000" dirty="0"/>
              <a:t>1</a:t>
            </a:r>
            <a:r>
              <a:rPr lang="en-US" dirty="0"/>
              <a:t>)</a:t>
            </a:r>
            <a:r>
              <a:rPr lang="en-US" sz="1050" dirty="0"/>
              <a:t> </a:t>
            </a:r>
            <a:r>
              <a:rPr lang="en-US" dirty="0"/>
              <a:t>+</a:t>
            </a:r>
            <a:r>
              <a:rPr lang="en-US" sz="1050" dirty="0"/>
              <a:t> </a:t>
            </a:r>
            <a:r>
              <a:rPr lang="en-US" dirty="0"/>
              <a:t>x</a:t>
            </a:r>
            <a:r>
              <a:rPr lang="en-US" baseline="-25000" dirty="0"/>
              <a:t>2</a:t>
            </a:r>
            <a:r>
              <a:rPr lang="en-US" dirty="0"/>
              <a:t>ƒ(x</a:t>
            </a:r>
            <a:r>
              <a:rPr lang="en-US" baseline="-25000" dirty="0"/>
              <a:t>2</a:t>
            </a:r>
            <a:r>
              <a:rPr lang="en-US" dirty="0"/>
              <a:t>)</a:t>
            </a:r>
            <a:r>
              <a:rPr lang="en-US" sz="1050" dirty="0"/>
              <a:t> </a:t>
            </a:r>
            <a:r>
              <a:rPr lang="en-US" dirty="0"/>
              <a:t>+</a:t>
            </a:r>
            <a:r>
              <a:rPr lang="en-US" sz="1050" dirty="0"/>
              <a:t> </a:t>
            </a:r>
            <a:r>
              <a:rPr lang="en-US" dirty="0"/>
              <a:t>…</a:t>
            </a:r>
            <a:r>
              <a:rPr lang="en-US" sz="1050" dirty="0"/>
              <a:t> </a:t>
            </a:r>
            <a:r>
              <a:rPr lang="en-US" dirty="0"/>
              <a:t>+</a:t>
            </a:r>
            <a:r>
              <a:rPr lang="en-US" sz="1050" dirty="0"/>
              <a:t> </a:t>
            </a:r>
            <a:r>
              <a:rPr lang="en-US" dirty="0" err="1"/>
              <a:t>x</a:t>
            </a:r>
            <a:r>
              <a:rPr lang="en-US" baseline="-25000" dirty="0" err="1"/>
              <a:t>k</a:t>
            </a:r>
            <a:r>
              <a:rPr lang="en-US" baseline="-25000" dirty="0"/>
              <a:t> </a:t>
            </a:r>
            <a:r>
              <a:rPr lang="en-US" dirty="0"/>
              <a:t>ƒ(</a:t>
            </a:r>
            <a:r>
              <a:rPr lang="en-US" dirty="0" err="1"/>
              <a:t>x</a:t>
            </a:r>
            <a:r>
              <a:rPr lang="en-US" baseline="-25000" dirty="0" err="1"/>
              <a:t>k</a:t>
            </a:r>
            <a:r>
              <a:rPr lang="en-US" dirty="0"/>
              <a:t>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F7B93BE-938A-4120-9EAB-86FCEE84D394}"/>
              </a:ext>
            </a:extLst>
          </p:cNvPr>
          <p:cNvGrpSpPr/>
          <p:nvPr/>
        </p:nvGrpSpPr>
        <p:grpSpPr>
          <a:xfrm>
            <a:off x="2286000" y="4698540"/>
            <a:ext cx="4343400" cy="1321260"/>
            <a:chOff x="381000" y="3377970"/>
            <a:chExt cx="3429000" cy="132126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F24F709-29C8-4B21-823B-0570113E0D4C}"/>
                </a:ext>
              </a:extLst>
            </p:cNvPr>
            <p:cNvGrpSpPr/>
            <p:nvPr/>
          </p:nvGrpSpPr>
          <p:grpSpPr>
            <a:xfrm>
              <a:off x="381000" y="3377970"/>
              <a:ext cx="3429000" cy="660630"/>
              <a:chOff x="76200" y="3377970"/>
              <a:chExt cx="3429000" cy="660630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39A72C2-BC70-4599-9C95-E0BF4C4F1A9F}"/>
                  </a:ext>
                </a:extLst>
              </p:cNvPr>
              <p:cNvSpPr txBox="1"/>
              <p:nvPr/>
            </p:nvSpPr>
            <p:spPr>
              <a:xfrm>
                <a:off x="762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x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2786538-9030-4A52-9FF1-BFD0BD44C052}"/>
                  </a:ext>
                </a:extLst>
              </p:cNvPr>
              <p:cNvSpPr txBox="1"/>
              <p:nvPr/>
            </p:nvSpPr>
            <p:spPr>
              <a:xfrm>
                <a:off x="7620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1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C927A28-5A4A-4307-93D8-B2EA5BBB4850}"/>
                  </a:ext>
                </a:extLst>
              </p:cNvPr>
              <p:cNvSpPr txBox="1"/>
              <p:nvPr/>
            </p:nvSpPr>
            <p:spPr>
              <a:xfrm>
                <a:off x="14478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2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9B035F2-8C1B-492F-AD18-221A45EE6E1C}"/>
                  </a:ext>
                </a:extLst>
              </p:cNvPr>
              <p:cNvSpPr txBox="1"/>
              <p:nvPr/>
            </p:nvSpPr>
            <p:spPr>
              <a:xfrm>
                <a:off x="21336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3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5D1BADF-7170-4687-94FD-E4FF69F2BE2A}"/>
                  </a:ext>
                </a:extLst>
              </p:cNvPr>
              <p:cNvSpPr txBox="1"/>
              <p:nvPr/>
            </p:nvSpPr>
            <p:spPr>
              <a:xfrm>
                <a:off x="28194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4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4B14C34-12FA-470D-B6F4-9B8489B8F162}"/>
                </a:ext>
              </a:extLst>
            </p:cNvPr>
            <p:cNvGrpSpPr/>
            <p:nvPr/>
          </p:nvGrpSpPr>
          <p:grpSpPr>
            <a:xfrm>
              <a:off x="381000" y="4038600"/>
              <a:ext cx="3429000" cy="660630"/>
              <a:chOff x="76200" y="3377970"/>
              <a:chExt cx="3429000" cy="660630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1124475-F60A-4D35-AB11-F93E52A6D993}"/>
                  </a:ext>
                </a:extLst>
              </p:cNvPr>
              <p:cNvSpPr txBox="1"/>
              <p:nvPr/>
            </p:nvSpPr>
            <p:spPr>
              <a:xfrm>
                <a:off x="762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ƒ(x)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F7ED413-5C26-4C12-89FA-046D89B8F9B4}"/>
                  </a:ext>
                </a:extLst>
              </p:cNvPr>
              <p:cNvSpPr txBox="1"/>
              <p:nvPr/>
            </p:nvSpPr>
            <p:spPr>
              <a:xfrm>
                <a:off x="7620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1/10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156138E-D2BC-4062-97F0-9CEC7387BFF9}"/>
                  </a:ext>
                </a:extLst>
              </p:cNvPr>
              <p:cNvSpPr txBox="1"/>
              <p:nvPr/>
            </p:nvSpPr>
            <p:spPr>
              <a:xfrm>
                <a:off x="14478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2/10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ABFF4BF-7F57-48FA-86D4-3398AB493747}"/>
                  </a:ext>
                </a:extLst>
              </p:cNvPr>
              <p:cNvSpPr txBox="1"/>
              <p:nvPr/>
            </p:nvSpPr>
            <p:spPr>
              <a:xfrm>
                <a:off x="21336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3/10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6EBC88C-C67A-47DB-BB4E-CB98E0A56908}"/>
                  </a:ext>
                </a:extLst>
              </p:cNvPr>
              <p:cNvSpPr txBox="1"/>
              <p:nvPr/>
            </p:nvSpPr>
            <p:spPr>
              <a:xfrm>
                <a:off x="28194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4/10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24094658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 random variable X has a probability function: ƒ(x) = x/10 </a:t>
            </a:r>
          </a:p>
          <a:p>
            <a:pPr>
              <a:spcBef>
                <a:spcPts val="0"/>
              </a:spcBef>
            </a:pPr>
            <a:r>
              <a:rPr lang="en-US" dirty="0"/>
              <a:t>for values of x: 1,2,3,4</a:t>
            </a:r>
          </a:p>
          <a:p>
            <a:pPr>
              <a:spcBef>
                <a:spcPts val="0"/>
              </a:spcBef>
            </a:pPr>
            <a:r>
              <a:rPr lang="en-US" dirty="0"/>
              <a:t>Is it a probability distribution?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FFFF00"/>
                </a:solidFill>
              </a:rPr>
              <a:t>Yep!</a:t>
            </a:r>
          </a:p>
          <a:p>
            <a:pPr>
              <a:spcBef>
                <a:spcPts val="0"/>
              </a:spcBef>
            </a:pPr>
            <a:endParaRPr lang="en-US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</a:pPr>
            <a:endParaRPr lang="en-US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</a:pPr>
            <a:endParaRPr lang="en-US" sz="1000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FFFF00"/>
                </a:solidFill>
              </a:rPr>
              <a:t>                             </a:t>
            </a:r>
            <a:r>
              <a:rPr lang="en-US" sz="2000" dirty="0"/>
              <a:t>=</a:t>
            </a:r>
            <a:r>
              <a:rPr lang="en-US" sz="2000" dirty="0">
                <a:solidFill>
                  <a:srgbClr val="FFFF00"/>
                </a:solidFill>
              </a:rPr>
              <a:t> 10/10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VARIANCE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DBF0EC6-515D-4400-916F-5C6CB7A84BCE}"/>
              </a:ext>
            </a:extLst>
          </p:cNvPr>
          <p:cNvSpPr txBox="1"/>
          <p:nvPr/>
        </p:nvSpPr>
        <p:spPr>
          <a:xfrm>
            <a:off x="5410200" y="6488668"/>
            <a:ext cx="37911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E(X)</a:t>
            </a:r>
            <a:r>
              <a:rPr lang="en-US" sz="1050" dirty="0"/>
              <a:t> </a:t>
            </a:r>
            <a:r>
              <a:rPr lang="en-US" dirty="0"/>
              <a:t>=</a:t>
            </a:r>
            <a:r>
              <a:rPr lang="en-US" sz="1050" dirty="0"/>
              <a:t> </a:t>
            </a:r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ƒ(x</a:t>
            </a:r>
            <a:r>
              <a:rPr lang="en-US" baseline="-25000" dirty="0"/>
              <a:t>1</a:t>
            </a:r>
            <a:r>
              <a:rPr lang="en-US" dirty="0"/>
              <a:t>)</a:t>
            </a:r>
            <a:r>
              <a:rPr lang="en-US" sz="1050" dirty="0"/>
              <a:t> </a:t>
            </a:r>
            <a:r>
              <a:rPr lang="en-US" dirty="0"/>
              <a:t>+</a:t>
            </a:r>
            <a:r>
              <a:rPr lang="en-US" sz="1050" dirty="0"/>
              <a:t> </a:t>
            </a:r>
            <a:r>
              <a:rPr lang="en-US" dirty="0"/>
              <a:t>x</a:t>
            </a:r>
            <a:r>
              <a:rPr lang="en-US" baseline="-25000" dirty="0"/>
              <a:t>2</a:t>
            </a:r>
            <a:r>
              <a:rPr lang="en-US" dirty="0"/>
              <a:t>ƒ(x</a:t>
            </a:r>
            <a:r>
              <a:rPr lang="en-US" baseline="-25000" dirty="0"/>
              <a:t>2</a:t>
            </a:r>
            <a:r>
              <a:rPr lang="en-US" dirty="0"/>
              <a:t>)</a:t>
            </a:r>
            <a:r>
              <a:rPr lang="en-US" sz="1050" dirty="0"/>
              <a:t> </a:t>
            </a:r>
            <a:r>
              <a:rPr lang="en-US" dirty="0"/>
              <a:t>+</a:t>
            </a:r>
            <a:r>
              <a:rPr lang="en-US" sz="1050" dirty="0"/>
              <a:t> </a:t>
            </a:r>
            <a:r>
              <a:rPr lang="en-US" dirty="0"/>
              <a:t>…</a:t>
            </a:r>
            <a:r>
              <a:rPr lang="en-US" sz="1050" dirty="0"/>
              <a:t> </a:t>
            </a:r>
            <a:r>
              <a:rPr lang="en-US" dirty="0"/>
              <a:t>+</a:t>
            </a:r>
            <a:r>
              <a:rPr lang="en-US" sz="1050" dirty="0"/>
              <a:t> </a:t>
            </a:r>
            <a:r>
              <a:rPr lang="en-US" dirty="0" err="1"/>
              <a:t>x</a:t>
            </a:r>
            <a:r>
              <a:rPr lang="en-US" baseline="-25000" dirty="0" err="1"/>
              <a:t>k</a:t>
            </a:r>
            <a:r>
              <a:rPr lang="en-US" baseline="-25000" dirty="0"/>
              <a:t> </a:t>
            </a:r>
            <a:r>
              <a:rPr lang="en-US" dirty="0"/>
              <a:t>ƒ(</a:t>
            </a:r>
            <a:r>
              <a:rPr lang="en-US" dirty="0" err="1"/>
              <a:t>x</a:t>
            </a:r>
            <a:r>
              <a:rPr lang="en-US" baseline="-25000" dirty="0" err="1"/>
              <a:t>k</a:t>
            </a:r>
            <a:r>
              <a:rPr lang="en-US" dirty="0"/>
              <a:t>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F7B93BE-938A-4120-9EAB-86FCEE84D394}"/>
              </a:ext>
            </a:extLst>
          </p:cNvPr>
          <p:cNvGrpSpPr/>
          <p:nvPr/>
        </p:nvGrpSpPr>
        <p:grpSpPr>
          <a:xfrm>
            <a:off x="2286000" y="4698540"/>
            <a:ext cx="4343400" cy="1321260"/>
            <a:chOff x="381000" y="3377970"/>
            <a:chExt cx="3429000" cy="132126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F24F709-29C8-4B21-823B-0570113E0D4C}"/>
                </a:ext>
              </a:extLst>
            </p:cNvPr>
            <p:cNvGrpSpPr/>
            <p:nvPr/>
          </p:nvGrpSpPr>
          <p:grpSpPr>
            <a:xfrm>
              <a:off x="381000" y="3377970"/>
              <a:ext cx="3429000" cy="660630"/>
              <a:chOff x="76200" y="3377970"/>
              <a:chExt cx="3429000" cy="660630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39A72C2-BC70-4599-9C95-E0BF4C4F1A9F}"/>
                  </a:ext>
                </a:extLst>
              </p:cNvPr>
              <p:cNvSpPr txBox="1"/>
              <p:nvPr/>
            </p:nvSpPr>
            <p:spPr>
              <a:xfrm>
                <a:off x="762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x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2786538-9030-4A52-9FF1-BFD0BD44C052}"/>
                  </a:ext>
                </a:extLst>
              </p:cNvPr>
              <p:cNvSpPr txBox="1"/>
              <p:nvPr/>
            </p:nvSpPr>
            <p:spPr>
              <a:xfrm>
                <a:off x="7620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1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C927A28-5A4A-4307-93D8-B2EA5BBB4850}"/>
                  </a:ext>
                </a:extLst>
              </p:cNvPr>
              <p:cNvSpPr txBox="1"/>
              <p:nvPr/>
            </p:nvSpPr>
            <p:spPr>
              <a:xfrm>
                <a:off x="14478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2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9B035F2-8C1B-492F-AD18-221A45EE6E1C}"/>
                  </a:ext>
                </a:extLst>
              </p:cNvPr>
              <p:cNvSpPr txBox="1"/>
              <p:nvPr/>
            </p:nvSpPr>
            <p:spPr>
              <a:xfrm>
                <a:off x="21336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3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5D1BADF-7170-4687-94FD-E4FF69F2BE2A}"/>
                  </a:ext>
                </a:extLst>
              </p:cNvPr>
              <p:cNvSpPr txBox="1"/>
              <p:nvPr/>
            </p:nvSpPr>
            <p:spPr>
              <a:xfrm>
                <a:off x="28194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4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4B14C34-12FA-470D-B6F4-9B8489B8F162}"/>
                </a:ext>
              </a:extLst>
            </p:cNvPr>
            <p:cNvGrpSpPr/>
            <p:nvPr/>
          </p:nvGrpSpPr>
          <p:grpSpPr>
            <a:xfrm>
              <a:off x="381000" y="4038600"/>
              <a:ext cx="3429000" cy="660630"/>
              <a:chOff x="76200" y="3377970"/>
              <a:chExt cx="3429000" cy="660630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1124475-F60A-4D35-AB11-F93E52A6D993}"/>
                  </a:ext>
                </a:extLst>
              </p:cNvPr>
              <p:cNvSpPr txBox="1"/>
              <p:nvPr/>
            </p:nvSpPr>
            <p:spPr>
              <a:xfrm>
                <a:off x="762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ƒ(x)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F7ED413-5C26-4C12-89FA-046D89B8F9B4}"/>
                  </a:ext>
                </a:extLst>
              </p:cNvPr>
              <p:cNvSpPr txBox="1"/>
              <p:nvPr/>
            </p:nvSpPr>
            <p:spPr>
              <a:xfrm>
                <a:off x="7620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1/10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156138E-D2BC-4062-97F0-9CEC7387BFF9}"/>
                  </a:ext>
                </a:extLst>
              </p:cNvPr>
              <p:cNvSpPr txBox="1"/>
              <p:nvPr/>
            </p:nvSpPr>
            <p:spPr>
              <a:xfrm>
                <a:off x="14478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2/10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ABFF4BF-7F57-48FA-86D4-3398AB493747}"/>
                  </a:ext>
                </a:extLst>
              </p:cNvPr>
              <p:cNvSpPr txBox="1"/>
              <p:nvPr/>
            </p:nvSpPr>
            <p:spPr>
              <a:xfrm>
                <a:off x="21336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3/10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6EBC88C-C67A-47DB-BB4E-CB98E0A56908}"/>
                  </a:ext>
                </a:extLst>
              </p:cNvPr>
              <p:cNvSpPr txBox="1"/>
              <p:nvPr/>
            </p:nvSpPr>
            <p:spPr>
              <a:xfrm>
                <a:off x="28194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4/10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11398561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 random variable X has a probability function: ƒ(x) = x/10 </a:t>
            </a:r>
          </a:p>
          <a:p>
            <a:pPr>
              <a:spcBef>
                <a:spcPts val="0"/>
              </a:spcBef>
            </a:pPr>
            <a:r>
              <a:rPr lang="en-US" dirty="0"/>
              <a:t>for values of x: 1,2,3,4</a:t>
            </a:r>
          </a:p>
          <a:p>
            <a:pPr>
              <a:spcBef>
                <a:spcPts val="0"/>
              </a:spcBef>
            </a:pPr>
            <a:r>
              <a:rPr lang="en-US" dirty="0"/>
              <a:t>Find </a:t>
            </a:r>
            <a:r>
              <a:rPr lang="el-GR" dirty="0"/>
              <a:t>μ</a:t>
            </a:r>
            <a:r>
              <a:rPr lang="en-US" baseline="-25000" dirty="0"/>
              <a:t>x </a:t>
            </a:r>
          </a:p>
          <a:p>
            <a:pPr>
              <a:spcBef>
                <a:spcPts val="0"/>
              </a:spcBef>
            </a:pPr>
            <a:r>
              <a:rPr lang="el-GR" sz="3200" dirty="0"/>
              <a:t>μ</a:t>
            </a:r>
            <a:r>
              <a:rPr lang="en-US" sz="3200" baseline="-25000" dirty="0"/>
              <a:t>x</a:t>
            </a:r>
            <a:r>
              <a:rPr lang="en-US" sz="2000" dirty="0"/>
              <a:t> </a:t>
            </a:r>
            <a:r>
              <a:rPr lang="en-US" sz="3200" dirty="0"/>
              <a:t>=</a:t>
            </a:r>
            <a:r>
              <a:rPr lang="en-US" sz="2000" dirty="0"/>
              <a:t> </a:t>
            </a:r>
            <a:r>
              <a:rPr lang="en-US" sz="3200" dirty="0"/>
              <a:t>1(1/10)</a:t>
            </a:r>
            <a:r>
              <a:rPr lang="en-US" sz="2000" dirty="0"/>
              <a:t> </a:t>
            </a:r>
            <a:r>
              <a:rPr lang="en-US" sz="3200" dirty="0"/>
              <a:t>+</a:t>
            </a:r>
            <a:r>
              <a:rPr lang="en-US" sz="2000" dirty="0"/>
              <a:t> </a:t>
            </a:r>
            <a:r>
              <a:rPr lang="en-US" sz="3200" dirty="0"/>
              <a:t>2(2/10)</a:t>
            </a:r>
            <a:r>
              <a:rPr lang="en-US" sz="2000" dirty="0"/>
              <a:t> </a:t>
            </a:r>
            <a:r>
              <a:rPr lang="en-US" sz="3200" dirty="0"/>
              <a:t>+</a:t>
            </a:r>
            <a:r>
              <a:rPr lang="en-US" sz="2000" dirty="0"/>
              <a:t> </a:t>
            </a:r>
            <a:r>
              <a:rPr lang="en-US" sz="3200" dirty="0"/>
              <a:t>3(3/10)</a:t>
            </a:r>
            <a:r>
              <a:rPr lang="en-US" sz="2000" dirty="0"/>
              <a:t> </a:t>
            </a:r>
            <a:r>
              <a:rPr lang="en-US" sz="3200" dirty="0"/>
              <a:t>+</a:t>
            </a:r>
            <a:r>
              <a:rPr lang="en-US" sz="2000" dirty="0"/>
              <a:t> </a:t>
            </a:r>
            <a:r>
              <a:rPr lang="en-US" sz="3200" dirty="0"/>
              <a:t>4(4/10)</a:t>
            </a:r>
          </a:p>
          <a:p>
            <a:pPr>
              <a:spcBef>
                <a:spcPts val="0"/>
              </a:spcBef>
            </a:pPr>
            <a:endParaRPr lang="en-US" sz="32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VARIANCE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DBF0EC6-515D-4400-916F-5C6CB7A84BCE}"/>
              </a:ext>
            </a:extLst>
          </p:cNvPr>
          <p:cNvSpPr txBox="1"/>
          <p:nvPr/>
        </p:nvSpPr>
        <p:spPr>
          <a:xfrm>
            <a:off x="5410200" y="6488668"/>
            <a:ext cx="37911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E(X)</a:t>
            </a:r>
            <a:r>
              <a:rPr lang="en-US" sz="1050" dirty="0"/>
              <a:t> </a:t>
            </a:r>
            <a:r>
              <a:rPr lang="en-US" dirty="0"/>
              <a:t>=</a:t>
            </a:r>
            <a:r>
              <a:rPr lang="en-US" sz="1050" dirty="0"/>
              <a:t> </a:t>
            </a:r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ƒ(x</a:t>
            </a:r>
            <a:r>
              <a:rPr lang="en-US" baseline="-25000" dirty="0"/>
              <a:t>1</a:t>
            </a:r>
            <a:r>
              <a:rPr lang="en-US" dirty="0"/>
              <a:t>)</a:t>
            </a:r>
            <a:r>
              <a:rPr lang="en-US" sz="1050" dirty="0"/>
              <a:t> </a:t>
            </a:r>
            <a:r>
              <a:rPr lang="en-US" dirty="0"/>
              <a:t>+</a:t>
            </a:r>
            <a:r>
              <a:rPr lang="en-US" sz="1050" dirty="0"/>
              <a:t> </a:t>
            </a:r>
            <a:r>
              <a:rPr lang="en-US" dirty="0"/>
              <a:t>x</a:t>
            </a:r>
            <a:r>
              <a:rPr lang="en-US" baseline="-25000" dirty="0"/>
              <a:t>2</a:t>
            </a:r>
            <a:r>
              <a:rPr lang="en-US" dirty="0"/>
              <a:t>ƒ(x</a:t>
            </a:r>
            <a:r>
              <a:rPr lang="en-US" baseline="-25000" dirty="0"/>
              <a:t>2</a:t>
            </a:r>
            <a:r>
              <a:rPr lang="en-US" dirty="0"/>
              <a:t>)</a:t>
            </a:r>
            <a:r>
              <a:rPr lang="en-US" sz="1050" dirty="0"/>
              <a:t> </a:t>
            </a:r>
            <a:r>
              <a:rPr lang="en-US" dirty="0"/>
              <a:t>+</a:t>
            </a:r>
            <a:r>
              <a:rPr lang="en-US" sz="1050" dirty="0"/>
              <a:t> </a:t>
            </a:r>
            <a:r>
              <a:rPr lang="en-US" dirty="0"/>
              <a:t>…</a:t>
            </a:r>
            <a:r>
              <a:rPr lang="en-US" sz="1050" dirty="0"/>
              <a:t> </a:t>
            </a:r>
            <a:r>
              <a:rPr lang="en-US" dirty="0"/>
              <a:t>+</a:t>
            </a:r>
            <a:r>
              <a:rPr lang="en-US" sz="1050" dirty="0"/>
              <a:t> </a:t>
            </a:r>
            <a:r>
              <a:rPr lang="en-US" dirty="0" err="1"/>
              <a:t>x</a:t>
            </a:r>
            <a:r>
              <a:rPr lang="en-US" baseline="-25000" dirty="0" err="1"/>
              <a:t>k</a:t>
            </a:r>
            <a:r>
              <a:rPr lang="en-US" baseline="-25000" dirty="0"/>
              <a:t> </a:t>
            </a:r>
            <a:r>
              <a:rPr lang="en-US" dirty="0"/>
              <a:t>ƒ(</a:t>
            </a:r>
            <a:r>
              <a:rPr lang="en-US" dirty="0" err="1"/>
              <a:t>x</a:t>
            </a:r>
            <a:r>
              <a:rPr lang="en-US" baseline="-25000" dirty="0" err="1"/>
              <a:t>k</a:t>
            </a:r>
            <a:r>
              <a:rPr lang="en-US" dirty="0"/>
              <a:t>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16D6B02-C030-4E48-B407-538D0C8F92BE}"/>
              </a:ext>
            </a:extLst>
          </p:cNvPr>
          <p:cNvGrpSpPr/>
          <p:nvPr/>
        </p:nvGrpSpPr>
        <p:grpSpPr>
          <a:xfrm>
            <a:off x="76200" y="5460540"/>
            <a:ext cx="4343400" cy="1321260"/>
            <a:chOff x="381000" y="3377970"/>
            <a:chExt cx="3429000" cy="132126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882642F-4D22-4CB6-8DD2-E5C7C9B746F6}"/>
                </a:ext>
              </a:extLst>
            </p:cNvPr>
            <p:cNvGrpSpPr/>
            <p:nvPr/>
          </p:nvGrpSpPr>
          <p:grpSpPr>
            <a:xfrm>
              <a:off x="381000" y="3377970"/>
              <a:ext cx="3429000" cy="660630"/>
              <a:chOff x="76200" y="3377970"/>
              <a:chExt cx="3429000" cy="660630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07B2B22-A012-4FFF-A99C-ADFCB76E0F79}"/>
                  </a:ext>
                </a:extLst>
              </p:cNvPr>
              <p:cNvSpPr txBox="1"/>
              <p:nvPr/>
            </p:nvSpPr>
            <p:spPr>
              <a:xfrm>
                <a:off x="762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x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AE9EDDE-B1E3-46A3-ABA9-30E699ED80F6}"/>
                  </a:ext>
                </a:extLst>
              </p:cNvPr>
              <p:cNvSpPr txBox="1"/>
              <p:nvPr/>
            </p:nvSpPr>
            <p:spPr>
              <a:xfrm>
                <a:off x="7620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1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D6CB5E7-61C2-4FF4-8384-DE53AD494DF7}"/>
                  </a:ext>
                </a:extLst>
              </p:cNvPr>
              <p:cNvSpPr txBox="1"/>
              <p:nvPr/>
            </p:nvSpPr>
            <p:spPr>
              <a:xfrm>
                <a:off x="14478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2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F997CAB-863D-41BE-B5C4-2B0509900EAE}"/>
                  </a:ext>
                </a:extLst>
              </p:cNvPr>
              <p:cNvSpPr txBox="1"/>
              <p:nvPr/>
            </p:nvSpPr>
            <p:spPr>
              <a:xfrm>
                <a:off x="21336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3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C88544A-A6EF-4A34-8576-BDDBE577B30B}"/>
                  </a:ext>
                </a:extLst>
              </p:cNvPr>
              <p:cNvSpPr txBox="1"/>
              <p:nvPr/>
            </p:nvSpPr>
            <p:spPr>
              <a:xfrm>
                <a:off x="28194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4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BD92FD8-3152-4991-B9E7-803054E147FF}"/>
                </a:ext>
              </a:extLst>
            </p:cNvPr>
            <p:cNvGrpSpPr/>
            <p:nvPr/>
          </p:nvGrpSpPr>
          <p:grpSpPr>
            <a:xfrm>
              <a:off x="381000" y="4038600"/>
              <a:ext cx="3429000" cy="660630"/>
              <a:chOff x="76200" y="3377970"/>
              <a:chExt cx="3429000" cy="660630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FFFA0D4-416B-421D-A80E-8F5D42E0D02E}"/>
                  </a:ext>
                </a:extLst>
              </p:cNvPr>
              <p:cNvSpPr txBox="1"/>
              <p:nvPr/>
            </p:nvSpPr>
            <p:spPr>
              <a:xfrm>
                <a:off x="762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ƒ(x)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2E93DF9-4F85-43AB-937D-2670C33D7F77}"/>
                  </a:ext>
                </a:extLst>
              </p:cNvPr>
              <p:cNvSpPr txBox="1"/>
              <p:nvPr/>
            </p:nvSpPr>
            <p:spPr>
              <a:xfrm>
                <a:off x="7620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1/10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7BD2E35-6416-4EBD-966A-0B78FFCC4150}"/>
                  </a:ext>
                </a:extLst>
              </p:cNvPr>
              <p:cNvSpPr txBox="1"/>
              <p:nvPr/>
            </p:nvSpPr>
            <p:spPr>
              <a:xfrm>
                <a:off x="14478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2/10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E13D9A8-E442-47B0-BA44-68EA14990B94}"/>
                  </a:ext>
                </a:extLst>
              </p:cNvPr>
              <p:cNvSpPr txBox="1"/>
              <p:nvPr/>
            </p:nvSpPr>
            <p:spPr>
              <a:xfrm>
                <a:off x="21336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3/10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1A20969-0E6C-47D1-9EA9-570C2A07D80A}"/>
                  </a:ext>
                </a:extLst>
              </p:cNvPr>
              <p:cNvSpPr txBox="1"/>
              <p:nvPr/>
            </p:nvSpPr>
            <p:spPr>
              <a:xfrm>
                <a:off x="28194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4/10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08613044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 random variable X has a probability function: ƒ(x) = x/10 </a:t>
            </a:r>
          </a:p>
          <a:p>
            <a:pPr>
              <a:spcBef>
                <a:spcPts val="0"/>
              </a:spcBef>
            </a:pPr>
            <a:r>
              <a:rPr lang="en-US" dirty="0"/>
              <a:t>for values of x: 1,2,3,4</a:t>
            </a:r>
          </a:p>
          <a:p>
            <a:pPr>
              <a:spcBef>
                <a:spcPts val="0"/>
              </a:spcBef>
            </a:pPr>
            <a:r>
              <a:rPr lang="en-US" dirty="0"/>
              <a:t>Find </a:t>
            </a:r>
            <a:r>
              <a:rPr lang="el-GR" dirty="0"/>
              <a:t>μ</a:t>
            </a:r>
            <a:r>
              <a:rPr lang="en-US" baseline="-25000" dirty="0"/>
              <a:t>x </a:t>
            </a:r>
          </a:p>
          <a:p>
            <a:pPr>
              <a:spcBef>
                <a:spcPts val="0"/>
              </a:spcBef>
            </a:pPr>
            <a:r>
              <a:rPr lang="el-GR" sz="3200" dirty="0"/>
              <a:t>μ</a:t>
            </a:r>
            <a:r>
              <a:rPr lang="en-US" sz="3200" baseline="-25000" dirty="0"/>
              <a:t>x</a:t>
            </a:r>
            <a:r>
              <a:rPr lang="en-US" sz="2000" dirty="0"/>
              <a:t> </a:t>
            </a:r>
            <a:r>
              <a:rPr lang="en-US" sz="3200" dirty="0"/>
              <a:t>=</a:t>
            </a:r>
            <a:r>
              <a:rPr lang="en-US" sz="2000" dirty="0"/>
              <a:t> </a:t>
            </a:r>
            <a:r>
              <a:rPr lang="en-US" sz="3200" dirty="0"/>
              <a:t>1(1/10)</a:t>
            </a:r>
            <a:r>
              <a:rPr lang="en-US" sz="2000" dirty="0"/>
              <a:t> </a:t>
            </a:r>
            <a:r>
              <a:rPr lang="en-US" sz="3200" dirty="0"/>
              <a:t>+</a:t>
            </a:r>
            <a:r>
              <a:rPr lang="en-US" sz="2000" dirty="0"/>
              <a:t> </a:t>
            </a:r>
            <a:r>
              <a:rPr lang="en-US" sz="3200" dirty="0"/>
              <a:t>2(2/10)</a:t>
            </a:r>
            <a:r>
              <a:rPr lang="en-US" sz="2000" dirty="0"/>
              <a:t> </a:t>
            </a:r>
            <a:r>
              <a:rPr lang="en-US" sz="3200" dirty="0"/>
              <a:t>+</a:t>
            </a:r>
            <a:r>
              <a:rPr lang="en-US" sz="2000" dirty="0"/>
              <a:t> </a:t>
            </a:r>
            <a:r>
              <a:rPr lang="en-US" sz="3200" dirty="0"/>
              <a:t>3(3/10)</a:t>
            </a:r>
            <a:r>
              <a:rPr lang="en-US" sz="2000" dirty="0"/>
              <a:t> </a:t>
            </a:r>
            <a:r>
              <a:rPr lang="en-US" sz="3200" dirty="0"/>
              <a:t>+</a:t>
            </a:r>
            <a:r>
              <a:rPr lang="en-US" sz="2000" dirty="0"/>
              <a:t> </a:t>
            </a:r>
            <a:r>
              <a:rPr lang="en-US" sz="3200" dirty="0"/>
              <a:t>4(4/10)</a:t>
            </a:r>
          </a:p>
          <a:p>
            <a:pPr>
              <a:spcBef>
                <a:spcPts val="0"/>
              </a:spcBef>
            </a:pPr>
            <a:r>
              <a:rPr lang="en-US" dirty="0"/>
              <a:t>  = (1+4+9+16)/10</a:t>
            </a:r>
          </a:p>
          <a:p>
            <a:pPr>
              <a:spcBef>
                <a:spcPts val="0"/>
              </a:spcBef>
            </a:pPr>
            <a:r>
              <a:rPr lang="en-US" dirty="0"/>
              <a:t>  = 30/10 = </a:t>
            </a:r>
            <a:r>
              <a:rPr lang="en-US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VARIANCE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DBF0EC6-515D-4400-916F-5C6CB7A84BCE}"/>
              </a:ext>
            </a:extLst>
          </p:cNvPr>
          <p:cNvSpPr txBox="1"/>
          <p:nvPr/>
        </p:nvSpPr>
        <p:spPr>
          <a:xfrm>
            <a:off x="5410200" y="6488668"/>
            <a:ext cx="37911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E(X)</a:t>
            </a:r>
            <a:r>
              <a:rPr lang="en-US" sz="1050" dirty="0"/>
              <a:t> </a:t>
            </a:r>
            <a:r>
              <a:rPr lang="en-US" dirty="0"/>
              <a:t>=</a:t>
            </a:r>
            <a:r>
              <a:rPr lang="en-US" sz="1050" dirty="0"/>
              <a:t> </a:t>
            </a:r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ƒ(x</a:t>
            </a:r>
            <a:r>
              <a:rPr lang="en-US" baseline="-25000" dirty="0"/>
              <a:t>1</a:t>
            </a:r>
            <a:r>
              <a:rPr lang="en-US" dirty="0"/>
              <a:t>)</a:t>
            </a:r>
            <a:r>
              <a:rPr lang="en-US" sz="1050" dirty="0"/>
              <a:t> </a:t>
            </a:r>
            <a:r>
              <a:rPr lang="en-US" dirty="0"/>
              <a:t>+</a:t>
            </a:r>
            <a:r>
              <a:rPr lang="en-US" sz="1050" dirty="0"/>
              <a:t> </a:t>
            </a:r>
            <a:r>
              <a:rPr lang="en-US" dirty="0"/>
              <a:t>x</a:t>
            </a:r>
            <a:r>
              <a:rPr lang="en-US" baseline="-25000" dirty="0"/>
              <a:t>2</a:t>
            </a:r>
            <a:r>
              <a:rPr lang="en-US" dirty="0"/>
              <a:t>ƒ(x</a:t>
            </a:r>
            <a:r>
              <a:rPr lang="en-US" baseline="-25000" dirty="0"/>
              <a:t>2</a:t>
            </a:r>
            <a:r>
              <a:rPr lang="en-US" dirty="0"/>
              <a:t>)</a:t>
            </a:r>
            <a:r>
              <a:rPr lang="en-US" sz="1050" dirty="0"/>
              <a:t> </a:t>
            </a:r>
            <a:r>
              <a:rPr lang="en-US" dirty="0"/>
              <a:t>+</a:t>
            </a:r>
            <a:r>
              <a:rPr lang="en-US" sz="1050" dirty="0"/>
              <a:t> </a:t>
            </a:r>
            <a:r>
              <a:rPr lang="en-US" dirty="0"/>
              <a:t>…</a:t>
            </a:r>
            <a:r>
              <a:rPr lang="en-US" sz="1050" dirty="0"/>
              <a:t> </a:t>
            </a:r>
            <a:r>
              <a:rPr lang="en-US" dirty="0"/>
              <a:t>+</a:t>
            </a:r>
            <a:r>
              <a:rPr lang="en-US" sz="1050" dirty="0"/>
              <a:t> </a:t>
            </a:r>
            <a:r>
              <a:rPr lang="en-US" dirty="0" err="1"/>
              <a:t>x</a:t>
            </a:r>
            <a:r>
              <a:rPr lang="en-US" baseline="-25000" dirty="0" err="1"/>
              <a:t>k</a:t>
            </a:r>
            <a:r>
              <a:rPr lang="en-US" baseline="-25000" dirty="0"/>
              <a:t> </a:t>
            </a:r>
            <a:r>
              <a:rPr lang="en-US" dirty="0"/>
              <a:t>ƒ(</a:t>
            </a:r>
            <a:r>
              <a:rPr lang="en-US" dirty="0" err="1"/>
              <a:t>x</a:t>
            </a:r>
            <a:r>
              <a:rPr lang="en-US" baseline="-25000" dirty="0" err="1"/>
              <a:t>k</a:t>
            </a:r>
            <a:r>
              <a:rPr lang="en-US" dirty="0"/>
              <a:t>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769377C-E358-4C9F-8908-FE5C16C0D4CC}"/>
              </a:ext>
            </a:extLst>
          </p:cNvPr>
          <p:cNvGrpSpPr/>
          <p:nvPr/>
        </p:nvGrpSpPr>
        <p:grpSpPr>
          <a:xfrm>
            <a:off x="76200" y="5460540"/>
            <a:ext cx="4343400" cy="1321260"/>
            <a:chOff x="381000" y="3377970"/>
            <a:chExt cx="3429000" cy="132126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E1F0609-B31E-495F-BDC7-5B8EBDF1FE03}"/>
                </a:ext>
              </a:extLst>
            </p:cNvPr>
            <p:cNvGrpSpPr/>
            <p:nvPr/>
          </p:nvGrpSpPr>
          <p:grpSpPr>
            <a:xfrm>
              <a:off x="381000" y="3377970"/>
              <a:ext cx="3429000" cy="660630"/>
              <a:chOff x="76200" y="3377970"/>
              <a:chExt cx="3429000" cy="660630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CEC22B0-F08E-492B-9AD2-FDC0625D2B3E}"/>
                  </a:ext>
                </a:extLst>
              </p:cNvPr>
              <p:cNvSpPr txBox="1"/>
              <p:nvPr/>
            </p:nvSpPr>
            <p:spPr>
              <a:xfrm>
                <a:off x="762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x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1560286-BEB2-4403-943B-8692709E3C09}"/>
                  </a:ext>
                </a:extLst>
              </p:cNvPr>
              <p:cNvSpPr txBox="1"/>
              <p:nvPr/>
            </p:nvSpPr>
            <p:spPr>
              <a:xfrm>
                <a:off x="7620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1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7C9DBA1-B838-4137-BED1-C98FC921E92E}"/>
                  </a:ext>
                </a:extLst>
              </p:cNvPr>
              <p:cNvSpPr txBox="1"/>
              <p:nvPr/>
            </p:nvSpPr>
            <p:spPr>
              <a:xfrm>
                <a:off x="14478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2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5EAC56E-63EE-4CC2-AA25-B6DB7F6E9FED}"/>
                  </a:ext>
                </a:extLst>
              </p:cNvPr>
              <p:cNvSpPr txBox="1"/>
              <p:nvPr/>
            </p:nvSpPr>
            <p:spPr>
              <a:xfrm>
                <a:off x="21336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3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52FFAC9-8BCB-4CDE-92E5-29DA318C351D}"/>
                  </a:ext>
                </a:extLst>
              </p:cNvPr>
              <p:cNvSpPr txBox="1"/>
              <p:nvPr/>
            </p:nvSpPr>
            <p:spPr>
              <a:xfrm>
                <a:off x="28194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4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B5789D0-C625-4E12-858F-CDEBE65E7B66}"/>
                </a:ext>
              </a:extLst>
            </p:cNvPr>
            <p:cNvGrpSpPr/>
            <p:nvPr/>
          </p:nvGrpSpPr>
          <p:grpSpPr>
            <a:xfrm>
              <a:off x="381000" y="4038600"/>
              <a:ext cx="3429000" cy="660630"/>
              <a:chOff x="76200" y="3377970"/>
              <a:chExt cx="3429000" cy="660630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B65CBB5-2325-4C95-BA94-41D8DE123AD5}"/>
                  </a:ext>
                </a:extLst>
              </p:cNvPr>
              <p:cNvSpPr txBox="1"/>
              <p:nvPr/>
            </p:nvSpPr>
            <p:spPr>
              <a:xfrm>
                <a:off x="762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ƒ(x)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8FC45D1-2122-478B-A4CC-FF448569FD9B}"/>
                  </a:ext>
                </a:extLst>
              </p:cNvPr>
              <p:cNvSpPr txBox="1"/>
              <p:nvPr/>
            </p:nvSpPr>
            <p:spPr>
              <a:xfrm>
                <a:off x="7620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1/10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7A24F2B-6FBB-41D5-9E7C-4F790BB32E32}"/>
                  </a:ext>
                </a:extLst>
              </p:cNvPr>
              <p:cNvSpPr txBox="1"/>
              <p:nvPr/>
            </p:nvSpPr>
            <p:spPr>
              <a:xfrm>
                <a:off x="14478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2/10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A69D7D0-BD04-46EB-B0DC-225A8296E127}"/>
                  </a:ext>
                </a:extLst>
              </p:cNvPr>
              <p:cNvSpPr txBox="1"/>
              <p:nvPr/>
            </p:nvSpPr>
            <p:spPr>
              <a:xfrm>
                <a:off x="21336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3/10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F88105B-23A2-4524-8A30-D2471D6336DC}"/>
                  </a:ext>
                </a:extLst>
              </p:cNvPr>
              <p:cNvSpPr txBox="1"/>
              <p:nvPr/>
            </p:nvSpPr>
            <p:spPr>
              <a:xfrm>
                <a:off x="28194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4/10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34909162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 random variable X has a probability function: ƒ(x) = x/10 </a:t>
            </a:r>
          </a:p>
          <a:p>
            <a:pPr>
              <a:spcBef>
                <a:spcPts val="0"/>
              </a:spcBef>
            </a:pPr>
            <a:r>
              <a:rPr lang="en-US" dirty="0"/>
              <a:t>for values of x: 1,2,3,4</a:t>
            </a:r>
          </a:p>
          <a:p>
            <a:pPr>
              <a:spcBef>
                <a:spcPts val="0"/>
              </a:spcBef>
            </a:pPr>
            <a:r>
              <a:rPr lang="en-US" dirty="0"/>
              <a:t>Let’s prove E(X-</a:t>
            </a:r>
            <a:r>
              <a:rPr lang="el-GR" sz="4000" dirty="0"/>
              <a:t>μ</a:t>
            </a:r>
            <a:r>
              <a:rPr lang="en-US" sz="4000" baseline="-25000" dirty="0"/>
              <a:t>x</a:t>
            </a:r>
            <a:r>
              <a:rPr lang="en-US" dirty="0"/>
              <a:t>) = 0</a:t>
            </a:r>
            <a:endParaRPr lang="en-US" baseline="-25000" dirty="0"/>
          </a:p>
          <a:p>
            <a:pPr>
              <a:spcBef>
                <a:spcPts val="0"/>
              </a:spcBef>
            </a:pPr>
            <a:r>
              <a:rPr lang="en-US" sz="3200" dirty="0"/>
              <a:t>E(X-</a:t>
            </a:r>
            <a:r>
              <a:rPr lang="el-GR" sz="3200" dirty="0"/>
              <a:t>μ</a:t>
            </a:r>
            <a:r>
              <a:rPr lang="en-US" sz="3200" baseline="-25000" dirty="0"/>
              <a:t>x</a:t>
            </a:r>
            <a:r>
              <a:rPr lang="en-US" sz="3200" dirty="0"/>
              <a:t>) =</a:t>
            </a:r>
            <a:r>
              <a:rPr lang="en-US" sz="2000" dirty="0"/>
              <a:t> </a:t>
            </a:r>
            <a:r>
              <a:rPr lang="en-US" sz="3200" dirty="0"/>
              <a:t>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VARIANCE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4c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DBF0EC6-515D-4400-916F-5C6CB7A84BCE}"/>
              </a:ext>
            </a:extLst>
          </p:cNvPr>
          <p:cNvSpPr txBox="1"/>
          <p:nvPr/>
        </p:nvSpPr>
        <p:spPr>
          <a:xfrm>
            <a:off x="3505200" y="6488668"/>
            <a:ext cx="5638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E(X-</a:t>
            </a:r>
            <a:r>
              <a:rPr lang="el-GR" dirty="0"/>
              <a:t>μ</a:t>
            </a:r>
            <a:r>
              <a:rPr lang="en-US" baseline="-25000" dirty="0"/>
              <a:t>x</a:t>
            </a:r>
            <a:r>
              <a:rPr lang="en-US" dirty="0"/>
              <a:t>) = (x</a:t>
            </a:r>
            <a:r>
              <a:rPr lang="en-US" baseline="-25000" dirty="0"/>
              <a:t>1</a:t>
            </a:r>
            <a:r>
              <a:rPr lang="en-US" dirty="0"/>
              <a:t>-</a:t>
            </a:r>
            <a:r>
              <a:rPr lang="el-GR" dirty="0"/>
              <a:t>μ</a:t>
            </a:r>
            <a:r>
              <a:rPr lang="en-US" baseline="-25000" dirty="0"/>
              <a:t>x</a:t>
            </a:r>
            <a:r>
              <a:rPr lang="en-US" dirty="0"/>
              <a:t>)ƒ(x</a:t>
            </a:r>
            <a:r>
              <a:rPr lang="en-US" baseline="-25000" dirty="0"/>
              <a:t>1</a:t>
            </a:r>
            <a:r>
              <a:rPr lang="en-US" dirty="0"/>
              <a:t>) + (x</a:t>
            </a:r>
            <a:r>
              <a:rPr lang="en-US" baseline="-25000" dirty="0"/>
              <a:t>2</a:t>
            </a:r>
            <a:r>
              <a:rPr lang="en-US" dirty="0"/>
              <a:t>-</a:t>
            </a:r>
            <a:r>
              <a:rPr lang="el-GR" dirty="0"/>
              <a:t>μ</a:t>
            </a:r>
            <a:r>
              <a:rPr lang="en-US" baseline="-25000" dirty="0"/>
              <a:t>x</a:t>
            </a:r>
            <a:r>
              <a:rPr lang="en-US" dirty="0"/>
              <a:t>)ƒ(x</a:t>
            </a:r>
            <a:r>
              <a:rPr lang="en-US" baseline="-25000" dirty="0"/>
              <a:t>2</a:t>
            </a:r>
            <a:r>
              <a:rPr lang="en-US" dirty="0"/>
              <a:t>) + … + (</a:t>
            </a:r>
            <a:r>
              <a:rPr lang="en-US" dirty="0" err="1"/>
              <a:t>x</a:t>
            </a:r>
            <a:r>
              <a:rPr lang="en-US" baseline="-25000" dirty="0" err="1"/>
              <a:t>k</a:t>
            </a:r>
            <a:r>
              <a:rPr lang="en-US" dirty="0"/>
              <a:t>-</a:t>
            </a:r>
            <a:r>
              <a:rPr lang="el-GR" dirty="0"/>
              <a:t>μ</a:t>
            </a:r>
            <a:r>
              <a:rPr lang="en-US" baseline="-25000" dirty="0"/>
              <a:t>x</a:t>
            </a:r>
            <a:r>
              <a:rPr lang="en-US" dirty="0"/>
              <a:t>)ƒ(</a:t>
            </a:r>
            <a:r>
              <a:rPr lang="en-US" dirty="0" err="1"/>
              <a:t>x</a:t>
            </a:r>
            <a:r>
              <a:rPr lang="en-US" baseline="-25000" dirty="0" err="1"/>
              <a:t>k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84067630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 random variable X has a probability function: ƒ(x) = x/10 </a:t>
            </a:r>
          </a:p>
          <a:p>
            <a:pPr>
              <a:spcBef>
                <a:spcPts val="0"/>
              </a:spcBef>
            </a:pPr>
            <a:r>
              <a:rPr lang="en-US" dirty="0"/>
              <a:t>for values of x: 1,2,3,4</a:t>
            </a:r>
          </a:p>
          <a:p>
            <a:pPr>
              <a:spcBef>
                <a:spcPts val="0"/>
              </a:spcBef>
            </a:pPr>
            <a:r>
              <a:rPr lang="en-US" dirty="0"/>
              <a:t>Let’s prove E(X-</a:t>
            </a:r>
            <a:r>
              <a:rPr lang="el-GR" sz="4000" dirty="0"/>
              <a:t>μ</a:t>
            </a:r>
            <a:r>
              <a:rPr lang="en-US" sz="4000" baseline="-25000" dirty="0"/>
              <a:t>x</a:t>
            </a:r>
            <a:r>
              <a:rPr lang="en-US" dirty="0"/>
              <a:t>) = 0</a:t>
            </a:r>
            <a:endParaRPr lang="en-US" baseline="-25000" dirty="0"/>
          </a:p>
          <a:p>
            <a:pPr>
              <a:spcBef>
                <a:spcPts val="0"/>
              </a:spcBef>
            </a:pPr>
            <a:r>
              <a:rPr lang="en-US" sz="3200" dirty="0"/>
              <a:t>E(X-</a:t>
            </a:r>
            <a:r>
              <a:rPr lang="el-GR" sz="3200" dirty="0"/>
              <a:t>μ</a:t>
            </a:r>
            <a:r>
              <a:rPr lang="en-US" sz="3200" baseline="-25000" dirty="0"/>
              <a:t>x</a:t>
            </a:r>
            <a:r>
              <a:rPr lang="en-US" sz="3200" dirty="0"/>
              <a:t>) =</a:t>
            </a:r>
            <a:r>
              <a:rPr lang="en-US" sz="2000" dirty="0"/>
              <a:t> </a:t>
            </a:r>
            <a:r>
              <a:rPr lang="en-US" sz="3200" dirty="0"/>
              <a:t>(1-3)(1/10)</a:t>
            </a:r>
            <a:r>
              <a:rPr lang="en-US" sz="2000" dirty="0"/>
              <a:t> </a:t>
            </a:r>
            <a:r>
              <a:rPr lang="en-US" sz="3200" dirty="0"/>
              <a:t>+</a:t>
            </a:r>
            <a:r>
              <a:rPr lang="en-US" sz="2000" dirty="0"/>
              <a:t> </a:t>
            </a:r>
            <a:r>
              <a:rPr lang="en-US" sz="3200" dirty="0"/>
              <a:t>(2-3)(2/10)</a:t>
            </a:r>
            <a:r>
              <a:rPr lang="en-US" sz="2000" dirty="0"/>
              <a:t> </a:t>
            </a:r>
            <a:r>
              <a:rPr lang="en-US" sz="3200" dirty="0"/>
              <a:t>+</a:t>
            </a:r>
            <a:r>
              <a:rPr lang="en-US" sz="2000" dirty="0"/>
              <a:t> 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                  </a:t>
            </a:r>
            <a:r>
              <a:rPr lang="en-US" sz="3200" dirty="0"/>
              <a:t>(3-3)(3/10)</a:t>
            </a:r>
            <a:r>
              <a:rPr lang="en-US" sz="2000" dirty="0"/>
              <a:t> </a:t>
            </a:r>
            <a:r>
              <a:rPr lang="en-US" sz="3200" dirty="0"/>
              <a:t>+</a:t>
            </a:r>
            <a:r>
              <a:rPr lang="en-US" sz="2000" dirty="0"/>
              <a:t> </a:t>
            </a:r>
            <a:r>
              <a:rPr lang="en-US" sz="3200" dirty="0"/>
              <a:t>(4-3)(4/10)</a:t>
            </a:r>
          </a:p>
          <a:p>
            <a:pPr>
              <a:spcBef>
                <a:spcPts val="0"/>
              </a:spcBef>
            </a:pPr>
            <a:r>
              <a:rPr lang="en-US" dirty="0"/>
              <a:t>  = (-2+-2+0+4)/10</a:t>
            </a:r>
          </a:p>
          <a:p>
            <a:pPr>
              <a:spcBef>
                <a:spcPts val="0"/>
              </a:spcBef>
            </a:pPr>
            <a:r>
              <a:rPr lang="en-US" dirty="0"/>
              <a:t>  = 0/10 = </a:t>
            </a:r>
            <a:r>
              <a:rPr lang="en-US" dirty="0">
                <a:solidFill>
                  <a:srgbClr val="FFFF00"/>
                </a:solidFill>
              </a:rPr>
              <a:t>0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VARIANCE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4c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D35185-10D2-4C83-89A1-54930CDB98C7}"/>
              </a:ext>
            </a:extLst>
          </p:cNvPr>
          <p:cNvSpPr txBox="1"/>
          <p:nvPr/>
        </p:nvSpPr>
        <p:spPr>
          <a:xfrm>
            <a:off x="3505200" y="6488668"/>
            <a:ext cx="5638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E(X-</a:t>
            </a:r>
            <a:r>
              <a:rPr lang="el-GR" dirty="0"/>
              <a:t>μ</a:t>
            </a:r>
            <a:r>
              <a:rPr lang="en-US" baseline="-25000" dirty="0"/>
              <a:t>x</a:t>
            </a:r>
            <a:r>
              <a:rPr lang="en-US" dirty="0"/>
              <a:t>) = (x</a:t>
            </a:r>
            <a:r>
              <a:rPr lang="en-US" baseline="-25000" dirty="0"/>
              <a:t>1</a:t>
            </a:r>
            <a:r>
              <a:rPr lang="en-US" dirty="0"/>
              <a:t>-</a:t>
            </a:r>
            <a:r>
              <a:rPr lang="el-GR" dirty="0"/>
              <a:t>μ</a:t>
            </a:r>
            <a:r>
              <a:rPr lang="en-US" baseline="-25000" dirty="0"/>
              <a:t>x</a:t>
            </a:r>
            <a:r>
              <a:rPr lang="en-US" dirty="0"/>
              <a:t>)ƒ(x</a:t>
            </a:r>
            <a:r>
              <a:rPr lang="en-US" baseline="-25000" dirty="0"/>
              <a:t>1</a:t>
            </a:r>
            <a:r>
              <a:rPr lang="en-US" dirty="0"/>
              <a:t>) + (x</a:t>
            </a:r>
            <a:r>
              <a:rPr lang="en-US" baseline="-25000" dirty="0"/>
              <a:t>2</a:t>
            </a:r>
            <a:r>
              <a:rPr lang="en-US" dirty="0"/>
              <a:t>-</a:t>
            </a:r>
            <a:r>
              <a:rPr lang="el-GR" dirty="0"/>
              <a:t>μ</a:t>
            </a:r>
            <a:r>
              <a:rPr lang="en-US" baseline="-25000" dirty="0"/>
              <a:t>x</a:t>
            </a:r>
            <a:r>
              <a:rPr lang="en-US" dirty="0"/>
              <a:t>)ƒ(x</a:t>
            </a:r>
            <a:r>
              <a:rPr lang="en-US" baseline="-25000" dirty="0"/>
              <a:t>2</a:t>
            </a:r>
            <a:r>
              <a:rPr lang="en-US" dirty="0"/>
              <a:t>) + … + (</a:t>
            </a:r>
            <a:r>
              <a:rPr lang="en-US" dirty="0" err="1"/>
              <a:t>x</a:t>
            </a:r>
            <a:r>
              <a:rPr lang="en-US" baseline="-25000" dirty="0" err="1"/>
              <a:t>k</a:t>
            </a:r>
            <a:r>
              <a:rPr lang="en-US" dirty="0"/>
              <a:t>-</a:t>
            </a:r>
            <a:r>
              <a:rPr lang="el-GR" dirty="0"/>
              <a:t>μ</a:t>
            </a:r>
            <a:r>
              <a:rPr lang="en-US" baseline="-25000" dirty="0"/>
              <a:t>x</a:t>
            </a:r>
            <a:r>
              <a:rPr lang="en-US" dirty="0"/>
              <a:t>)ƒ(</a:t>
            </a:r>
            <a:r>
              <a:rPr lang="en-US" dirty="0" err="1"/>
              <a:t>x</a:t>
            </a:r>
            <a:r>
              <a:rPr lang="en-US" baseline="-25000" dirty="0" err="1"/>
              <a:t>k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23819812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 random variable X has a probability function: ƒ(x) = x/10 </a:t>
            </a:r>
          </a:p>
          <a:p>
            <a:pPr>
              <a:spcBef>
                <a:spcPts val="0"/>
              </a:spcBef>
            </a:pPr>
            <a:r>
              <a:rPr lang="en-US" dirty="0"/>
              <a:t>for values of x: 1,2,3,4</a:t>
            </a:r>
          </a:p>
          <a:p>
            <a:pPr>
              <a:spcBef>
                <a:spcPts val="0"/>
              </a:spcBef>
            </a:pPr>
            <a:r>
              <a:rPr lang="en-US" dirty="0"/>
              <a:t>Find σ</a:t>
            </a:r>
            <a:r>
              <a:rPr lang="en-US" baseline="-25000" dirty="0"/>
              <a:t>x</a:t>
            </a:r>
            <a:r>
              <a:rPr lang="en-US" baseline="30000" dirty="0"/>
              <a:t>2</a:t>
            </a:r>
            <a:r>
              <a:rPr lang="en-US" baseline="-25000" dirty="0"/>
              <a:t> 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σ</a:t>
            </a:r>
            <a:r>
              <a:rPr lang="en-US" sz="3000" baseline="-25000" dirty="0"/>
              <a:t>x</a:t>
            </a:r>
            <a:r>
              <a:rPr lang="en-US" sz="3000" baseline="30000" dirty="0"/>
              <a:t>2</a:t>
            </a:r>
            <a:r>
              <a:rPr lang="en-US" sz="3000" dirty="0"/>
              <a:t> = ?</a:t>
            </a:r>
          </a:p>
          <a:p>
            <a:pPr>
              <a:spcBef>
                <a:spcPts val="0"/>
              </a:spcBef>
            </a:pPr>
            <a:endParaRPr lang="en-US" sz="3000" dirty="0"/>
          </a:p>
          <a:p>
            <a:pPr>
              <a:spcBef>
                <a:spcPts val="0"/>
              </a:spcBef>
            </a:pPr>
            <a:endParaRPr lang="en-US" sz="3000" dirty="0"/>
          </a:p>
          <a:p>
            <a:pPr>
              <a:spcBef>
                <a:spcPts val="0"/>
              </a:spcBef>
            </a:pPr>
            <a:endParaRPr lang="en-US" sz="30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VARIANCE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4d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DBF0EC6-515D-4400-916F-5C6CB7A84BCE}"/>
              </a:ext>
            </a:extLst>
          </p:cNvPr>
          <p:cNvSpPr txBox="1"/>
          <p:nvPr/>
        </p:nvSpPr>
        <p:spPr>
          <a:xfrm>
            <a:off x="3200400" y="6248400"/>
            <a:ext cx="60009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σ</a:t>
            </a:r>
            <a:r>
              <a:rPr lang="en-US" baseline="-25000" dirty="0"/>
              <a:t>x</a:t>
            </a:r>
            <a:r>
              <a:rPr lang="en-US" baseline="30000" dirty="0"/>
              <a:t>2</a:t>
            </a:r>
            <a:r>
              <a:rPr lang="en-US" baseline="-25000" dirty="0"/>
              <a:t> </a:t>
            </a:r>
            <a:r>
              <a:rPr lang="en-US" dirty="0"/>
              <a:t>= (x</a:t>
            </a:r>
            <a:r>
              <a:rPr lang="en-US" baseline="-25000" dirty="0"/>
              <a:t>1</a:t>
            </a:r>
            <a:r>
              <a:rPr lang="en-US" dirty="0"/>
              <a:t>–</a:t>
            </a:r>
            <a:r>
              <a:rPr lang="el-GR" dirty="0"/>
              <a:t>μ</a:t>
            </a:r>
            <a:r>
              <a:rPr lang="en-US" baseline="-25000" dirty="0"/>
              <a:t>x</a:t>
            </a:r>
            <a:r>
              <a:rPr lang="en-US" dirty="0"/>
              <a:t>)</a:t>
            </a:r>
            <a:r>
              <a:rPr lang="en-US" baseline="30000" dirty="0"/>
              <a:t>2</a:t>
            </a:r>
            <a:r>
              <a:rPr lang="en-US" dirty="0"/>
              <a:t>ƒ(x</a:t>
            </a:r>
            <a:r>
              <a:rPr lang="en-US" baseline="-25000" dirty="0"/>
              <a:t>1</a:t>
            </a:r>
            <a:r>
              <a:rPr lang="en-US" dirty="0"/>
              <a:t>) + (x</a:t>
            </a:r>
            <a:r>
              <a:rPr lang="en-US" baseline="-25000" dirty="0"/>
              <a:t>2</a:t>
            </a:r>
            <a:r>
              <a:rPr lang="en-US" dirty="0"/>
              <a:t> –</a:t>
            </a:r>
            <a:r>
              <a:rPr lang="el-GR" dirty="0"/>
              <a:t>μ</a:t>
            </a:r>
            <a:r>
              <a:rPr lang="en-US" baseline="-25000" dirty="0"/>
              <a:t>x</a:t>
            </a:r>
            <a:r>
              <a:rPr lang="en-US" dirty="0"/>
              <a:t>)</a:t>
            </a:r>
            <a:r>
              <a:rPr lang="en-US" baseline="30000" dirty="0"/>
              <a:t>2</a:t>
            </a:r>
            <a:r>
              <a:rPr lang="en-US" dirty="0"/>
              <a:t>ƒ(x</a:t>
            </a:r>
            <a:r>
              <a:rPr lang="en-US" baseline="-25000" dirty="0"/>
              <a:t>2</a:t>
            </a:r>
            <a:r>
              <a:rPr lang="en-US" dirty="0"/>
              <a:t>) + … + (</a:t>
            </a:r>
            <a:r>
              <a:rPr lang="en-US" dirty="0" err="1"/>
              <a:t>x</a:t>
            </a:r>
            <a:r>
              <a:rPr lang="en-US" baseline="-25000" dirty="0" err="1"/>
              <a:t>k</a:t>
            </a:r>
            <a:r>
              <a:rPr lang="en-US" dirty="0"/>
              <a:t> –</a:t>
            </a:r>
            <a:r>
              <a:rPr lang="el-GR" dirty="0"/>
              <a:t>μ</a:t>
            </a:r>
            <a:r>
              <a:rPr lang="en-US" baseline="-25000" dirty="0"/>
              <a:t>x</a:t>
            </a:r>
            <a:r>
              <a:rPr lang="en-US" dirty="0"/>
              <a:t>)</a:t>
            </a:r>
            <a:r>
              <a:rPr lang="en-US" baseline="30000" dirty="0"/>
              <a:t>2</a:t>
            </a:r>
            <a:r>
              <a:rPr lang="en-US" dirty="0"/>
              <a:t>ƒ(</a:t>
            </a:r>
            <a:r>
              <a:rPr lang="en-US" dirty="0" err="1"/>
              <a:t>x</a:t>
            </a:r>
            <a:r>
              <a:rPr lang="en-US" baseline="-25000" dirty="0" err="1"/>
              <a:t>k</a:t>
            </a:r>
            <a:r>
              <a:rPr lang="en-US" dirty="0"/>
              <a:t>) </a:t>
            </a:r>
          </a:p>
          <a:p>
            <a:pPr>
              <a:spcBef>
                <a:spcPts val="0"/>
              </a:spcBef>
            </a:pPr>
            <a:r>
              <a:rPr lang="en-US" dirty="0"/>
              <a:t>or σ</a:t>
            </a:r>
            <a:r>
              <a:rPr lang="en-US" baseline="-25000" dirty="0"/>
              <a:t>x</a:t>
            </a:r>
            <a:r>
              <a:rPr lang="en-US" baseline="30000" dirty="0"/>
              <a:t>2</a:t>
            </a:r>
            <a:r>
              <a:rPr lang="en-US" baseline="-25000" dirty="0"/>
              <a:t> </a:t>
            </a:r>
            <a:r>
              <a:rPr lang="en-US" dirty="0"/>
              <a:t>= (x</a:t>
            </a:r>
            <a:r>
              <a:rPr lang="en-US" baseline="-25000" dirty="0"/>
              <a:t>1</a:t>
            </a:r>
            <a:r>
              <a:rPr lang="en-US" dirty="0"/>
              <a:t>)</a:t>
            </a:r>
            <a:r>
              <a:rPr lang="en-US" baseline="30000" dirty="0"/>
              <a:t>2</a:t>
            </a:r>
            <a:r>
              <a:rPr lang="en-US" dirty="0"/>
              <a:t>ƒ(x</a:t>
            </a:r>
            <a:r>
              <a:rPr lang="en-US" baseline="-25000" dirty="0"/>
              <a:t>1</a:t>
            </a:r>
            <a:r>
              <a:rPr lang="en-US" dirty="0"/>
              <a:t>) + (x</a:t>
            </a:r>
            <a:r>
              <a:rPr lang="en-US" baseline="-25000" dirty="0"/>
              <a:t>2</a:t>
            </a:r>
            <a:r>
              <a:rPr lang="en-US" dirty="0"/>
              <a:t>)</a:t>
            </a:r>
            <a:r>
              <a:rPr lang="en-US" baseline="30000" dirty="0"/>
              <a:t>2</a:t>
            </a:r>
            <a:r>
              <a:rPr lang="en-US" dirty="0"/>
              <a:t>ƒ(x</a:t>
            </a:r>
            <a:r>
              <a:rPr lang="en-US" baseline="-25000" dirty="0"/>
              <a:t>2</a:t>
            </a:r>
            <a:r>
              <a:rPr lang="en-US" dirty="0"/>
              <a:t>) + … + (</a:t>
            </a:r>
            <a:r>
              <a:rPr lang="en-US" dirty="0" err="1"/>
              <a:t>x</a:t>
            </a:r>
            <a:r>
              <a:rPr lang="en-US" baseline="-25000" dirty="0" err="1"/>
              <a:t>k</a:t>
            </a:r>
            <a:r>
              <a:rPr lang="en-US" dirty="0"/>
              <a:t>)</a:t>
            </a:r>
            <a:r>
              <a:rPr lang="en-US" baseline="30000" dirty="0"/>
              <a:t>2</a:t>
            </a:r>
            <a:r>
              <a:rPr lang="en-US" dirty="0"/>
              <a:t>ƒ(</a:t>
            </a:r>
            <a:r>
              <a:rPr lang="en-US" dirty="0" err="1"/>
              <a:t>x</a:t>
            </a:r>
            <a:r>
              <a:rPr lang="en-US" baseline="-25000" dirty="0" err="1"/>
              <a:t>k</a:t>
            </a:r>
            <a:r>
              <a:rPr lang="en-US" dirty="0"/>
              <a:t>) – (</a:t>
            </a:r>
            <a:r>
              <a:rPr lang="el-GR" dirty="0"/>
              <a:t>μ</a:t>
            </a:r>
            <a:r>
              <a:rPr lang="en-US" baseline="-25000" dirty="0"/>
              <a:t>x</a:t>
            </a:r>
            <a:r>
              <a:rPr lang="en-US" dirty="0"/>
              <a:t>)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0DB2334-D365-4B1E-936D-A75478AD85FF}"/>
              </a:ext>
            </a:extLst>
          </p:cNvPr>
          <p:cNvGrpSpPr/>
          <p:nvPr/>
        </p:nvGrpSpPr>
        <p:grpSpPr>
          <a:xfrm>
            <a:off x="76200" y="4876800"/>
            <a:ext cx="4343400" cy="1321260"/>
            <a:chOff x="381000" y="3377970"/>
            <a:chExt cx="3429000" cy="132126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1342D03-E5D5-4AC8-951D-7F8B9C6300B6}"/>
                </a:ext>
              </a:extLst>
            </p:cNvPr>
            <p:cNvGrpSpPr/>
            <p:nvPr/>
          </p:nvGrpSpPr>
          <p:grpSpPr>
            <a:xfrm>
              <a:off x="381000" y="3377970"/>
              <a:ext cx="3429000" cy="660630"/>
              <a:chOff x="76200" y="3377970"/>
              <a:chExt cx="3429000" cy="660630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69E85C9-473D-4687-9419-C7E1568A23EC}"/>
                  </a:ext>
                </a:extLst>
              </p:cNvPr>
              <p:cNvSpPr txBox="1"/>
              <p:nvPr/>
            </p:nvSpPr>
            <p:spPr>
              <a:xfrm>
                <a:off x="762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x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B0CDDC5-D2BE-479E-9097-4F0242739285}"/>
                  </a:ext>
                </a:extLst>
              </p:cNvPr>
              <p:cNvSpPr txBox="1"/>
              <p:nvPr/>
            </p:nvSpPr>
            <p:spPr>
              <a:xfrm>
                <a:off x="7620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1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6152E10-A9E1-4115-A7EA-C09F5F679D4F}"/>
                  </a:ext>
                </a:extLst>
              </p:cNvPr>
              <p:cNvSpPr txBox="1"/>
              <p:nvPr/>
            </p:nvSpPr>
            <p:spPr>
              <a:xfrm>
                <a:off x="14478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2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50A9775-0906-4A14-9645-3EC8EA73D5D6}"/>
                  </a:ext>
                </a:extLst>
              </p:cNvPr>
              <p:cNvSpPr txBox="1"/>
              <p:nvPr/>
            </p:nvSpPr>
            <p:spPr>
              <a:xfrm>
                <a:off x="21336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3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61D7FEC-AF91-46E6-AC1E-B175776FDE75}"/>
                  </a:ext>
                </a:extLst>
              </p:cNvPr>
              <p:cNvSpPr txBox="1"/>
              <p:nvPr/>
            </p:nvSpPr>
            <p:spPr>
              <a:xfrm>
                <a:off x="28194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4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37091E3-3FEA-461B-A7A9-1A422DAD6C7F}"/>
                </a:ext>
              </a:extLst>
            </p:cNvPr>
            <p:cNvGrpSpPr/>
            <p:nvPr/>
          </p:nvGrpSpPr>
          <p:grpSpPr>
            <a:xfrm>
              <a:off x="381000" y="4038600"/>
              <a:ext cx="3429000" cy="660630"/>
              <a:chOff x="76200" y="3377970"/>
              <a:chExt cx="3429000" cy="660630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92DFA5F-F9AB-4654-A4AC-DE9241B4476D}"/>
                  </a:ext>
                </a:extLst>
              </p:cNvPr>
              <p:cNvSpPr txBox="1"/>
              <p:nvPr/>
            </p:nvSpPr>
            <p:spPr>
              <a:xfrm>
                <a:off x="762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ƒ(x)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287AB59-3AB1-44C3-8E26-0F8F6045CD30}"/>
                  </a:ext>
                </a:extLst>
              </p:cNvPr>
              <p:cNvSpPr txBox="1"/>
              <p:nvPr/>
            </p:nvSpPr>
            <p:spPr>
              <a:xfrm>
                <a:off x="7620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1/10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357FA14-F02E-4C7D-9321-BEC42023A0F6}"/>
                  </a:ext>
                </a:extLst>
              </p:cNvPr>
              <p:cNvSpPr txBox="1"/>
              <p:nvPr/>
            </p:nvSpPr>
            <p:spPr>
              <a:xfrm>
                <a:off x="14478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2/10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889B69D-A84D-4D9B-B63A-2D9A34BFA750}"/>
                  </a:ext>
                </a:extLst>
              </p:cNvPr>
              <p:cNvSpPr txBox="1"/>
              <p:nvPr/>
            </p:nvSpPr>
            <p:spPr>
              <a:xfrm>
                <a:off x="21336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3/10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1877F7A-FA4F-4011-9324-6F4FDFB5ED3E}"/>
                  </a:ext>
                </a:extLst>
              </p:cNvPr>
              <p:cNvSpPr txBox="1"/>
              <p:nvPr/>
            </p:nvSpPr>
            <p:spPr>
              <a:xfrm>
                <a:off x="28194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4/10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06979317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 random variable X has a probability function: ƒ(x) = x/10 </a:t>
            </a:r>
          </a:p>
          <a:p>
            <a:pPr>
              <a:spcBef>
                <a:spcPts val="0"/>
              </a:spcBef>
            </a:pPr>
            <a:r>
              <a:rPr lang="en-US" dirty="0"/>
              <a:t>for values of x: 1,2,3,4</a:t>
            </a:r>
          </a:p>
          <a:p>
            <a:pPr>
              <a:spcBef>
                <a:spcPts val="0"/>
              </a:spcBef>
            </a:pPr>
            <a:r>
              <a:rPr lang="en-US" dirty="0"/>
              <a:t>Find σ</a:t>
            </a:r>
            <a:r>
              <a:rPr lang="en-US" baseline="-25000" dirty="0"/>
              <a:t>x</a:t>
            </a:r>
            <a:r>
              <a:rPr lang="en-US" baseline="30000" dirty="0"/>
              <a:t>2</a:t>
            </a:r>
            <a:r>
              <a:rPr lang="en-US" baseline="-25000" dirty="0"/>
              <a:t> 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σ</a:t>
            </a:r>
            <a:r>
              <a:rPr lang="en-US" sz="3000" baseline="-25000" dirty="0"/>
              <a:t>x</a:t>
            </a:r>
            <a:r>
              <a:rPr lang="en-US" sz="3000" baseline="30000" dirty="0"/>
              <a:t>2</a:t>
            </a:r>
            <a:r>
              <a:rPr lang="en-US" sz="3000" dirty="0"/>
              <a:t> = (1-3)</a:t>
            </a:r>
            <a:r>
              <a:rPr lang="en-US" sz="3000" baseline="30000" dirty="0"/>
              <a:t>2</a:t>
            </a:r>
            <a:r>
              <a:rPr lang="en-US" sz="3000" dirty="0"/>
              <a:t>(1/10) + (2-3)</a:t>
            </a:r>
            <a:r>
              <a:rPr lang="en-US" sz="3000" baseline="30000" dirty="0"/>
              <a:t>2</a:t>
            </a:r>
            <a:r>
              <a:rPr lang="en-US" sz="3000" dirty="0"/>
              <a:t>(2/10) + 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      </a:t>
            </a:r>
            <a:r>
              <a:rPr lang="en-US" sz="2000" dirty="0"/>
              <a:t> </a:t>
            </a:r>
            <a:r>
              <a:rPr lang="en-US" sz="3000" dirty="0"/>
              <a:t>(3-3)</a:t>
            </a:r>
            <a:r>
              <a:rPr lang="en-US" sz="3000" baseline="30000" dirty="0"/>
              <a:t>2</a:t>
            </a:r>
            <a:r>
              <a:rPr lang="en-US" sz="3000" dirty="0"/>
              <a:t>(3/10) + (4-3)</a:t>
            </a:r>
            <a:r>
              <a:rPr lang="en-US" sz="3000" baseline="30000" dirty="0"/>
              <a:t>2</a:t>
            </a:r>
            <a:r>
              <a:rPr lang="en-US" sz="3000" dirty="0"/>
              <a:t>(4/10) = 1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Or: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σ</a:t>
            </a:r>
            <a:r>
              <a:rPr lang="en-US" sz="3000" baseline="-25000" dirty="0"/>
              <a:t>x</a:t>
            </a:r>
            <a:r>
              <a:rPr lang="en-US" sz="2000" baseline="30000" dirty="0"/>
              <a:t>2</a:t>
            </a:r>
            <a:r>
              <a:rPr lang="en-US" sz="2000" dirty="0"/>
              <a:t> </a:t>
            </a:r>
            <a:r>
              <a:rPr lang="en-US" sz="3000" dirty="0"/>
              <a:t>=</a:t>
            </a:r>
            <a:r>
              <a:rPr lang="en-US" sz="2000" dirty="0"/>
              <a:t> </a:t>
            </a:r>
            <a:r>
              <a:rPr lang="en-US" sz="3000" dirty="0"/>
              <a:t>1</a:t>
            </a:r>
            <a:r>
              <a:rPr lang="en-US" sz="3000" baseline="30000" dirty="0"/>
              <a:t>2</a:t>
            </a:r>
            <a:r>
              <a:rPr lang="en-US" sz="3000" dirty="0"/>
              <a:t>(1/10)</a:t>
            </a:r>
            <a:r>
              <a:rPr lang="en-US" sz="2000" dirty="0"/>
              <a:t> </a:t>
            </a:r>
            <a:r>
              <a:rPr lang="en-US" sz="3000" dirty="0"/>
              <a:t>+</a:t>
            </a:r>
            <a:r>
              <a:rPr lang="en-US" sz="2000" dirty="0"/>
              <a:t> </a:t>
            </a:r>
            <a:r>
              <a:rPr lang="en-US" sz="3000" dirty="0"/>
              <a:t>2</a:t>
            </a:r>
            <a:r>
              <a:rPr lang="en-US" sz="3000" baseline="30000" dirty="0"/>
              <a:t>2</a:t>
            </a:r>
            <a:r>
              <a:rPr lang="en-US" sz="3000" dirty="0"/>
              <a:t>(2/10)</a:t>
            </a:r>
            <a:r>
              <a:rPr lang="en-US" sz="2000" dirty="0"/>
              <a:t> </a:t>
            </a:r>
            <a:r>
              <a:rPr lang="en-US" sz="3000" dirty="0"/>
              <a:t>+</a:t>
            </a:r>
            <a:r>
              <a:rPr lang="en-US" sz="2000" dirty="0"/>
              <a:t> </a:t>
            </a:r>
            <a:r>
              <a:rPr lang="en-US" sz="3000" dirty="0"/>
              <a:t>3</a:t>
            </a:r>
            <a:r>
              <a:rPr lang="en-US" sz="3000" baseline="30000" dirty="0"/>
              <a:t>2</a:t>
            </a:r>
            <a:r>
              <a:rPr lang="en-US" sz="3000" dirty="0"/>
              <a:t>(3/10)</a:t>
            </a:r>
            <a:r>
              <a:rPr lang="en-US" sz="2000" dirty="0"/>
              <a:t> </a:t>
            </a:r>
            <a:r>
              <a:rPr lang="en-US" sz="3000" dirty="0"/>
              <a:t>+       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      4</a:t>
            </a:r>
            <a:r>
              <a:rPr lang="en-US" sz="3000" baseline="30000" dirty="0"/>
              <a:t>2</a:t>
            </a:r>
            <a:r>
              <a:rPr lang="en-US" sz="3000" dirty="0"/>
              <a:t>(4/10) – 3</a:t>
            </a:r>
            <a:r>
              <a:rPr lang="en-US" sz="3000" baseline="30000" dirty="0"/>
              <a:t>2</a:t>
            </a:r>
            <a:r>
              <a:rPr lang="en-US" sz="3000" dirty="0"/>
              <a:t> 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    = (1+8+27+64)/10 – 9 = 1</a:t>
            </a:r>
          </a:p>
          <a:p>
            <a:pPr>
              <a:spcBef>
                <a:spcPts val="0"/>
              </a:spcBef>
            </a:pPr>
            <a:endParaRPr lang="en-US" sz="3000" dirty="0"/>
          </a:p>
          <a:p>
            <a:pPr>
              <a:spcBef>
                <a:spcPts val="0"/>
              </a:spcBef>
            </a:pPr>
            <a:endParaRPr lang="en-US" sz="3000" dirty="0"/>
          </a:p>
          <a:p>
            <a:pPr>
              <a:spcBef>
                <a:spcPts val="0"/>
              </a:spcBef>
            </a:pPr>
            <a:endParaRPr lang="en-US" sz="30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VARIANCE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4d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DBF0EC6-515D-4400-916F-5C6CB7A84BCE}"/>
              </a:ext>
            </a:extLst>
          </p:cNvPr>
          <p:cNvSpPr txBox="1"/>
          <p:nvPr/>
        </p:nvSpPr>
        <p:spPr>
          <a:xfrm>
            <a:off x="3200400" y="6248400"/>
            <a:ext cx="60009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σ</a:t>
            </a:r>
            <a:r>
              <a:rPr lang="en-US" baseline="-25000" dirty="0"/>
              <a:t>x</a:t>
            </a:r>
            <a:r>
              <a:rPr lang="en-US" baseline="30000" dirty="0"/>
              <a:t>2</a:t>
            </a:r>
            <a:r>
              <a:rPr lang="en-US" baseline="-25000" dirty="0"/>
              <a:t> </a:t>
            </a:r>
            <a:r>
              <a:rPr lang="en-US" dirty="0"/>
              <a:t>= (x</a:t>
            </a:r>
            <a:r>
              <a:rPr lang="en-US" baseline="-25000" dirty="0"/>
              <a:t>1</a:t>
            </a:r>
            <a:r>
              <a:rPr lang="en-US" dirty="0"/>
              <a:t>–</a:t>
            </a:r>
            <a:r>
              <a:rPr lang="el-GR" dirty="0"/>
              <a:t>μ</a:t>
            </a:r>
            <a:r>
              <a:rPr lang="en-US" baseline="-25000" dirty="0"/>
              <a:t>x</a:t>
            </a:r>
            <a:r>
              <a:rPr lang="en-US" dirty="0"/>
              <a:t>)</a:t>
            </a:r>
            <a:r>
              <a:rPr lang="en-US" baseline="30000" dirty="0"/>
              <a:t>2</a:t>
            </a:r>
            <a:r>
              <a:rPr lang="en-US" dirty="0"/>
              <a:t>ƒ(x</a:t>
            </a:r>
            <a:r>
              <a:rPr lang="en-US" baseline="-25000" dirty="0"/>
              <a:t>1</a:t>
            </a:r>
            <a:r>
              <a:rPr lang="en-US" dirty="0"/>
              <a:t>) + (x</a:t>
            </a:r>
            <a:r>
              <a:rPr lang="en-US" baseline="-25000" dirty="0"/>
              <a:t>2</a:t>
            </a:r>
            <a:r>
              <a:rPr lang="en-US" dirty="0"/>
              <a:t> –</a:t>
            </a:r>
            <a:r>
              <a:rPr lang="el-GR" dirty="0"/>
              <a:t>μ</a:t>
            </a:r>
            <a:r>
              <a:rPr lang="en-US" baseline="-25000" dirty="0"/>
              <a:t>x</a:t>
            </a:r>
            <a:r>
              <a:rPr lang="en-US" dirty="0"/>
              <a:t>)</a:t>
            </a:r>
            <a:r>
              <a:rPr lang="en-US" baseline="30000" dirty="0"/>
              <a:t>2</a:t>
            </a:r>
            <a:r>
              <a:rPr lang="en-US" dirty="0"/>
              <a:t>ƒ(x</a:t>
            </a:r>
            <a:r>
              <a:rPr lang="en-US" baseline="-25000" dirty="0"/>
              <a:t>2</a:t>
            </a:r>
            <a:r>
              <a:rPr lang="en-US" dirty="0"/>
              <a:t>) + … + (</a:t>
            </a:r>
            <a:r>
              <a:rPr lang="en-US" dirty="0" err="1"/>
              <a:t>x</a:t>
            </a:r>
            <a:r>
              <a:rPr lang="en-US" baseline="-25000" dirty="0" err="1"/>
              <a:t>k</a:t>
            </a:r>
            <a:r>
              <a:rPr lang="en-US" dirty="0"/>
              <a:t> –</a:t>
            </a:r>
            <a:r>
              <a:rPr lang="el-GR" dirty="0"/>
              <a:t>μ</a:t>
            </a:r>
            <a:r>
              <a:rPr lang="en-US" baseline="-25000" dirty="0"/>
              <a:t>x</a:t>
            </a:r>
            <a:r>
              <a:rPr lang="en-US" dirty="0"/>
              <a:t>)</a:t>
            </a:r>
            <a:r>
              <a:rPr lang="en-US" baseline="30000" dirty="0"/>
              <a:t>2</a:t>
            </a:r>
            <a:r>
              <a:rPr lang="en-US" dirty="0"/>
              <a:t>ƒ(</a:t>
            </a:r>
            <a:r>
              <a:rPr lang="en-US" dirty="0" err="1"/>
              <a:t>x</a:t>
            </a:r>
            <a:r>
              <a:rPr lang="en-US" baseline="-25000" dirty="0" err="1"/>
              <a:t>k</a:t>
            </a:r>
            <a:r>
              <a:rPr lang="en-US" dirty="0"/>
              <a:t>) </a:t>
            </a:r>
          </a:p>
          <a:p>
            <a:pPr>
              <a:spcBef>
                <a:spcPts val="0"/>
              </a:spcBef>
            </a:pPr>
            <a:r>
              <a:rPr lang="en-US" dirty="0"/>
              <a:t>or σ</a:t>
            </a:r>
            <a:r>
              <a:rPr lang="en-US" baseline="-25000" dirty="0"/>
              <a:t>x</a:t>
            </a:r>
            <a:r>
              <a:rPr lang="en-US" baseline="30000" dirty="0"/>
              <a:t>2</a:t>
            </a:r>
            <a:r>
              <a:rPr lang="en-US" baseline="-25000" dirty="0"/>
              <a:t> </a:t>
            </a:r>
            <a:r>
              <a:rPr lang="en-US" dirty="0"/>
              <a:t>= (x</a:t>
            </a:r>
            <a:r>
              <a:rPr lang="en-US" baseline="-25000" dirty="0"/>
              <a:t>1</a:t>
            </a:r>
            <a:r>
              <a:rPr lang="en-US" dirty="0"/>
              <a:t>)</a:t>
            </a:r>
            <a:r>
              <a:rPr lang="en-US" baseline="30000" dirty="0"/>
              <a:t>2</a:t>
            </a:r>
            <a:r>
              <a:rPr lang="en-US" dirty="0"/>
              <a:t>ƒ(x</a:t>
            </a:r>
            <a:r>
              <a:rPr lang="en-US" baseline="-25000" dirty="0"/>
              <a:t>1</a:t>
            </a:r>
            <a:r>
              <a:rPr lang="en-US" dirty="0"/>
              <a:t>) + (x</a:t>
            </a:r>
            <a:r>
              <a:rPr lang="en-US" baseline="-25000" dirty="0"/>
              <a:t>2</a:t>
            </a:r>
            <a:r>
              <a:rPr lang="en-US" dirty="0"/>
              <a:t>)</a:t>
            </a:r>
            <a:r>
              <a:rPr lang="en-US" baseline="30000" dirty="0"/>
              <a:t>2</a:t>
            </a:r>
            <a:r>
              <a:rPr lang="en-US" dirty="0"/>
              <a:t>ƒ(x</a:t>
            </a:r>
            <a:r>
              <a:rPr lang="en-US" baseline="-25000" dirty="0"/>
              <a:t>2</a:t>
            </a:r>
            <a:r>
              <a:rPr lang="en-US" dirty="0"/>
              <a:t>) + … + (</a:t>
            </a:r>
            <a:r>
              <a:rPr lang="en-US" dirty="0" err="1"/>
              <a:t>x</a:t>
            </a:r>
            <a:r>
              <a:rPr lang="en-US" baseline="-25000" dirty="0" err="1"/>
              <a:t>k</a:t>
            </a:r>
            <a:r>
              <a:rPr lang="en-US" dirty="0"/>
              <a:t>)</a:t>
            </a:r>
            <a:r>
              <a:rPr lang="en-US" baseline="30000" dirty="0"/>
              <a:t>2</a:t>
            </a:r>
            <a:r>
              <a:rPr lang="en-US" dirty="0"/>
              <a:t>ƒ(</a:t>
            </a:r>
            <a:r>
              <a:rPr lang="en-US" dirty="0" err="1"/>
              <a:t>x</a:t>
            </a:r>
            <a:r>
              <a:rPr lang="en-US" baseline="-25000" dirty="0" err="1"/>
              <a:t>k</a:t>
            </a:r>
            <a:r>
              <a:rPr lang="en-US" dirty="0"/>
              <a:t>) – (</a:t>
            </a:r>
            <a:r>
              <a:rPr lang="el-GR" dirty="0"/>
              <a:t>μ</a:t>
            </a:r>
            <a:r>
              <a:rPr lang="en-US" baseline="-25000" dirty="0"/>
              <a:t>x</a:t>
            </a:r>
            <a:r>
              <a:rPr lang="en-US" dirty="0"/>
              <a:t>)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6672829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 random variable X has a probability function: ƒ(x) = x/10 </a:t>
            </a:r>
          </a:p>
          <a:p>
            <a:pPr>
              <a:spcBef>
                <a:spcPts val="0"/>
              </a:spcBef>
            </a:pPr>
            <a:r>
              <a:rPr lang="en-US" dirty="0"/>
              <a:t>for values of x: 1,2,3,4</a:t>
            </a:r>
          </a:p>
          <a:p>
            <a:pPr>
              <a:spcBef>
                <a:spcPts val="0"/>
              </a:spcBef>
            </a:pPr>
            <a:r>
              <a:rPr lang="en-US" dirty="0"/>
              <a:t>Find </a:t>
            </a:r>
            <a:r>
              <a:rPr lang="en-US" dirty="0" err="1"/>
              <a:t>σ</a:t>
            </a:r>
            <a:r>
              <a:rPr lang="en-US" baseline="-25000" dirty="0" err="1"/>
              <a:t>x</a:t>
            </a:r>
            <a:r>
              <a:rPr lang="en-US" baseline="-25000" dirty="0"/>
              <a:t> </a:t>
            </a:r>
          </a:p>
          <a:p>
            <a:pPr>
              <a:spcBef>
                <a:spcPts val="0"/>
              </a:spcBef>
            </a:pPr>
            <a:r>
              <a:rPr lang="en-US" dirty="0" err="1"/>
              <a:t>σ</a:t>
            </a:r>
            <a:r>
              <a:rPr lang="en-US" baseline="-25000" dirty="0" err="1"/>
              <a:t>x</a:t>
            </a:r>
            <a:r>
              <a:rPr lang="en-US" dirty="0"/>
              <a:t> = ?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VARIANCE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4e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DBF0EC6-515D-4400-916F-5C6CB7A84BCE}"/>
              </a:ext>
            </a:extLst>
          </p:cNvPr>
          <p:cNvSpPr txBox="1"/>
          <p:nvPr/>
        </p:nvSpPr>
        <p:spPr>
          <a:xfrm>
            <a:off x="7391400" y="6488668"/>
            <a:ext cx="1752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 err="1"/>
              <a:t>σ</a:t>
            </a:r>
            <a:r>
              <a:rPr lang="en-US" baseline="-25000" dirty="0" err="1"/>
              <a:t>x</a:t>
            </a:r>
            <a:r>
              <a:rPr lang="en-US" dirty="0"/>
              <a:t> = sqrt(σ</a:t>
            </a:r>
            <a:r>
              <a:rPr lang="en-US" baseline="-25000" dirty="0"/>
              <a:t>x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08706614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 random variable X has a probability function: ƒ(x) = x/10 </a:t>
            </a:r>
          </a:p>
          <a:p>
            <a:pPr>
              <a:spcBef>
                <a:spcPts val="0"/>
              </a:spcBef>
            </a:pPr>
            <a:r>
              <a:rPr lang="en-US" dirty="0"/>
              <a:t>for values of x: 1,2,3,4</a:t>
            </a:r>
          </a:p>
          <a:p>
            <a:pPr>
              <a:spcBef>
                <a:spcPts val="0"/>
              </a:spcBef>
            </a:pPr>
            <a:r>
              <a:rPr lang="en-US" dirty="0"/>
              <a:t>Find </a:t>
            </a:r>
            <a:r>
              <a:rPr lang="en-US" dirty="0" err="1"/>
              <a:t>σ</a:t>
            </a:r>
            <a:r>
              <a:rPr lang="en-US" baseline="-25000" dirty="0" err="1"/>
              <a:t>x</a:t>
            </a:r>
            <a:r>
              <a:rPr lang="en-US" baseline="-25000" dirty="0"/>
              <a:t> </a:t>
            </a:r>
          </a:p>
          <a:p>
            <a:pPr>
              <a:spcBef>
                <a:spcPts val="0"/>
              </a:spcBef>
            </a:pPr>
            <a:r>
              <a:rPr lang="en-US" dirty="0" err="1"/>
              <a:t>σ</a:t>
            </a:r>
            <a:r>
              <a:rPr lang="en-US" baseline="-25000" dirty="0" err="1"/>
              <a:t>x</a:t>
            </a:r>
            <a:r>
              <a:rPr lang="en-US" dirty="0"/>
              <a:t> = sqrt(1) = 1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VARIANCE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4e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DBF0EC6-515D-4400-916F-5C6CB7A84BCE}"/>
              </a:ext>
            </a:extLst>
          </p:cNvPr>
          <p:cNvSpPr txBox="1"/>
          <p:nvPr/>
        </p:nvSpPr>
        <p:spPr>
          <a:xfrm>
            <a:off x="7391400" y="6488668"/>
            <a:ext cx="1752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 err="1"/>
              <a:t>σ</a:t>
            </a:r>
            <a:r>
              <a:rPr lang="en-US" baseline="-25000" dirty="0" err="1"/>
              <a:t>x</a:t>
            </a:r>
            <a:r>
              <a:rPr lang="en-US" dirty="0"/>
              <a:t> = sqrt(σ</a:t>
            </a:r>
            <a:r>
              <a:rPr lang="en-US" baseline="-25000" dirty="0"/>
              <a:t>x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37568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9BE9A-3F64-4EB8-89E4-F19D7B921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7678D-E1AE-4F39-A569-1D9D2FB06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FFC000"/>
                </a:solidFill>
              </a:rPr>
              <a:t>sample point </a:t>
            </a:r>
            <a:r>
              <a:rPr lang="en-US" dirty="0"/>
              <a:t>is one of the  outcomes from the sample space</a:t>
            </a:r>
          </a:p>
        </p:txBody>
      </p:sp>
    </p:spTree>
    <p:extLst>
      <p:ext uri="{BB962C8B-B14F-4D97-AF65-F5344CB8AC3E}">
        <p14:creationId xmlns:p14="http://schemas.microsoft.com/office/powerpoint/2010/main" val="1753931199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55700"/>
            <a:ext cx="2667000" cy="280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1447800" y="1752600"/>
            <a:ext cx="7239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FF00"/>
                </a:solidFill>
              </a:rPr>
              <a:t>     Questions?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FFFF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DFA1FE-75A3-48B3-BCBC-A6CE9FE045EA}"/>
              </a:ext>
            </a:extLst>
          </p:cNvPr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3020912815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A0D47-95F6-479E-AEEE-4F6B7CC69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081B7-193D-4302-878D-45628B88F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Today we studied:</a:t>
            </a:r>
          </a:p>
          <a:p>
            <a:r>
              <a:rPr lang="en-US" dirty="0"/>
              <a:t>	Review of </a:t>
            </a:r>
            <a:r>
              <a:rPr lang="en-US" dirty="0">
                <a:effectLst/>
                <a:ea typeface="Calibri" panose="020F0502020204030204" pitchFamily="34" charset="0"/>
              </a:rPr>
              <a:t>DNA probability</a:t>
            </a:r>
          </a:p>
          <a:p>
            <a:r>
              <a:rPr lang="en-US" dirty="0">
                <a:ea typeface="Calibri" panose="020F0502020204030204" pitchFamily="34" charset="0"/>
              </a:rPr>
              <a:t>	New: Probabilities of random 		variables 	</a:t>
            </a:r>
            <a:endParaRPr lang="en-US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178854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You Survived!</a:t>
            </a:r>
          </a:p>
        </p:txBody>
      </p:sp>
      <p:pic>
        <p:nvPicPr>
          <p:cNvPr id="1433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1413"/>
            <a:ext cx="9144000" cy="5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362945" y="6611035"/>
            <a:ext cx="179888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en-US" sz="1500" dirty="0">
                <a:solidFill>
                  <a:srgbClr val="00B0F0"/>
                </a:solidFill>
              </a:rPr>
              <a:t>www.playbuzz.com</a:t>
            </a:r>
          </a:p>
        </p:txBody>
      </p:sp>
    </p:spTree>
    <p:extLst>
      <p:ext uri="{BB962C8B-B14F-4D97-AF65-F5344CB8AC3E}">
        <p14:creationId xmlns:p14="http://schemas.microsoft.com/office/powerpoint/2010/main" val="4227380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FFC000"/>
                </a:solidFill>
              </a:rPr>
              <a:t>random variable </a:t>
            </a:r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84982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random variable </a:t>
            </a:r>
          </a:p>
          <a:p>
            <a:r>
              <a:rPr lang="en-US" dirty="0"/>
              <a:t>	“varies” </a:t>
            </a:r>
          </a:p>
          <a:p>
            <a:r>
              <a:rPr lang="en-US" dirty="0"/>
              <a:t>		(not always the same)</a:t>
            </a:r>
          </a:p>
        </p:txBody>
      </p:sp>
    </p:spTree>
    <p:extLst>
      <p:ext uri="{BB962C8B-B14F-4D97-AF65-F5344CB8AC3E}">
        <p14:creationId xmlns:p14="http://schemas.microsoft.com/office/powerpoint/2010/main" val="3632474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Today we will be going over:</a:t>
            </a:r>
          </a:p>
          <a:p>
            <a:r>
              <a:rPr lang="en-US" sz="3500" dirty="0">
                <a:effectLst/>
                <a:ea typeface="Calibri" panose="020F0502020204030204" pitchFamily="34" charset="0"/>
              </a:rPr>
              <a:t>Review of </a:t>
            </a:r>
            <a:r>
              <a:rPr lang="en-US" sz="3500" dirty="0">
                <a:ea typeface="Calibri" panose="020F0502020204030204" pitchFamily="34" charset="0"/>
              </a:rPr>
              <a:t>DNA probability</a:t>
            </a:r>
            <a:endParaRPr lang="en-US" sz="3500" dirty="0">
              <a:effectLst/>
              <a:ea typeface="Calibri" panose="020F0502020204030204" pitchFamily="34" charset="0"/>
            </a:endParaRPr>
          </a:p>
          <a:p>
            <a:r>
              <a:rPr lang="en-US" sz="3500" dirty="0">
                <a:ea typeface="Calibri" panose="020F0502020204030204" pitchFamily="34" charset="0"/>
              </a:rPr>
              <a:t>New: Discrete random variables and </a:t>
            </a:r>
          </a:p>
          <a:p>
            <a:pPr>
              <a:spcBef>
                <a:spcPts val="0"/>
              </a:spcBef>
            </a:pPr>
            <a:r>
              <a:rPr lang="en-US" sz="3500" dirty="0">
                <a:ea typeface="Calibri" panose="020F0502020204030204" pitchFamily="34" charset="0"/>
              </a:rPr>
              <a:t>		their probabilities</a:t>
            </a:r>
            <a:endParaRPr lang="en-US" sz="3600" dirty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ea typeface="Calibri" panose="020F0502020204030204" pitchFamily="34" charset="0"/>
              </a:rPr>
              <a:t>  </a:t>
            </a:r>
            <a:endParaRPr lang="en-US" sz="35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083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random variable </a:t>
            </a:r>
          </a:p>
          <a:p>
            <a:r>
              <a:rPr lang="en-US" dirty="0"/>
              <a:t>	“varies”</a:t>
            </a:r>
          </a:p>
          <a:p>
            <a:r>
              <a:rPr lang="en-US" dirty="0"/>
              <a:t>	is “random”</a:t>
            </a:r>
          </a:p>
          <a:p>
            <a:r>
              <a:rPr 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6324747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r>
              <a:rPr lang="en-US" dirty="0"/>
              <a:t>Random variable…</a:t>
            </a:r>
          </a:p>
          <a:p>
            <a:r>
              <a:rPr lang="en-US" dirty="0"/>
              <a:t>   hmmm… what’s that?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90800"/>
            <a:ext cx="411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http://www.testically.org/wp-content/uploads/2010/11/hmm.jpg</a:t>
            </a:r>
          </a:p>
        </p:txBody>
      </p:sp>
    </p:spTree>
    <p:extLst>
      <p:ext uri="{BB962C8B-B14F-4D97-AF65-F5344CB8AC3E}">
        <p14:creationId xmlns:p14="http://schemas.microsoft.com/office/powerpoint/2010/main" val="13221456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random variable… </a:t>
            </a:r>
          </a:p>
          <a:p>
            <a:r>
              <a:rPr lang="en-US" dirty="0"/>
              <a:t>Is a way to quantify outcomes</a:t>
            </a:r>
          </a:p>
          <a:p>
            <a:r>
              <a:rPr lang="en-US" dirty="0"/>
              <a:t>of </a:t>
            </a:r>
            <a:r>
              <a:rPr lang="en-US" i="1" dirty="0">
                <a:solidFill>
                  <a:schemeClr val="tx1"/>
                </a:solidFill>
              </a:rPr>
              <a:t>unforecastable</a:t>
            </a:r>
            <a:r>
              <a:rPr lang="en-US" dirty="0"/>
              <a:t> processes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081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often say for a </a:t>
            </a:r>
            <a:r>
              <a:rPr lang="en-US" dirty="0">
                <a:solidFill>
                  <a:srgbClr val="FFC000"/>
                </a:solidFill>
              </a:rPr>
              <a:t>random sample</a:t>
            </a:r>
            <a:r>
              <a:rPr lang="en-US" dirty="0"/>
              <a:t>, every member of the population has an equal likelihood of being included in the sample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9996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random variable won’t necessarily have an equal likelihood for each of the possible outcome, only that it can’t be predicted with 100% certainty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1058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2600"/>
            <a:ext cx="6224512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coin toss: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X is a random variable that assigns a number to an outcome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6629400"/>
            <a:ext cx="8991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https://www.khanacademy.org/math/statistics-probability/random-variables-stats-library/discrete-and-continuous-random-variables/v/random-variables</a:t>
            </a:r>
          </a:p>
        </p:txBody>
      </p:sp>
    </p:spTree>
    <p:extLst>
      <p:ext uri="{BB962C8B-B14F-4D97-AF65-F5344CB8AC3E}">
        <p14:creationId xmlns:p14="http://schemas.microsoft.com/office/powerpoint/2010/main" val="35389866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allows us to do arithmetic with the outcomes</a:t>
            </a:r>
          </a:p>
        </p:txBody>
      </p:sp>
    </p:spTree>
    <p:extLst>
      <p:ext uri="{BB962C8B-B14F-4D97-AF65-F5344CB8AC3E}">
        <p14:creationId xmlns:p14="http://schemas.microsoft.com/office/powerpoint/2010/main" val="6713077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  Fred + Angela – Juan = 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 easy!</a:t>
            </a:r>
          </a:p>
        </p:txBody>
      </p:sp>
    </p:spTree>
    <p:extLst>
      <p:ext uri="{BB962C8B-B14F-4D97-AF65-F5344CB8AC3E}">
        <p14:creationId xmlns:p14="http://schemas.microsoft.com/office/powerpoint/2010/main" val="3922322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1 + 7 – 4.2 = ?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Much easier!</a:t>
            </a:r>
          </a:p>
        </p:txBody>
      </p:sp>
    </p:spTree>
    <p:extLst>
      <p:ext uri="{BB962C8B-B14F-4D97-AF65-F5344CB8AC3E}">
        <p14:creationId xmlns:p14="http://schemas.microsoft.com/office/powerpoint/2010/main" val="8284069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two types of random variables:</a:t>
            </a:r>
          </a:p>
        </p:txBody>
      </p:sp>
    </p:spTree>
    <p:extLst>
      <p:ext uri="{BB962C8B-B14F-4D97-AF65-F5344CB8AC3E}">
        <p14:creationId xmlns:p14="http://schemas.microsoft.com/office/powerpoint/2010/main" val="3791863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638800"/>
          </a:xfrm>
        </p:spPr>
        <p:txBody>
          <a:bodyPr/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Outcome 4) Calculate the parameters of several discrete </a:t>
            </a:r>
            <a:r>
              <a:rPr lang="en-US" sz="3200" dirty="0">
                <a:solidFill>
                  <a:srgbClr val="FFC000"/>
                </a:solidFill>
              </a:rPr>
              <a:t>random variable distributions </a:t>
            </a:r>
            <a:r>
              <a:rPr lang="en-US" sz="3200" dirty="0"/>
              <a:t>and compute the probability of events in a typical discrete event application</a:t>
            </a:r>
          </a:p>
          <a:p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7610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two types of random variables:</a:t>
            </a:r>
          </a:p>
          <a:p>
            <a:r>
              <a:rPr lang="en-US" dirty="0"/>
              <a:t>	discrete</a:t>
            </a:r>
          </a:p>
        </p:txBody>
      </p:sp>
    </p:spTree>
    <p:extLst>
      <p:ext uri="{BB962C8B-B14F-4D97-AF65-F5344CB8AC3E}">
        <p14:creationId xmlns:p14="http://schemas.microsoft.com/office/powerpoint/2010/main" val="13070860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two types of random variables:</a:t>
            </a:r>
          </a:p>
          <a:p>
            <a:r>
              <a:rPr lang="en-US" dirty="0"/>
              <a:t>	discrete</a:t>
            </a:r>
          </a:p>
          <a:p>
            <a:r>
              <a:rPr lang="en-US" dirty="0"/>
              <a:t>	continuous</a:t>
            </a:r>
          </a:p>
        </p:txBody>
      </p:sp>
    </p:spTree>
    <p:extLst>
      <p:ext uri="{BB962C8B-B14F-4D97-AF65-F5344CB8AC3E}">
        <p14:creationId xmlns:p14="http://schemas.microsoft.com/office/powerpoint/2010/main" val="10431441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discrete variable has countable values, such as a list of non-negative integers</a:t>
            </a:r>
          </a:p>
        </p:txBody>
      </p:sp>
    </p:spTree>
    <p:extLst>
      <p:ext uri="{BB962C8B-B14F-4D97-AF65-F5344CB8AC3E}">
        <p14:creationId xmlns:p14="http://schemas.microsoft.com/office/powerpoint/2010/main" val="30233741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 the list of people in a club</a:t>
            </a:r>
          </a:p>
        </p:txBody>
      </p:sp>
    </p:spTree>
    <p:extLst>
      <p:ext uri="{BB962C8B-B14F-4D97-AF65-F5344CB8AC3E}">
        <p14:creationId xmlns:p14="http://schemas.microsoft.com/office/powerpoint/2010/main" val="32149425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values are distinct or separate </a:t>
            </a:r>
          </a:p>
        </p:txBody>
      </p:sp>
    </p:spTree>
    <p:extLst>
      <p:ext uri="{BB962C8B-B14F-4D97-AF65-F5344CB8AC3E}">
        <p14:creationId xmlns:p14="http://schemas.microsoft.com/office/powerpoint/2010/main" val="7732422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discreet (which means on the down low, under the radar)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576B1E-645D-C0FD-F0E2-9AAB57065213}"/>
              </a:ext>
            </a:extLst>
          </p:cNvPr>
          <p:cNvSpPr txBox="1"/>
          <p:nvPr/>
        </p:nvSpPr>
        <p:spPr>
          <a:xfrm>
            <a:off x="2438400" y="1034534"/>
            <a:ext cx="152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vs discrete</a:t>
            </a:r>
          </a:p>
        </p:txBody>
      </p:sp>
    </p:spTree>
    <p:extLst>
      <p:ext uri="{BB962C8B-B14F-4D97-AF65-F5344CB8AC3E}">
        <p14:creationId xmlns:p14="http://schemas.microsoft.com/office/powerpoint/2010/main" val="22769889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two types of random variables:</a:t>
            </a:r>
          </a:p>
          <a:p>
            <a:r>
              <a:rPr lang="en-US" dirty="0"/>
              <a:t>	discrete</a:t>
            </a:r>
          </a:p>
          <a:p>
            <a:r>
              <a:rPr lang="en-US" dirty="0"/>
              <a:t>	continuous</a:t>
            </a:r>
          </a:p>
        </p:txBody>
      </p:sp>
    </p:spTree>
    <p:extLst>
      <p:ext uri="{BB962C8B-B14F-4D97-AF65-F5344CB8AC3E}">
        <p14:creationId xmlns:p14="http://schemas.microsoft.com/office/powerpoint/2010/main" val="27234513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continuous variable can take on any value in an interval </a:t>
            </a:r>
          </a:p>
        </p:txBody>
      </p:sp>
    </p:spTree>
    <p:extLst>
      <p:ext uri="{BB962C8B-B14F-4D97-AF65-F5344CB8AC3E}">
        <p14:creationId xmlns:p14="http://schemas.microsoft.com/office/powerpoint/2010/main" val="7623803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5" y="1828800"/>
            <a:ext cx="89219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Which?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6629400"/>
            <a:ext cx="8991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https://www.khanacademy.org/math/statistics-probability/random-variables-stats-library/discrete-and-continuous-random-variables/v/random-variables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336" y="4343400"/>
            <a:ext cx="6974264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RANDOM VARIABLES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1a,b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4BE2BA-0F56-2D39-8604-58236F9F1186}"/>
              </a:ext>
            </a:extLst>
          </p:cNvPr>
          <p:cNvSpPr txBox="1"/>
          <p:nvPr/>
        </p:nvSpPr>
        <p:spPr>
          <a:xfrm>
            <a:off x="88890" y="5993955"/>
            <a:ext cx="1600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discrete</a:t>
            </a:r>
          </a:p>
          <a:p>
            <a:r>
              <a:rPr lang="en-US" dirty="0"/>
              <a:t>continuous</a:t>
            </a:r>
          </a:p>
        </p:txBody>
      </p:sp>
    </p:spTree>
    <p:extLst>
      <p:ext uri="{BB962C8B-B14F-4D97-AF65-F5344CB8AC3E}">
        <p14:creationId xmlns:p14="http://schemas.microsoft.com/office/powerpoint/2010/main" val="15905473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5" y="1828800"/>
            <a:ext cx="89219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Which?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6629400"/>
            <a:ext cx="8991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https://www.khanacademy.org/math/statistics-probability/random-variables-stats-library/discrete-and-continuous-random-variables/v/random-variables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336" y="4343400"/>
            <a:ext cx="6974264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RANDOM VARIABLES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1a,b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4BE2BA-0F56-2D39-8604-58236F9F1186}"/>
              </a:ext>
            </a:extLst>
          </p:cNvPr>
          <p:cNvSpPr txBox="1"/>
          <p:nvPr/>
        </p:nvSpPr>
        <p:spPr>
          <a:xfrm>
            <a:off x="88890" y="5993955"/>
            <a:ext cx="1600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discrete</a:t>
            </a:r>
          </a:p>
          <a:p>
            <a:r>
              <a:rPr lang="en-US" dirty="0"/>
              <a:t>continuous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46793E-7BDD-B0E7-98CD-ECA99EBBAA2F}"/>
              </a:ext>
            </a:extLst>
          </p:cNvPr>
          <p:cNvSpPr txBox="1"/>
          <p:nvPr/>
        </p:nvSpPr>
        <p:spPr>
          <a:xfrm>
            <a:off x="2971800" y="1871505"/>
            <a:ext cx="2590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continuous/discrete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3934EB-A3AC-39CD-1A20-A0369919FDCD}"/>
              </a:ext>
            </a:extLst>
          </p:cNvPr>
          <p:cNvSpPr txBox="1"/>
          <p:nvPr/>
        </p:nvSpPr>
        <p:spPr>
          <a:xfrm>
            <a:off x="3886200" y="4158734"/>
            <a:ext cx="2438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discrete/continuous</a:t>
            </a:r>
          </a:p>
        </p:txBody>
      </p:sp>
    </p:spTree>
    <p:extLst>
      <p:ext uri="{BB962C8B-B14F-4D97-AF65-F5344CB8AC3E}">
        <p14:creationId xmlns:p14="http://schemas.microsoft.com/office/powerpoint/2010/main" val="849688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/>
              <a:t>Review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629400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http://995642590.r.lightningbase-cdn.com/wp-content/uploads/2010/12/looking-back-hrexaminer-v144-cover425px.jpg</a:t>
            </a:r>
          </a:p>
        </p:txBody>
      </p:sp>
    </p:spTree>
    <p:extLst>
      <p:ext uri="{BB962C8B-B14F-4D97-AF65-F5344CB8AC3E}">
        <p14:creationId xmlns:p14="http://schemas.microsoft.com/office/powerpoint/2010/main" val="2677531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Which?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6629400"/>
            <a:ext cx="8991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https://www.khanacademy.org/math/statistics-probability/random-variables-stats-library/discrete-and-continuous-random-variables/v/random-variables</a:t>
            </a: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8105979" cy="1763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RANDOM VARIABLES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1c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580D77-E9F5-9B63-7A9A-92DEED309F6C}"/>
              </a:ext>
            </a:extLst>
          </p:cNvPr>
          <p:cNvSpPr txBox="1"/>
          <p:nvPr/>
        </p:nvSpPr>
        <p:spPr>
          <a:xfrm>
            <a:off x="88890" y="5993955"/>
            <a:ext cx="1600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discrete</a:t>
            </a:r>
          </a:p>
          <a:p>
            <a:r>
              <a:rPr lang="en-US" dirty="0"/>
              <a:t>continuous</a:t>
            </a:r>
          </a:p>
        </p:txBody>
      </p:sp>
    </p:spTree>
    <p:extLst>
      <p:ext uri="{BB962C8B-B14F-4D97-AF65-F5344CB8AC3E}">
        <p14:creationId xmlns:p14="http://schemas.microsoft.com/office/powerpoint/2010/main" val="25251747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Which?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6629400"/>
            <a:ext cx="8991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https://www.khanacademy.org/math/statistics-probability/random-variables-stats-library/discrete-and-continuous-random-variables/v/random-variables</a:t>
            </a: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8105979" cy="1763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RANDOM VARIABLES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1c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2FE914-C78A-6664-7C7D-2E407AF5DF47}"/>
              </a:ext>
            </a:extLst>
          </p:cNvPr>
          <p:cNvSpPr txBox="1"/>
          <p:nvPr/>
        </p:nvSpPr>
        <p:spPr>
          <a:xfrm>
            <a:off x="2971800" y="1828800"/>
            <a:ext cx="2438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discrete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413B4A-7717-BA80-C24F-E1E320913ED9}"/>
              </a:ext>
            </a:extLst>
          </p:cNvPr>
          <p:cNvSpPr txBox="1"/>
          <p:nvPr/>
        </p:nvSpPr>
        <p:spPr>
          <a:xfrm>
            <a:off x="88890" y="5993955"/>
            <a:ext cx="1600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discrete</a:t>
            </a:r>
          </a:p>
          <a:p>
            <a:r>
              <a:rPr lang="en-US" dirty="0"/>
              <a:t>continuous</a:t>
            </a:r>
          </a:p>
        </p:txBody>
      </p:sp>
    </p:spTree>
    <p:extLst>
      <p:ext uri="{BB962C8B-B14F-4D97-AF65-F5344CB8AC3E}">
        <p14:creationId xmlns:p14="http://schemas.microsoft.com/office/powerpoint/2010/main" val="37262997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discrete variable can have an infinite number of outcomes</a:t>
            </a:r>
          </a:p>
        </p:txBody>
      </p:sp>
    </p:spTree>
    <p:extLst>
      <p:ext uri="{BB962C8B-B14F-4D97-AF65-F5344CB8AC3E}">
        <p14:creationId xmlns:p14="http://schemas.microsoft.com/office/powerpoint/2010/main" val="35819528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discrete variable can have an infinite number of outcomes</a:t>
            </a:r>
          </a:p>
          <a:p>
            <a:endParaRPr lang="en-US" dirty="0"/>
          </a:p>
          <a:p>
            <a:pPr algn="ctr"/>
            <a:r>
              <a:rPr lang="en-US" dirty="0"/>
              <a:t>“</a:t>
            </a:r>
            <a:r>
              <a:rPr lang="en-US" dirty="0">
                <a:solidFill>
                  <a:srgbClr val="FFC000"/>
                </a:solidFill>
              </a:rPr>
              <a:t>countably infinite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81069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71674"/>
            <a:ext cx="8972987" cy="1089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02154"/>
            <a:ext cx="8979218" cy="1331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2400" y="6629400"/>
            <a:ext cx="8991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https://www.khanacademy.org/math/statistics-probability/random-variables-stats-library/discrete-and-continuous-random-variables/v/random-variables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RANDOM VARIABLES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1d,e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E35E1D-0E28-18E6-8771-93F522FDA14D}"/>
              </a:ext>
            </a:extLst>
          </p:cNvPr>
          <p:cNvSpPr txBox="1"/>
          <p:nvPr/>
        </p:nvSpPr>
        <p:spPr>
          <a:xfrm>
            <a:off x="88890" y="5993955"/>
            <a:ext cx="1600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discrete</a:t>
            </a:r>
          </a:p>
          <a:p>
            <a:r>
              <a:rPr lang="en-US" dirty="0"/>
              <a:t>continuous</a:t>
            </a:r>
          </a:p>
        </p:txBody>
      </p:sp>
    </p:spTree>
    <p:extLst>
      <p:ext uri="{BB962C8B-B14F-4D97-AF65-F5344CB8AC3E}">
        <p14:creationId xmlns:p14="http://schemas.microsoft.com/office/powerpoint/2010/main" val="26793446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71674"/>
            <a:ext cx="8972987" cy="1089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02154"/>
            <a:ext cx="8979218" cy="1331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2400" y="6629400"/>
            <a:ext cx="8991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https://www.khanacademy.org/math/statistics-probability/random-variables-stats-library/discrete-and-continuous-random-variables/v/random-variables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RANDOM VARIABLES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1d,e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E35E1D-0E28-18E6-8771-93F522FDA14D}"/>
              </a:ext>
            </a:extLst>
          </p:cNvPr>
          <p:cNvSpPr txBox="1"/>
          <p:nvPr/>
        </p:nvSpPr>
        <p:spPr>
          <a:xfrm>
            <a:off x="88890" y="5993955"/>
            <a:ext cx="1600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discrete</a:t>
            </a:r>
          </a:p>
          <a:p>
            <a:r>
              <a:rPr lang="en-US" dirty="0"/>
              <a:t>continuous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68EAAE-0C80-A22A-3A6A-4546A14E4036}"/>
              </a:ext>
            </a:extLst>
          </p:cNvPr>
          <p:cNvSpPr txBox="1"/>
          <p:nvPr/>
        </p:nvSpPr>
        <p:spPr>
          <a:xfrm>
            <a:off x="7084974" y="5109979"/>
            <a:ext cx="12208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discrete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EAFB0F-A757-CAC5-F8FF-044CB6187F8C}"/>
              </a:ext>
            </a:extLst>
          </p:cNvPr>
          <p:cNvSpPr txBox="1"/>
          <p:nvPr/>
        </p:nvSpPr>
        <p:spPr>
          <a:xfrm>
            <a:off x="1600200" y="2764575"/>
            <a:ext cx="137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continuous</a:t>
            </a:r>
          </a:p>
        </p:txBody>
      </p:sp>
    </p:spTree>
    <p:extLst>
      <p:ext uri="{BB962C8B-B14F-4D97-AF65-F5344CB8AC3E}">
        <p14:creationId xmlns:p14="http://schemas.microsoft.com/office/powerpoint/2010/main" val="39459677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1" y="762000"/>
            <a:ext cx="9120809" cy="604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4102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Which?</a:t>
            </a:r>
          </a:p>
        </p:txBody>
      </p:sp>
      <p:sp>
        <p:nvSpPr>
          <p:cNvPr id="4" name="Rectangle 3"/>
          <p:cNvSpPr/>
          <p:nvPr/>
        </p:nvSpPr>
        <p:spPr>
          <a:xfrm>
            <a:off x="43069" y="6553200"/>
            <a:ext cx="683480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https://pixabay.com/p-1150021/?no_redirect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RANDOM VARIABLES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1f 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0491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58378D-0DD0-4915-BBE6-49299E058647}"/>
              </a:ext>
            </a:extLst>
          </p:cNvPr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0414313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5B630-9AAA-4A7C-B88E-2F2516017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12843-F703-4520-B7AB-CAE1247B8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table listing all possible values that a random variable can take on together with the associated probabilities is called a “</a:t>
            </a:r>
            <a:r>
              <a:rPr lang="en-US" dirty="0">
                <a:solidFill>
                  <a:srgbClr val="FFC000"/>
                </a:solidFill>
              </a:rPr>
              <a:t>probability distribution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14965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5B630-9AAA-4A7C-B88E-2F2516017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12843-F703-4520-B7AB-CAE1247B8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638800"/>
          </a:xfrm>
        </p:spPr>
        <p:txBody>
          <a:bodyPr/>
          <a:lstStyle/>
          <a:p>
            <a:r>
              <a:rPr lang="en-US" dirty="0"/>
              <a:t>A probability distribution lists</a:t>
            </a:r>
          </a:p>
          <a:p>
            <a:r>
              <a:rPr lang="en-US" dirty="0"/>
              <a:t>P(X=x) = some probability value</a:t>
            </a:r>
          </a:p>
          <a:p>
            <a:r>
              <a:rPr lang="en-US" dirty="0"/>
              <a:t>where X is the random variable and x is a particular value</a:t>
            </a:r>
          </a:p>
        </p:txBody>
      </p:sp>
    </p:spTree>
    <p:extLst>
      <p:ext uri="{BB962C8B-B14F-4D97-AF65-F5344CB8AC3E}">
        <p14:creationId xmlns:p14="http://schemas.microsoft.com/office/powerpoint/2010/main" val="3130750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8ED8A-4033-4C88-8C4C-857C5990B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Probabilities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138E0-AC8B-4BDF-9D5E-2232C2DC3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638800"/>
          </a:xfrm>
        </p:spPr>
        <p:txBody>
          <a:bodyPr/>
          <a:lstStyle/>
          <a:p>
            <a:pPr marL="0" marR="0">
              <a:spcBef>
                <a:spcPts val="60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Within each cell, humans have a total of 23 pairs of chromosomes containing DNA</a:t>
            </a:r>
          </a:p>
          <a:p>
            <a:pPr marL="0" marR="0">
              <a:spcBef>
                <a:spcPts val="600"/>
              </a:spcBef>
              <a:spcAft>
                <a:spcPts val="0"/>
              </a:spcAft>
            </a:pPr>
            <a:endParaRPr lang="en-US" sz="2000" dirty="0"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60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Each pair contains one chromosome inherited from mom and one from dad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7558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5B630-9AAA-4A7C-B88E-2F2516017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12843-F703-4520-B7AB-CAE1247B8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638800"/>
          </a:xfrm>
        </p:spPr>
        <p:txBody>
          <a:bodyPr/>
          <a:lstStyle/>
          <a:p>
            <a:r>
              <a:rPr lang="en-US" dirty="0"/>
              <a:t>Note: it is a tradition to use capital letters near the end of the alphabet to represent random variables</a:t>
            </a:r>
          </a:p>
          <a:p>
            <a:r>
              <a:rPr lang="en-US" dirty="0"/>
              <a:t>Small letters of the capital letter are used to represent values of the random variable</a:t>
            </a:r>
          </a:p>
        </p:txBody>
      </p:sp>
    </p:spTree>
    <p:extLst>
      <p:ext uri="{BB962C8B-B14F-4D97-AF65-F5344CB8AC3E}">
        <p14:creationId xmlns:p14="http://schemas.microsoft.com/office/powerpoint/2010/main" val="34884776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5B630-9AAA-4A7C-B88E-2F2516017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12843-F703-4520-B7AB-CAE1247B8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638800"/>
          </a:xfrm>
        </p:spPr>
        <p:txBody>
          <a:bodyPr/>
          <a:lstStyle/>
          <a:p>
            <a:r>
              <a:rPr lang="en-US" dirty="0"/>
              <a:t>P(X=x) = some probability value</a:t>
            </a:r>
          </a:p>
          <a:p>
            <a:r>
              <a:rPr lang="en-US" dirty="0"/>
              <a:t>Example:</a:t>
            </a:r>
          </a:p>
          <a:p>
            <a:r>
              <a:rPr lang="en-US" dirty="0"/>
              <a:t>X = value on one roll of a die</a:t>
            </a:r>
          </a:p>
          <a:p>
            <a:r>
              <a:rPr lang="en-US" dirty="0"/>
              <a:t>x = 1</a:t>
            </a:r>
          </a:p>
          <a:p>
            <a:r>
              <a:rPr lang="en-US" dirty="0"/>
              <a:t>P(X=1) = 1/6</a:t>
            </a:r>
          </a:p>
        </p:txBody>
      </p:sp>
    </p:spTree>
    <p:extLst>
      <p:ext uri="{BB962C8B-B14F-4D97-AF65-F5344CB8AC3E}">
        <p14:creationId xmlns:p14="http://schemas.microsoft.com/office/powerpoint/2010/main" val="18668428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5B630-9AAA-4A7C-B88E-2F2516017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12843-F703-4520-B7AB-CAE1247B8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Is it a probability distribution?</a:t>
            </a:r>
          </a:p>
          <a:p>
            <a:pPr>
              <a:spcBef>
                <a:spcPts val="0"/>
              </a:spcBef>
            </a:pPr>
            <a:r>
              <a:rPr lang="en-US" dirty="0"/>
              <a:t>	Are all the probabilities ≥ 0?</a:t>
            </a:r>
          </a:p>
          <a:p>
            <a:pPr>
              <a:spcBef>
                <a:spcPts val="0"/>
              </a:spcBef>
            </a:pPr>
            <a:r>
              <a:rPr lang="en-US" dirty="0"/>
              <a:t>	Do the probabilities add up 			to 1 (100%)?</a:t>
            </a:r>
            <a:endParaRPr lang="en-US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9192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5B630-9AAA-4A7C-B88E-2F2516017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12843-F703-4520-B7AB-CAE1247B8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formula which generates probabilities associated with values of a numerical random variable is called a “</a:t>
            </a:r>
            <a:r>
              <a:rPr lang="en-US" dirty="0">
                <a:solidFill>
                  <a:srgbClr val="FFC000"/>
                </a:solidFill>
              </a:rPr>
              <a:t>probability function</a:t>
            </a:r>
            <a:r>
              <a:rPr lang="en-US" dirty="0"/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14912785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5B630-9AAA-4A7C-B88E-2F2516017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12843-F703-4520-B7AB-CAE1247B8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of a probability function:</a:t>
            </a:r>
          </a:p>
          <a:p>
            <a:r>
              <a:rPr lang="en-US" dirty="0"/>
              <a:t>ƒ(x) = P(X=x) = 1/6</a:t>
            </a:r>
          </a:p>
          <a:p>
            <a:r>
              <a:rPr lang="en-US" dirty="0"/>
              <a:t>X = value on one roll of a die</a:t>
            </a:r>
          </a:p>
          <a:p>
            <a:r>
              <a:rPr lang="en-US" dirty="0"/>
              <a:t>x = 1,2,3,4,5 or 6 </a:t>
            </a:r>
          </a:p>
        </p:txBody>
      </p:sp>
    </p:spTree>
    <p:extLst>
      <p:ext uri="{BB962C8B-B14F-4D97-AF65-F5344CB8AC3E}">
        <p14:creationId xmlns:p14="http://schemas.microsoft.com/office/powerpoint/2010/main" val="10921984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341BF-B1DE-428A-A5C3-40903F97B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E87F7-5898-495C-8B60-4342BD606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  <a:ea typeface="Times New Roman" panose="02020603050405020304" pitchFamily="18" charset="0"/>
              </a:rPr>
              <a:t>The probability of an event occurring is:       </a:t>
            </a:r>
          </a:p>
          <a:p>
            <a:pPr algn="ctr">
              <a:spcBef>
                <a:spcPts val="0"/>
              </a:spcBef>
            </a:pPr>
            <a:r>
              <a:rPr lang="en-US" u="sng" dirty="0">
                <a:effectLst/>
                <a:ea typeface="Times New Roman" panose="02020603050405020304" pitchFamily="18" charset="0"/>
              </a:rPr>
              <a:t>number of favorable outcomes </a:t>
            </a:r>
            <a:r>
              <a:rPr lang="en-US" dirty="0">
                <a:effectLst/>
                <a:ea typeface="Times New Roman" panose="02020603050405020304" pitchFamily="18" charset="0"/>
              </a:rPr>
              <a:t> total number of outcomes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16314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5B630-9AAA-4A7C-B88E-2F2516017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12843-F703-4520-B7AB-CAE1247B8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most common way to present probabilities associated with values of a numerical random variable is as the </a:t>
            </a:r>
            <a:r>
              <a:rPr lang="en-US" dirty="0">
                <a:solidFill>
                  <a:srgbClr val="FFC000"/>
                </a:solidFill>
              </a:rPr>
              <a:t>cumulative distribution </a:t>
            </a:r>
            <a:r>
              <a:rPr lang="en-US" dirty="0"/>
              <a:t>or</a:t>
            </a:r>
            <a:r>
              <a:rPr lang="en-US" dirty="0">
                <a:solidFill>
                  <a:srgbClr val="FFC000"/>
                </a:solidFill>
              </a:rPr>
              <a:t> cumulative distribution function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546090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5B630-9AAA-4A7C-B88E-2F2516017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12843-F703-4520-B7AB-CAE1247B8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cumulative distribution function:</a:t>
            </a:r>
          </a:p>
          <a:p>
            <a:pPr algn="ctr"/>
            <a:r>
              <a:rPr lang="en-US" dirty="0"/>
              <a:t>F(x) = P(</a:t>
            </a:r>
            <a:r>
              <a:rPr lang="en-US" dirty="0" err="1"/>
              <a:t>X≤x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7748713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93712B8F-7751-4F62-A798-DE91C13F2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ƒ(x) = P(X=x) = 1/6</a:t>
            </a:r>
          </a:p>
          <a:p>
            <a:r>
              <a:rPr lang="en-US" dirty="0"/>
              <a:t>X = value on one roll of a die</a:t>
            </a:r>
          </a:p>
          <a:p>
            <a:r>
              <a:rPr lang="en-US" dirty="0"/>
              <a:t>x = 1,2,3,4,5 or 6 </a:t>
            </a:r>
          </a:p>
          <a:p>
            <a:r>
              <a:rPr lang="en-US" dirty="0"/>
              <a:t>F(x) = P(</a:t>
            </a:r>
            <a:r>
              <a:rPr lang="en-US" dirty="0" err="1"/>
              <a:t>X≤x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E5B630-9AAA-4A7C-B88E-2F2516017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Functions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5595CBA-EF9B-48BD-9C9E-DF153628D3C8}"/>
              </a:ext>
            </a:extLst>
          </p:cNvPr>
          <p:cNvGrpSpPr/>
          <p:nvPr/>
        </p:nvGrpSpPr>
        <p:grpSpPr>
          <a:xfrm>
            <a:off x="1066800" y="4368523"/>
            <a:ext cx="6934200" cy="1117877"/>
            <a:chOff x="990600" y="3276600"/>
            <a:chExt cx="6934200" cy="111787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3813D38-D554-4D65-9D52-EC13D7E9A42C}"/>
                </a:ext>
              </a:extLst>
            </p:cNvPr>
            <p:cNvGrpSpPr/>
            <p:nvPr/>
          </p:nvGrpSpPr>
          <p:grpSpPr>
            <a:xfrm>
              <a:off x="990600" y="3276600"/>
              <a:ext cx="990600" cy="1117877"/>
              <a:chOff x="990600" y="3276600"/>
              <a:chExt cx="990600" cy="1117877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250F2FE-0A26-46DA-951A-3D19EBD1134C}"/>
                  </a:ext>
                </a:extLst>
              </p:cNvPr>
              <p:cNvSpPr txBox="1"/>
              <p:nvPr/>
            </p:nvSpPr>
            <p:spPr>
              <a:xfrm>
                <a:off x="990600" y="3276600"/>
                <a:ext cx="990600" cy="553998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3000" b="1" dirty="0"/>
                  <a:t>x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61AFFE-8573-4D14-BEC7-2506D3888472}"/>
                  </a:ext>
                </a:extLst>
              </p:cNvPr>
              <p:cNvSpPr txBox="1"/>
              <p:nvPr/>
            </p:nvSpPr>
            <p:spPr>
              <a:xfrm>
                <a:off x="990600" y="3840479"/>
                <a:ext cx="990600" cy="553998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3000" b="1" dirty="0"/>
                  <a:t>F(x)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DFFA339-1325-4412-84C1-A32BF021BACF}"/>
                </a:ext>
              </a:extLst>
            </p:cNvPr>
            <p:cNvGrpSpPr/>
            <p:nvPr/>
          </p:nvGrpSpPr>
          <p:grpSpPr>
            <a:xfrm>
              <a:off x="1981200" y="3276600"/>
              <a:ext cx="990600" cy="1117877"/>
              <a:chOff x="990600" y="3276600"/>
              <a:chExt cx="990600" cy="1117877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8ACF388-0A38-4C44-9FDA-BC464099C745}"/>
                  </a:ext>
                </a:extLst>
              </p:cNvPr>
              <p:cNvSpPr txBox="1"/>
              <p:nvPr/>
            </p:nvSpPr>
            <p:spPr>
              <a:xfrm>
                <a:off x="990600" y="3276600"/>
                <a:ext cx="990600" cy="553998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/>
                  <a:t>1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C72C874-46C4-4E92-890F-7EDED17CDC13}"/>
                  </a:ext>
                </a:extLst>
              </p:cNvPr>
              <p:cNvSpPr txBox="1"/>
              <p:nvPr/>
            </p:nvSpPr>
            <p:spPr>
              <a:xfrm>
                <a:off x="990600" y="3840479"/>
                <a:ext cx="990600" cy="553998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/>
                  <a:t>1/6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8C4D089-3654-4C8C-9F31-0520E0E5D17A}"/>
                </a:ext>
              </a:extLst>
            </p:cNvPr>
            <p:cNvGrpSpPr/>
            <p:nvPr/>
          </p:nvGrpSpPr>
          <p:grpSpPr>
            <a:xfrm>
              <a:off x="2971800" y="3276600"/>
              <a:ext cx="990600" cy="1117877"/>
              <a:chOff x="990600" y="3276600"/>
              <a:chExt cx="990600" cy="1117877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3C7E4B1-5B21-4466-A1A5-8565CD6843C1}"/>
                  </a:ext>
                </a:extLst>
              </p:cNvPr>
              <p:cNvSpPr txBox="1"/>
              <p:nvPr/>
            </p:nvSpPr>
            <p:spPr>
              <a:xfrm>
                <a:off x="990600" y="3276600"/>
                <a:ext cx="990600" cy="553998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/>
                  <a:t>2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4D480BD-BD63-47DB-9040-507F5176637D}"/>
                  </a:ext>
                </a:extLst>
              </p:cNvPr>
              <p:cNvSpPr txBox="1"/>
              <p:nvPr/>
            </p:nvSpPr>
            <p:spPr>
              <a:xfrm>
                <a:off x="990600" y="3840479"/>
                <a:ext cx="990600" cy="553998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/>
                  <a:t>2/6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564A930-F59D-4618-83B8-4151840FB5C4}"/>
                </a:ext>
              </a:extLst>
            </p:cNvPr>
            <p:cNvGrpSpPr/>
            <p:nvPr/>
          </p:nvGrpSpPr>
          <p:grpSpPr>
            <a:xfrm>
              <a:off x="3962400" y="3276600"/>
              <a:ext cx="990600" cy="1117877"/>
              <a:chOff x="990600" y="3276600"/>
              <a:chExt cx="990600" cy="1117877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ADD1160-5A87-45FC-81CF-8948BDED6222}"/>
                  </a:ext>
                </a:extLst>
              </p:cNvPr>
              <p:cNvSpPr txBox="1"/>
              <p:nvPr/>
            </p:nvSpPr>
            <p:spPr>
              <a:xfrm>
                <a:off x="990600" y="3276600"/>
                <a:ext cx="990600" cy="553998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/>
                  <a:t>3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B89716E-3CED-4F97-AB4E-BCA016FBB571}"/>
                  </a:ext>
                </a:extLst>
              </p:cNvPr>
              <p:cNvSpPr txBox="1"/>
              <p:nvPr/>
            </p:nvSpPr>
            <p:spPr>
              <a:xfrm>
                <a:off x="990600" y="3840479"/>
                <a:ext cx="990600" cy="553998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/>
                  <a:t>3/6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9318B09-6195-41FB-8D03-B837D40364CD}"/>
                </a:ext>
              </a:extLst>
            </p:cNvPr>
            <p:cNvGrpSpPr/>
            <p:nvPr/>
          </p:nvGrpSpPr>
          <p:grpSpPr>
            <a:xfrm>
              <a:off x="4953000" y="3276600"/>
              <a:ext cx="990600" cy="1117877"/>
              <a:chOff x="990600" y="3276600"/>
              <a:chExt cx="990600" cy="1117877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1F1C8D8-2FCB-4CA7-91E6-2C25966C7A2D}"/>
                  </a:ext>
                </a:extLst>
              </p:cNvPr>
              <p:cNvSpPr txBox="1"/>
              <p:nvPr/>
            </p:nvSpPr>
            <p:spPr>
              <a:xfrm>
                <a:off x="990600" y="3276600"/>
                <a:ext cx="990600" cy="553998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/>
                  <a:t>4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0C5123E-DFD9-4C2C-BE85-986FEECAF557}"/>
                  </a:ext>
                </a:extLst>
              </p:cNvPr>
              <p:cNvSpPr txBox="1"/>
              <p:nvPr/>
            </p:nvSpPr>
            <p:spPr>
              <a:xfrm>
                <a:off x="990600" y="3840479"/>
                <a:ext cx="990600" cy="553998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/>
                  <a:t>4/6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DBB6513-103B-49D9-95FF-64A55A666E93}"/>
                </a:ext>
              </a:extLst>
            </p:cNvPr>
            <p:cNvGrpSpPr/>
            <p:nvPr/>
          </p:nvGrpSpPr>
          <p:grpSpPr>
            <a:xfrm>
              <a:off x="5943600" y="3276600"/>
              <a:ext cx="990600" cy="1117877"/>
              <a:chOff x="990600" y="3276600"/>
              <a:chExt cx="990600" cy="1117877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E92D031-FB24-4E7E-9208-62E30CB58EE7}"/>
                  </a:ext>
                </a:extLst>
              </p:cNvPr>
              <p:cNvSpPr txBox="1"/>
              <p:nvPr/>
            </p:nvSpPr>
            <p:spPr>
              <a:xfrm>
                <a:off x="990600" y="3276600"/>
                <a:ext cx="990600" cy="553998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/>
                  <a:t>5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71CD36E-82A3-4925-9E34-1F712E9F6582}"/>
                  </a:ext>
                </a:extLst>
              </p:cNvPr>
              <p:cNvSpPr txBox="1"/>
              <p:nvPr/>
            </p:nvSpPr>
            <p:spPr>
              <a:xfrm>
                <a:off x="990600" y="3840479"/>
                <a:ext cx="990600" cy="553998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/>
                  <a:t>5/6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174105B-DCAD-40E5-96D2-1E4ACB1E135D}"/>
                </a:ext>
              </a:extLst>
            </p:cNvPr>
            <p:cNvGrpSpPr/>
            <p:nvPr/>
          </p:nvGrpSpPr>
          <p:grpSpPr>
            <a:xfrm>
              <a:off x="6934200" y="3276600"/>
              <a:ext cx="990600" cy="1117877"/>
              <a:chOff x="990600" y="3276600"/>
              <a:chExt cx="990600" cy="1117877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753AABC-1C9E-4058-ABC1-8CCA5BC3AC9D}"/>
                  </a:ext>
                </a:extLst>
              </p:cNvPr>
              <p:cNvSpPr txBox="1"/>
              <p:nvPr/>
            </p:nvSpPr>
            <p:spPr>
              <a:xfrm>
                <a:off x="990600" y="3276600"/>
                <a:ext cx="990600" cy="553998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/>
                  <a:t>6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4E5969B-BB92-4C36-BFDB-5628CD55CB65}"/>
                  </a:ext>
                </a:extLst>
              </p:cNvPr>
              <p:cNvSpPr txBox="1"/>
              <p:nvPr/>
            </p:nvSpPr>
            <p:spPr>
              <a:xfrm>
                <a:off x="990600" y="3840479"/>
                <a:ext cx="990600" cy="553998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/>
                  <a:t>6/6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153172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93712B8F-7751-4F62-A798-DE91C13F2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Note1: you are using the “addition rule” to calculate these cumulative probabilities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E5B630-9AAA-4A7C-B88E-2F2516017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Functions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5595CBA-EF9B-48BD-9C9E-DF153628D3C8}"/>
              </a:ext>
            </a:extLst>
          </p:cNvPr>
          <p:cNvGrpSpPr/>
          <p:nvPr/>
        </p:nvGrpSpPr>
        <p:grpSpPr>
          <a:xfrm>
            <a:off x="1066800" y="5359123"/>
            <a:ext cx="6934200" cy="1117877"/>
            <a:chOff x="990600" y="3276600"/>
            <a:chExt cx="6934200" cy="111787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3813D38-D554-4D65-9D52-EC13D7E9A42C}"/>
                </a:ext>
              </a:extLst>
            </p:cNvPr>
            <p:cNvGrpSpPr/>
            <p:nvPr/>
          </p:nvGrpSpPr>
          <p:grpSpPr>
            <a:xfrm>
              <a:off x="990600" y="3276600"/>
              <a:ext cx="990600" cy="1117877"/>
              <a:chOff x="990600" y="3276600"/>
              <a:chExt cx="990600" cy="1117877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250F2FE-0A26-46DA-951A-3D19EBD1134C}"/>
                  </a:ext>
                </a:extLst>
              </p:cNvPr>
              <p:cNvSpPr txBox="1"/>
              <p:nvPr/>
            </p:nvSpPr>
            <p:spPr>
              <a:xfrm>
                <a:off x="990600" y="3276600"/>
                <a:ext cx="990600" cy="553998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3000" b="1" dirty="0"/>
                  <a:t>x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61AFFE-8573-4D14-BEC7-2506D3888472}"/>
                  </a:ext>
                </a:extLst>
              </p:cNvPr>
              <p:cNvSpPr txBox="1"/>
              <p:nvPr/>
            </p:nvSpPr>
            <p:spPr>
              <a:xfrm>
                <a:off x="990600" y="3840479"/>
                <a:ext cx="990600" cy="553998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3000" b="1" dirty="0"/>
                  <a:t>F(x)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DFFA339-1325-4412-84C1-A32BF021BACF}"/>
                </a:ext>
              </a:extLst>
            </p:cNvPr>
            <p:cNvGrpSpPr/>
            <p:nvPr/>
          </p:nvGrpSpPr>
          <p:grpSpPr>
            <a:xfrm>
              <a:off x="1981200" y="3276600"/>
              <a:ext cx="990600" cy="1117877"/>
              <a:chOff x="990600" y="3276600"/>
              <a:chExt cx="990600" cy="1117877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8ACF388-0A38-4C44-9FDA-BC464099C745}"/>
                  </a:ext>
                </a:extLst>
              </p:cNvPr>
              <p:cNvSpPr txBox="1"/>
              <p:nvPr/>
            </p:nvSpPr>
            <p:spPr>
              <a:xfrm>
                <a:off x="990600" y="3276600"/>
                <a:ext cx="990600" cy="553998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/>
                  <a:t>1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C72C874-46C4-4E92-890F-7EDED17CDC13}"/>
                  </a:ext>
                </a:extLst>
              </p:cNvPr>
              <p:cNvSpPr txBox="1"/>
              <p:nvPr/>
            </p:nvSpPr>
            <p:spPr>
              <a:xfrm>
                <a:off x="990600" y="3840479"/>
                <a:ext cx="990600" cy="553998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/>
                  <a:t>1/6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8C4D089-3654-4C8C-9F31-0520E0E5D17A}"/>
                </a:ext>
              </a:extLst>
            </p:cNvPr>
            <p:cNvGrpSpPr/>
            <p:nvPr/>
          </p:nvGrpSpPr>
          <p:grpSpPr>
            <a:xfrm>
              <a:off x="2971800" y="3276600"/>
              <a:ext cx="990600" cy="1117877"/>
              <a:chOff x="990600" y="3276600"/>
              <a:chExt cx="990600" cy="1117877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3C7E4B1-5B21-4466-A1A5-8565CD6843C1}"/>
                  </a:ext>
                </a:extLst>
              </p:cNvPr>
              <p:cNvSpPr txBox="1"/>
              <p:nvPr/>
            </p:nvSpPr>
            <p:spPr>
              <a:xfrm>
                <a:off x="990600" y="3276600"/>
                <a:ext cx="990600" cy="553998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/>
                  <a:t>2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4D480BD-BD63-47DB-9040-507F5176637D}"/>
                  </a:ext>
                </a:extLst>
              </p:cNvPr>
              <p:cNvSpPr txBox="1"/>
              <p:nvPr/>
            </p:nvSpPr>
            <p:spPr>
              <a:xfrm>
                <a:off x="990600" y="3840479"/>
                <a:ext cx="990600" cy="553998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/>
                  <a:t>2/6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564A930-F59D-4618-83B8-4151840FB5C4}"/>
                </a:ext>
              </a:extLst>
            </p:cNvPr>
            <p:cNvGrpSpPr/>
            <p:nvPr/>
          </p:nvGrpSpPr>
          <p:grpSpPr>
            <a:xfrm>
              <a:off x="3962400" y="3276600"/>
              <a:ext cx="990600" cy="1117877"/>
              <a:chOff x="990600" y="3276600"/>
              <a:chExt cx="990600" cy="1117877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ADD1160-5A87-45FC-81CF-8948BDED6222}"/>
                  </a:ext>
                </a:extLst>
              </p:cNvPr>
              <p:cNvSpPr txBox="1"/>
              <p:nvPr/>
            </p:nvSpPr>
            <p:spPr>
              <a:xfrm>
                <a:off x="990600" y="3276600"/>
                <a:ext cx="990600" cy="553998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/>
                  <a:t>3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B89716E-3CED-4F97-AB4E-BCA016FBB571}"/>
                  </a:ext>
                </a:extLst>
              </p:cNvPr>
              <p:cNvSpPr txBox="1"/>
              <p:nvPr/>
            </p:nvSpPr>
            <p:spPr>
              <a:xfrm>
                <a:off x="990600" y="3840479"/>
                <a:ext cx="990600" cy="553998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/>
                  <a:t>3/6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9318B09-6195-41FB-8D03-B837D40364CD}"/>
                </a:ext>
              </a:extLst>
            </p:cNvPr>
            <p:cNvGrpSpPr/>
            <p:nvPr/>
          </p:nvGrpSpPr>
          <p:grpSpPr>
            <a:xfrm>
              <a:off x="4953000" y="3276600"/>
              <a:ext cx="990600" cy="1117877"/>
              <a:chOff x="990600" y="3276600"/>
              <a:chExt cx="990600" cy="1117877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1F1C8D8-2FCB-4CA7-91E6-2C25966C7A2D}"/>
                  </a:ext>
                </a:extLst>
              </p:cNvPr>
              <p:cNvSpPr txBox="1"/>
              <p:nvPr/>
            </p:nvSpPr>
            <p:spPr>
              <a:xfrm>
                <a:off x="990600" y="3276600"/>
                <a:ext cx="990600" cy="553998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/>
                  <a:t>4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0C5123E-DFD9-4C2C-BE85-986FEECAF557}"/>
                  </a:ext>
                </a:extLst>
              </p:cNvPr>
              <p:cNvSpPr txBox="1"/>
              <p:nvPr/>
            </p:nvSpPr>
            <p:spPr>
              <a:xfrm>
                <a:off x="990600" y="3840479"/>
                <a:ext cx="990600" cy="553998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/>
                  <a:t>4/6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DBB6513-103B-49D9-95FF-64A55A666E93}"/>
                </a:ext>
              </a:extLst>
            </p:cNvPr>
            <p:cNvGrpSpPr/>
            <p:nvPr/>
          </p:nvGrpSpPr>
          <p:grpSpPr>
            <a:xfrm>
              <a:off x="5943600" y="3276600"/>
              <a:ext cx="990600" cy="1117877"/>
              <a:chOff x="990600" y="3276600"/>
              <a:chExt cx="990600" cy="1117877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E92D031-FB24-4E7E-9208-62E30CB58EE7}"/>
                  </a:ext>
                </a:extLst>
              </p:cNvPr>
              <p:cNvSpPr txBox="1"/>
              <p:nvPr/>
            </p:nvSpPr>
            <p:spPr>
              <a:xfrm>
                <a:off x="990600" y="3276600"/>
                <a:ext cx="990600" cy="553998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/>
                  <a:t>5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71CD36E-82A3-4925-9E34-1F712E9F6582}"/>
                  </a:ext>
                </a:extLst>
              </p:cNvPr>
              <p:cNvSpPr txBox="1"/>
              <p:nvPr/>
            </p:nvSpPr>
            <p:spPr>
              <a:xfrm>
                <a:off x="990600" y="3840479"/>
                <a:ext cx="990600" cy="553998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/>
                  <a:t>5/6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174105B-DCAD-40E5-96D2-1E4ACB1E135D}"/>
                </a:ext>
              </a:extLst>
            </p:cNvPr>
            <p:cNvGrpSpPr/>
            <p:nvPr/>
          </p:nvGrpSpPr>
          <p:grpSpPr>
            <a:xfrm>
              <a:off x="6934200" y="3276600"/>
              <a:ext cx="990600" cy="1117877"/>
              <a:chOff x="990600" y="3276600"/>
              <a:chExt cx="990600" cy="1117877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753AABC-1C9E-4058-ABC1-8CCA5BC3AC9D}"/>
                  </a:ext>
                </a:extLst>
              </p:cNvPr>
              <p:cNvSpPr txBox="1"/>
              <p:nvPr/>
            </p:nvSpPr>
            <p:spPr>
              <a:xfrm>
                <a:off x="990600" y="3276600"/>
                <a:ext cx="990600" cy="553998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/>
                  <a:t>6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4E5969B-BB92-4C36-BFDB-5628CD55CB65}"/>
                  </a:ext>
                </a:extLst>
              </p:cNvPr>
              <p:cNvSpPr txBox="1"/>
              <p:nvPr/>
            </p:nvSpPr>
            <p:spPr>
              <a:xfrm>
                <a:off x="990600" y="3840479"/>
                <a:ext cx="990600" cy="553998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/>
                  <a:t>6/6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2510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Probabilities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Certain regions of human DNA which are highly individual are called "</a:t>
            </a:r>
            <a:r>
              <a:rPr lang="en-US" dirty="0">
                <a:solidFill>
                  <a:srgbClr val="FFC000"/>
                </a:solidFill>
              </a:rPr>
              <a:t>markers</a:t>
            </a:r>
            <a:r>
              <a:rPr lang="en-US" dirty="0"/>
              <a:t>" </a:t>
            </a:r>
          </a:p>
          <a:p>
            <a:r>
              <a:rPr lang="en-US" dirty="0"/>
              <a:t>These markers are good for identifying and comparing individuals</a:t>
            </a:r>
          </a:p>
          <a:p>
            <a:endParaRPr lang="en-US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6768439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93712B8F-7751-4F62-A798-DE91C13F2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Note2: the final F(x) value will ALWAYS be “1”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E5B630-9AAA-4A7C-B88E-2F2516017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Functions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5595CBA-EF9B-48BD-9C9E-DF153628D3C8}"/>
              </a:ext>
            </a:extLst>
          </p:cNvPr>
          <p:cNvGrpSpPr/>
          <p:nvPr/>
        </p:nvGrpSpPr>
        <p:grpSpPr>
          <a:xfrm>
            <a:off x="1066800" y="5359123"/>
            <a:ext cx="6934200" cy="1117877"/>
            <a:chOff x="990600" y="3276600"/>
            <a:chExt cx="6934200" cy="111787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3813D38-D554-4D65-9D52-EC13D7E9A42C}"/>
                </a:ext>
              </a:extLst>
            </p:cNvPr>
            <p:cNvGrpSpPr/>
            <p:nvPr/>
          </p:nvGrpSpPr>
          <p:grpSpPr>
            <a:xfrm>
              <a:off x="990600" y="3276600"/>
              <a:ext cx="990600" cy="1117877"/>
              <a:chOff x="990600" y="3276600"/>
              <a:chExt cx="990600" cy="1117877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250F2FE-0A26-46DA-951A-3D19EBD1134C}"/>
                  </a:ext>
                </a:extLst>
              </p:cNvPr>
              <p:cNvSpPr txBox="1"/>
              <p:nvPr/>
            </p:nvSpPr>
            <p:spPr>
              <a:xfrm>
                <a:off x="990600" y="3276600"/>
                <a:ext cx="990600" cy="553998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3000" b="1" dirty="0"/>
                  <a:t>x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61AFFE-8573-4D14-BEC7-2506D3888472}"/>
                  </a:ext>
                </a:extLst>
              </p:cNvPr>
              <p:cNvSpPr txBox="1"/>
              <p:nvPr/>
            </p:nvSpPr>
            <p:spPr>
              <a:xfrm>
                <a:off x="990600" y="3840479"/>
                <a:ext cx="990600" cy="553998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3000" b="1" dirty="0"/>
                  <a:t>F(x)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DFFA339-1325-4412-84C1-A32BF021BACF}"/>
                </a:ext>
              </a:extLst>
            </p:cNvPr>
            <p:cNvGrpSpPr/>
            <p:nvPr/>
          </p:nvGrpSpPr>
          <p:grpSpPr>
            <a:xfrm>
              <a:off x="1981200" y="3276600"/>
              <a:ext cx="990600" cy="1117877"/>
              <a:chOff x="990600" y="3276600"/>
              <a:chExt cx="990600" cy="1117877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8ACF388-0A38-4C44-9FDA-BC464099C745}"/>
                  </a:ext>
                </a:extLst>
              </p:cNvPr>
              <p:cNvSpPr txBox="1"/>
              <p:nvPr/>
            </p:nvSpPr>
            <p:spPr>
              <a:xfrm>
                <a:off x="990600" y="3276600"/>
                <a:ext cx="990600" cy="553998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/>
                  <a:t>1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C72C874-46C4-4E92-890F-7EDED17CDC13}"/>
                  </a:ext>
                </a:extLst>
              </p:cNvPr>
              <p:cNvSpPr txBox="1"/>
              <p:nvPr/>
            </p:nvSpPr>
            <p:spPr>
              <a:xfrm>
                <a:off x="990600" y="3840479"/>
                <a:ext cx="990600" cy="553998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/>
                  <a:t>1/6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8C4D089-3654-4C8C-9F31-0520E0E5D17A}"/>
                </a:ext>
              </a:extLst>
            </p:cNvPr>
            <p:cNvGrpSpPr/>
            <p:nvPr/>
          </p:nvGrpSpPr>
          <p:grpSpPr>
            <a:xfrm>
              <a:off x="2971800" y="3276600"/>
              <a:ext cx="990600" cy="1117877"/>
              <a:chOff x="990600" y="3276600"/>
              <a:chExt cx="990600" cy="1117877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3C7E4B1-5B21-4466-A1A5-8565CD6843C1}"/>
                  </a:ext>
                </a:extLst>
              </p:cNvPr>
              <p:cNvSpPr txBox="1"/>
              <p:nvPr/>
            </p:nvSpPr>
            <p:spPr>
              <a:xfrm>
                <a:off x="990600" y="3276600"/>
                <a:ext cx="990600" cy="553998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/>
                  <a:t>2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4D480BD-BD63-47DB-9040-507F5176637D}"/>
                  </a:ext>
                </a:extLst>
              </p:cNvPr>
              <p:cNvSpPr txBox="1"/>
              <p:nvPr/>
            </p:nvSpPr>
            <p:spPr>
              <a:xfrm>
                <a:off x="990600" y="3840479"/>
                <a:ext cx="990600" cy="553998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/>
                  <a:t>2/6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564A930-F59D-4618-83B8-4151840FB5C4}"/>
                </a:ext>
              </a:extLst>
            </p:cNvPr>
            <p:cNvGrpSpPr/>
            <p:nvPr/>
          </p:nvGrpSpPr>
          <p:grpSpPr>
            <a:xfrm>
              <a:off x="3962400" y="3276600"/>
              <a:ext cx="990600" cy="1117877"/>
              <a:chOff x="990600" y="3276600"/>
              <a:chExt cx="990600" cy="1117877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ADD1160-5A87-45FC-81CF-8948BDED6222}"/>
                  </a:ext>
                </a:extLst>
              </p:cNvPr>
              <p:cNvSpPr txBox="1"/>
              <p:nvPr/>
            </p:nvSpPr>
            <p:spPr>
              <a:xfrm>
                <a:off x="990600" y="3276600"/>
                <a:ext cx="990600" cy="553998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/>
                  <a:t>3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B89716E-3CED-4F97-AB4E-BCA016FBB571}"/>
                  </a:ext>
                </a:extLst>
              </p:cNvPr>
              <p:cNvSpPr txBox="1"/>
              <p:nvPr/>
            </p:nvSpPr>
            <p:spPr>
              <a:xfrm>
                <a:off x="990600" y="3840479"/>
                <a:ext cx="990600" cy="553998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/>
                  <a:t>3/6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9318B09-6195-41FB-8D03-B837D40364CD}"/>
                </a:ext>
              </a:extLst>
            </p:cNvPr>
            <p:cNvGrpSpPr/>
            <p:nvPr/>
          </p:nvGrpSpPr>
          <p:grpSpPr>
            <a:xfrm>
              <a:off x="4953000" y="3276600"/>
              <a:ext cx="990600" cy="1117877"/>
              <a:chOff x="990600" y="3276600"/>
              <a:chExt cx="990600" cy="1117877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1F1C8D8-2FCB-4CA7-91E6-2C25966C7A2D}"/>
                  </a:ext>
                </a:extLst>
              </p:cNvPr>
              <p:cNvSpPr txBox="1"/>
              <p:nvPr/>
            </p:nvSpPr>
            <p:spPr>
              <a:xfrm>
                <a:off x="990600" y="3276600"/>
                <a:ext cx="990600" cy="553998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/>
                  <a:t>4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0C5123E-DFD9-4C2C-BE85-986FEECAF557}"/>
                  </a:ext>
                </a:extLst>
              </p:cNvPr>
              <p:cNvSpPr txBox="1"/>
              <p:nvPr/>
            </p:nvSpPr>
            <p:spPr>
              <a:xfrm>
                <a:off x="990600" y="3840479"/>
                <a:ext cx="990600" cy="553998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/>
                  <a:t>4/6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DBB6513-103B-49D9-95FF-64A55A666E93}"/>
                </a:ext>
              </a:extLst>
            </p:cNvPr>
            <p:cNvGrpSpPr/>
            <p:nvPr/>
          </p:nvGrpSpPr>
          <p:grpSpPr>
            <a:xfrm>
              <a:off x="5943600" y="3276600"/>
              <a:ext cx="990600" cy="1117877"/>
              <a:chOff x="990600" y="3276600"/>
              <a:chExt cx="990600" cy="1117877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E92D031-FB24-4E7E-9208-62E30CB58EE7}"/>
                  </a:ext>
                </a:extLst>
              </p:cNvPr>
              <p:cNvSpPr txBox="1"/>
              <p:nvPr/>
            </p:nvSpPr>
            <p:spPr>
              <a:xfrm>
                <a:off x="990600" y="3276600"/>
                <a:ext cx="990600" cy="553998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/>
                  <a:t>5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71CD36E-82A3-4925-9E34-1F712E9F6582}"/>
                  </a:ext>
                </a:extLst>
              </p:cNvPr>
              <p:cNvSpPr txBox="1"/>
              <p:nvPr/>
            </p:nvSpPr>
            <p:spPr>
              <a:xfrm>
                <a:off x="990600" y="3840479"/>
                <a:ext cx="990600" cy="553998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/>
                  <a:t>5/6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174105B-DCAD-40E5-96D2-1E4ACB1E135D}"/>
                </a:ext>
              </a:extLst>
            </p:cNvPr>
            <p:cNvGrpSpPr/>
            <p:nvPr/>
          </p:nvGrpSpPr>
          <p:grpSpPr>
            <a:xfrm>
              <a:off x="6934200" y="3276600"/>
              <a:ext cx="990600" cy="1117877"/>
              <a:chOff x="990600" y="3276600"/>
              <a:chExt cx="990600" cy="1117877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753AABC-1C9E-4058-ABC1-8CCA5BC3AC9D}"/>
                  </a:ext>
                </a:extLst>
              </p:cNvPr>
              <p:cNvSpPr txBox="1"/>
              <p:nvPr/>
            </p:nvSpPr>
            <p:spPr>
              <a:xfrm>
                <a:off x="990600" y="3276600"/>
                <a:ext cx="990600" cy="553998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/>
                  <a:t>6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4E5969B-BB92-4C36-BFDB-5628CD55CB65}"/>
                  </a:ext>
                </a:extLst>
              </p:cNvPr>
              <p:cNvSpPr txBox="1"/>
              <p:nvPr/>
            </p:nvSpPr>
            <p:spPr>
              <a:xfrm>
                <a:off x="990600" y="3840479"/>
                <a:ext cx="990600" cy="553998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/>
                  <a:t>6/6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9389416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93712B8F-7751-4F62-A798-DE91C13F2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Note2: the final F(x) value will ALWAYS be “1”</a:t>
            </a:r>
          </a:p>
          <a:p>
            <a:r>
              <a:rPr lang="en-US" dirty="0"/>
              <a:t>That’s because that “x” covers ALL the possible values of “x”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E5B630-9AAA-4A7C-B88E-2F2516017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Functions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5595CBA-EF9B-48BD-9C9E-DF153628D3C8}"/>
              </a:ext>
            </a:extLst>
          </p:cNvPr>
          <p:cNvGrpSpPr/>
          <p:nvPr/>
        </p:nvGrpSpPr>
        <p:grpSpPr>
          <a:xfrm>
            <a:off x="1066800" y="5359123"/>
            <a:ext cx="6934200" cy="1117877"/>
            <a:chOff x="990600" y="3276600"/>
            <a:chExt cx="6934200" cy="111787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3813D38-D554-4D65-9D52-EC13D7E9A42C}"/>
                </a:ext>
              </a:extLst>
            </p:cNvPr>
            <p:cNvGrpSpPr/>
            <p:nvPr/>
          </p:nvGrpSpPr>
          <p:grpSpPr>
            <a:xfrm>
              <a:off x="990600" y="3276600"/>
              <a:ext cx="990600" cy="1117877"/>
              <a:chOff x="990600" y="3276600"/>
              <a:chExt cx="990600" cy="1117877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250F2FE-0A26-46DA-951A-3D19EBD1134C}"/>
                  </a:ext>
                </a:extLst>
              </p:cNvPr>
              <p:cNvSpPr txBox="1"/>
              <p:nvPr/>
            </p:nvSpPr>
            <p:spPr>
              <a:xfrm>
                <a:off x="990600" y="3276600"/>
                <a:ext cx="990600" cy="553998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3000" b="1" dirty="0"/>
                  <a:t>x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61AFFE-8573-4D14-BEC7-2506D3888472}"/>
                  </a:ext>
                </a:extLst>
              </p:cNvPr>
              <p:cNvSpPr txBox="1"/>
              <p:nvPr/>
            </p:nvSpPr>
            <p:spPr>
              <a:xfrm>
                <a:off x="990600" y="3840479"/>
                <a:ext cx="990600" cy="553998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3000" b="1" dirty="0"/>
                  <a:t>F(x)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DFFA339-1325-4412-84C1-A32BF021BACF}"/>
                </a:ext>
              </a:extLst>
            </p:cNvPr>
            <p:cNvGrpSpPr/>
            <p:nvPr/>
          </p:nvGrpSpPr>
          <p:grpSpPr>
            <a:xfrm>
              <a:off x="1981200" y="3276600"/>
              <a:ext cx="990600" cy="1117877"/>
              <a:chOff x="990600" y="3276600"/>
              <a:chExt cx="990600" cy="1117877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8ACF388-0A38-4C44-9FDA-BC464099C745}"/>
                  </a:ext>
                </a:extLst>
              </p:cNvPr>
              <p:cNvSpPr txBox="1"/>
              <p:nvPr/>
            </p:nvSpPr>
            <p:spPr>
              <a:xfrm>
                <a:off x="990600" y="3276600"/>
                <a:ext cx="990600" cy="553998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/>
                  <a:t>1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C72C874-46C4-4E92-890F-7EDED17CDC13}"/>
                  </a:ext>
                </a:extLst>
              </p:cNvPr>
              <p:cNvSpPr txBox="1"/>
              <p:nvPr/>
            </p:nvSpPr>
            <p:spPr>
              <a:xfrm>
                <a:off x="990600" y="3840479"/>
                <a:ext cx="990600" cy="553998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/>
                  <a:t>1/6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8C4D089-3654-4C8C-9F31-0520E0E5D17A}"/>
                </a:ext>
              </a:extLst>
            </p:cNvPr>
            <p:cNvGrpSpPr/>
            <p:nvPr/>
          </p:nvGrpSpPr>
          <p:grpSpPr>
            <a:xfrm>
              <a:off x="2971800" y="3276600"/>
              <a:ext cx="990600" cy="1117877"/>
              <a:chOff x="990600" y="3276600"/>
              <a:chExt cx="990600" cy="1117877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3C7E4B1-5B21-4466-A1A5-8565CD6843C1}"/>
                  </a:ext>
                </a:extLst>
              </p:cNvPr>
              <p:cNvSpPr txBox="1"/>
              <p:nvPr/>
            </p:nvSpPr>
            <p:spPr>
              <a:xfrm>
                <a:off x="990600" y="3276600"/>
                <a:ext cx="990600" cy="553998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/>
                  <a:t>2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4D480BD-BD63-47DB-9040-507F5176637D}"/>
                  </a:ext>
                </a:extLst>
              </p:cNvPr>
              <p:cNvSpPr txBox="1"/>
              <p:nvPr/>
            </p:nvSpPr>
            <p:spPr>
              <a:xfrm>
                <a:off x="990600" y="3840479"/>
                <a:ext cx="990600" cy="553998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/>
                  <a:t>2/6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564A930-F59D-4618-83B8-4151840FB5C4}"/>
                </a:ext>
              </a:extLst>
            </p:cNvPr>
            <p:cNvGrpSpPr/>
            <p:nvPr/>
          </p:nvGrpSpPr>
          <p:grpSpPr>
            <a:xfrm>
              <a:off x="3962400" y="3276600"/>
              <a:ext cx="990600" cy="1117877"/>
              <a:chOff x="990600" y="3276600"/>
              <a:chExt cx="990600" cy="1117877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ADD1160-5A87-45FC-81CF-8948BDED6222}"/>
                  </a:ext>
                </a:extLst>
              </p:cNvPr>
              <p:cNvSpPr txBox="1"/>
              <p:nvPr/>
            </p:nvSpPr>
            <p:spPr>
              <a:xfrm>
                <a:off x="990600" y="3276600"/>
                <a:ext cx="990600" cy="553998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/>
                  <a:t>3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B89716E-3CED-4F97-AB4E-BCA016FBB571}"/>
                  </a:ext>
                </a:extLst>
              </p:cNvPr>
              <p:cNvSpPr txBox="1"/>
              <p:nvPr/>
            </p:nvSpPr>
            <p:spPr>
              <a:xfrm>
                <a:off x="990600" y="3840479"/>
                <a:ext cx="990600" cy="553998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/>
                  <a:t>3/6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9318B09-6195-41FB-8D03-B837D40364CD}"/>
                </a:ext>
              </a:extLst>
            </p:cNvPr>
            <p:cNvGrpSpPr/>
            <p:nvPr/>
          </p:nvGrpSpPr>
          <p:grpSpPr>
            <a:xfrm>
              <a:off x="4953000" y="3276600"/>
              <a:ext cx="990600" cy="1117877"/>
              <a:chOff x="990600" y="3276600"/>
              <a:chExt cx="990600" cy="1117877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1F1C8D8-2FCB-4CA7-91E6-2C25966C7A2D}"/>
                  </a:ext>
                </a:extLst>
              </p:cNvPr>
              <p:cNvSpPr txBox="1"/>
              <p:nvPr/>
            </p:nvSpPr>
            <p:spPr>
              <a:xfrm>
                <a:off x="990600" y="3276600"/>
                <a:ext cx="990600" cy="553998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/>
                  <a:t>4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0C5123E-DFD9-4C2C-BE85-986FEECAF557}"/>
                  </a:ext>
                </a:extLst>
              </p:cNvPr>
              <p:cNvSpPr txBox="1"/>
              <p:nvPr/>
            </p:nvSpPr>
            <p:spPr>
              <a:xfrm>
                <a:off x="990600" y="3840479"/>
                <a:ext cx="990600" cy="553998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/>
                  <a:t>4/6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DBB6513-103B-49D9-95FF-64A55A666E93}"/>
                </a:ext>
              </a:extLst>
            </p:cNvPr>
            <p:cNvGrpSpPr/>
            <p:nvPr/>
          </p:nvGrpSpPr>
          <p:grpSpPr>
            <a:xfrm>
              <a:off x="5943600" y="3276600"/>
              <a:ext cx="990600" cy="1117877"/>
              <a:chOff x="990600" y="3276600"/>
              <a:chExt cx="990600" cy="1117877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E92D031-FB24-4E7E-9208-62E30CB58EE7}"/>
                  </a:ext>
                </a:extLst>
              </p:cNvPr>
              <p:cNvSpPr txBox="1"/>
              <p:nvPr/>
            </p:nvSpPr>
            <p:spPr>
              <a:xfrm>
                <a:off x="990600" y="3276600"/>
                <a:ext cx="990600" cy="553998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/>
                  <a:t>5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71CD36E-82A3-4925-9E34-1F712E9F6582}"/>
                  </a:ext>
                </a:extLst>
              </p:cNvPr>
              <p:cNvSpPr txBox="1"/>
              <p:nvPr/>
            </p:nvSpPr>
            <p:spPr>
              <a:xfrm>
                <a:off x="990600" y="3840479"/>
                <a:ext cx="990600" cy="553998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/>
                  <a:t>5/6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174105B-DCAD-40E5-96D2-1E4ACB1E135D}"/>
                </a:ext>
              </a:extLst>
            </p:cNvPr>
            <p:cNvGrpSpPr/>
            <p:nvPr/>
          </p:nvGrpSpPr>
          <p:grpSpPr>
            <a:xfrm>
              <a:off x="6934200" y="3276600"/>
              <a:ext cx="990600" cy="1117877"/>
              <a:chOff x="990600" y="3276600"/>
              <a:chExt cx="990600" cy="1117877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753AABC-1C9E-4058-ABC1-8CCA5BC3AC9D}"/>
                  </a:ext>
                </a:extLst>
              </p:cNvPr>
              <p:cNvSpPr txBox="1"/>
              <p:nvPr/>
            </p:nvSpPr>
            <p:spPr>
              <a:xfrm>
                <a:off x="990600" y="3276600"/>
                <a:ext cx="990600" cy="553998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/>
                  <a:t>6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4E5969B-BB92-4C36-BFDB-5628CD55CB65}"/>
                  </a:ext>
                </a:extLst>
              </p:cNvPr>
              <p:cNvSpPr txBox="1"/>
              <p:nvPr/>
            </p:nvSpPr>
            <p:spPr>
              <a:xfrm>
                <a:off x="990600" y="3840479"/>
                <a:ext cx="990600" cy="553998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/>
                  <a:t>6/6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5536514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93712B8F-7751-4F62-A798-DE91C13F2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r>
              <a:rPr lang="en-US" dirty="0"/>
              <a:t>Note2: the final F(x) value will ALWAYS be “1”</a:t>
            </a:r>
          </a:p>
          <a:p>
            <a:r>
              <a:rPr lang="en-US" dirty="0"/>
              <a:t>That’s because that “x” covers ALL the possible values of “x”</a:t>
            </a:r>
          </a:p>
          <a:p>
            <a:r>
              <a:rPr lang="en-US" dirty="0"/>
              <a:t>And ALL THE POSSIBLE probabilities have to add up to 1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E5B630-9AAA-4A7C-B88E-2F2516017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Functions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5595CBA-EF9B-48BD-9C9E-DF153628D3C8}"/>
              </a:ext>
            </a:extLst>
          </p:cNvPr>
          <p:cNvGrpSpPr/>
          <p:nvPr/>
        </p:nvGrpSpPr>
        <p:grpSpPr>
          <a:xfrm>
            <a:off x="1066800" y="5359123"/>
            <a:ext cx="6934200" cy="1117877"/>
            <a:chOff x="990600" y="3276600"/>
            <a:chExt cx="6934200" cy="111787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3813D38-D554-4D65-9D52-EC13D7E9A42C}"/>
                </a:ext>
              </a:extLst>
            </p:cNvPr>
            <p:cNvGrpSpPr/>
            <p:nvPr/>
          </p:nvGrpSpPr>
          <p:grpSpPr>
            <a:xfrm>
              <a:off x="990600" y="3276600"/>
              <a:ext cx="990600" cy="1117877"/>
              <a:chOff x="990600" y="3276600"/>
              <a:chExt cx="990600" cy="1117877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250F2FE-0A26-46DA-951A-3D19EBD1134C}"/>
                  </a:ext>
                </a:extLst>
              </p:cNvPr>
              <p:cNvSpPr txBox="1"/>
              <p:nvPr/>
            </p:nvSpPr>
            <p:spPr>
              <a:xfrm>
                <a:off x="990600" y="3276600"/>
                <a:ext cx="990600" cy="553998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3000" b="1" dirty="0"/>
                  <a:t>x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61AFFE-8573-4D14-BEC7-2506D3888472}"/>
                  </a:ext>
                </a:extLst>
              </p:cNvPr>
              <p:cNvSpPr txBox="1"/>
              <p:nvPr/>
            </p:nvSpPr>
            <p:spPr>
              <a:xfrm>
                <a:off x="990600" y="3840479"/>
                <a:ext cx="990600" cy="553998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3000" b="1" dirty="0"/>
                  <a:t>F(x)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DFFA339-1325-4412-84C1-A32BF021BACF}"/>
                </a:ext>
              </a:extLst>
            </p:cNvPr>
            <p:cNvGrpSpPr/>
            <p:nvPr/>
          </p:nvGrpSpPr>
          <p:grpSpPr>
            <a:xfrm>
              <a:off x="1981200" y="3276600"/>
              <a:ext cx="990600" cy="1117877"/>
              <a:chOff x="990600" y="3276600"/>
              <a:chExt cx="990600" cy="1117877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8ACF388-0A38-4C44-9FDA-BC464099C745}"/>
                  </a:ext>
                </a:extLst>
              </p:cNvPr>
              <p:cNvSpPr txBox="1"/>
              <p:nvPr/>
            </p:nvSpPr>
            <p:spPr>
              <a:xfrm>
                <a:off x="990600" y="3276600"/>
                <a:ext cx="990600" cy="553998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/>
                  <a:t>1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C72C874-46C4-4E92-890F-7EDED17CDC13}"/>
                  </a:ext>
                </a:extLst>
              </p:cNvPr>
              <p:cNvSpPr txBox="1"/>
              <p:nvPr/>
            </p:nvSpPr>
            <p:spPr>
              <a:xfrm>
                <a:off x="990600" y="3840479"/>
                <a:ext cx="990600" cy="553998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/>
                  <a:t>1/6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8C4D089-3654-4C8C-9F31-0520E0E5D17A}"/>
                </a:ext>
              </a:extLst>
            </p:cNvPr>
            <p:cNvGrpSpPr/>
            <p:nvPr/>
          </p:nvGrpSpPr>
          <p:grpSpPr>
            <a:xfrm>
              <a:off x="2971800" y="3276600"/>
              <a:ext cx="990600" cy="1117877"/>
              <a:chOff x="990600" y="3276600"/>
              <a:chExt cx="990600" cy="1117877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3C7E4B1-5B21-4466-A1A5-8565CD6843C1}"/>
                  </a:ext>
                </a:extLst>
              </p:cNvPr>
              <p:cNvSpPr txBox="1"/>
              <p:nvPr/>
            </p:nvSpPr>
            <p:spPr>
              <a:xfrm>
                <a:off x="990600" y="3276600"/>
                <a:ext cx="990600" cy="553998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/>
                  <a:t>2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4D480BD-BD63-47DB-9040-507F5176637D}"/>
                  </a:ext>
                </a:extLst>
              </p:cNvPr>
              <p:cNvSpPr txBox="1"/>
              <p:nvPr/>
            </p:nvSpPr>
            <p:spPr>
              <a:xfrm>
                <a:off x="990600" y="3840479"/>
                <a:ext cx="990600" cy="553998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/>
                  <a:t>2/6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564A930-F59D-4618-83B8-4151840FB5C4}"/>
                </a:ext>
              </a:extLst>
            </p:cNvPr>
            <p:cNvGrpSpPr/>
            <p:nvPr/>
          </p:nvGrpSpPr>
          <p:grpSpPr>
            <a:xfrm>
              <a:off x="3962400" y="3276600"/>
              <a:ext cx="990600" cy="1117877"/>
              <a:chOff x="990600" y="3276600"/>
              <a:chExt cx="990600" cy="1117877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ADD1160-5A87-45FC-81CF-8948BDED6222}"/>
                  </a:ext>
                </a:extLst>
              </p:cNvPr>
              <p:cNvSpPr txBox="1"/>
              <p:nvPr/>
            </p:nvSpPr>
            <p:spPr>
              <a:xfrm>
                <a:off x="990600" y="3276600"/>
                <a:ext cx="990600" cy="553998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/>
                  <a:t>3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B89716E-3CED-4F97-AB4E-BCA016FBB571}"/>
                  </a:ext>
                </a:extLst>
              </p:cNvPr>
              <p:cNvSpPr txBox="1"/>
              <p:nvPr/>
            </p:nvSpPr>
            <p:spPr>
              <a:xfrm>
                <a:off x="990600" y="3840479"/>
                <a:ext cx="990600" cy="553998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/>
                  <a:t>3/6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9318B09-6195-41FB-8D03-B837D40364CD}"/>
                </a:ext>
              </a:extLst>
            </p:cNvPr>
            <p:cNvGrpSpPr/>
            <p:nvPr/>
          </p:nvGrpSpPr>
          <p:grpSpPr>
            <a:xfrm>
              <a:off x="4953000" y="3276600"/>
              <a:ext cx="990600" cy="1117877"/>
              <a:chOff x="990600" y="3276600"/>
              <a:chExt cx="990600" cy="1117877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1F1C8D8-2FCB-4CA7-91E6-2C25966C7A2D}"/>
                  </a:ext>
                </a:extLst>
              </p:cNvPr>
              <p:cNvSpPr txBox="1"/>
              <p:nvPr/>
            </p:nvSpPr>
            <p:spPr>
              <a:xfrm>
                <a:off x="990600" y="3276600"/>
                <a:ext cx="990600" cy="553998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/>
                  <a:t>4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0C5123E-DFD9-4C2C-BE85-986FEECAF557}"/>
                  </a:ext>
                </a:extLst>
              </p:cNvPr>
              <p:cNvSpPr txBox="1"/>
              <p:nvPr/>
            </p:nvSpPr>
            <p:spPr>
              <a:xfrm>
                <a:off x="990600" y="3840479"/>
                <a:ext cx="990600" cy="553998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/>
                  <a:t>4/6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DBB6513-103B-49D9-95FF-64A55A666E93}"/>
                </a:ext>
              </a:extLst>
            </p:cNvPr>
            <p:cNvGrpSpPr/>
            <p:nvPr/>
          </p:nvGrpSpPr>
          <p:grpSpPr>
            <a:xfrm>
              <a:off x="5943600" y="3276600"/>
              <a:ext cx="990600" cy="1117877"/>
              <a:chOff x="990600" y="3276600"/>
              <a:chExt cx="990600" cy="1117877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E92D031-FB24-4E7E-9208-62E30CB58EE7}"/>
                  </a:ext>
                </a:extLst>
              </p:cNvPr>
              <p:cNvSpPr txBox="1"/>
              <p:nvPr/>
            </p:nvSpPr>
            <p:spPr>
              <a:xfrm>
                <a:off x="990600" y="3276600"/>
                <a:ext cx="990600" cy="553998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/>
                  <a:t>5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71CD36E-82A3-4925-9E34-1F712E9F6582}"/>
                  </a:ext>
                </a:extLst>
              </p:cNvPr>
              <p:cNvSpPr txBox="1"/>
              <p:nvPr/>
            </p:nvSpPr>
            <p:spPr>
              <a:xfrm>
                <a:off x="990600" y="3840479"/>
                <a:ext cx="990600" cy="553998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/>
                  <a:t>5/6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174105B-DCAD-40E5-96D2-1E4ACB1E135D}"/>
                </a:ext>
              </a:extLst>
            </p:cNvPr>
            <p:cNvGrpSpPr/>
            <p:nvPr/>
          </p:nvGrpSpPr>
          <p:grpSpPr>
            <a:xfrm>
              <a:off x="6934200" y="3276600"/>
              <a:ext cx="990600" cy="1117877"/>
              <a:chOff x="990600" y="3276600"/>
              <a:chExt cx="990600" cy="1117877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753AABC-1C9E-4058-ABC1-8CCA5BC3AC9D}"/>
                  </a:ext>
                </a:extLst>
              </p:cNvPr>
              <p:cNvSpPr txBox="1"/>
              <p:nvPr/>
            </p:nvSpPr>
            <p:spPr>
              <a:xfrm>
                <a:off x="990600" y="3276600"/>
                <a:ext cx="990600" cy="553998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/>
                  <a:t>6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4E5969B-BB92-4C36-BFDB-5628CD55CB65}"/>
                  </a:ext>
                </a:extLst>
              </p:cNvPr>
              <p:cNvSpPr txBox="1"/>
              <p:nvPr/>
            </p:nvSpPr>
            <p:spPr>
              <a:xfrm>
                <a:off x="990600" y="3840479"/>
                <a:ext cx="990600" cy="553998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/>
                  <a:t>6/6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1204938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886D7-1C21-47C7-A61C-0E81C8263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F5C66-7F58-4058-9B98-641B1FE0D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1600s and 1700s, there were a lot of wealthy gamblers</a:t>
            </a:r>
          </a:p>
        </p:txBody>
      </p:sp>
    </p:spTree>
    <p:extLst>
      <p:ext uri="{BB962C8B-B14F-4D97-AF65-F5344CB8AC3E}">
        <p14:creationId xmlns:p14="http://schemas.microsoft.com/office/powerpoint/2010/main" val="309319322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886D7-1C21-47C7-A61C-0E81C8263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F5C66-7F58-4058-9B98-641B1FE0D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1600s and 1700s, there were a lot of wealthy gamblers</a:t>
            </a:r>
          </a:p>
          <a:p>
            <a:r>
              <a:rPr lang="en-US" dirty="0"/>
              <a:t>There were also a few wealthy mathematicians</a:t>
            </a:r>
          </a:p>
        </p:txBody>
      </p:sp>
    </p:spTree>
    <p:extLst>
      <p:ext uri="{BB962C8B-B14F-4D97-AF65-F5344CB8AC3E}">
        <p14:creationId xmlns:p14="http://schemas.microsoft.com/office/powerpoint/2010/main" val="321050773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886D7-1C21-47C7-A61C-0E81C8263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F5C66-7F58-4058-9B98-641B1FE0D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gamblers were always trying to get the mathematicians to “tell them the odds” of certain outcomes</a:t>
            </a:r>
          </a:p>
        </p:txBody>
      </p:sp>
    </p:spTree>
    <p:extLst>
      <p:ext uri="{BB962C8B-B14F-4D97-AF65-F5344CB8AC3E}">
        <p14:creationId xmlns:p14="http://schemas.microsoft.com/office/powerpoint/2010/main" val="314181377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886D7-1C21-47C7-A61C-0E81C8263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F5C66-7F58-4058-9B98-641B1FE0D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example, getting a “2” when rolling two dice can only happen one way: 1 on both dice</a:t>
            </a:r>
          </a:p>
          <a:p>
            <a:r>
              <a:rPr lang="en-US" dirty="0"/>
              <a:t>Getting a “3” happens when you have 1 on one of the dice and  2 on the other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15474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886D7-1C21-47C7-A61C-0E81C8263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F5C66-7F58-4058-9B98-641B1FE0D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example, getting a “2” when rolling two dice can only happen one way: 1 on both dice</a:t>
            </a:r>
          </a:p>
          <a:p>
            <a:r>
              <a:rPr lang="en-US" dirty="0"/>
              <a:t>Getting a “3” happens when you have 1 on one of the dice and  2 on the other</a:t>
            </a:r>
          </a:p>
          <a:p>
            <a:r>
              <a:rPr lang="en-US" dirty="0"/>
              <a:t>But the gamblers knew that “3” happened twice as often as “2”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23464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886D7-1C21-47C7-A61C-0E81C8263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F5C66-7F58-4058-9B98-641B1FE0D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err="1"/>
              <a:t>Howcum</a:t>
            </a:r>
            <a:r>
              <a:rPr lang="en-US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34438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93712B8F-7751-4F62-A798-DE91C13F2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Sample space for two dice and random variables Y (think of a red die) and Z (a blue die)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E5B630-9AAA-4A7C-B88E-2F2516017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Functions</a:t>
            </a:r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068F2524-340D-42AD-9F4A-A4AFC33B22A1}"/>
              </a:ext>
            </a:extLst>
          </p:cNvPr>
          <p:cNvGrpSpPr/>
          <p:nvPr/>
        </p:nvGrpSpPr>
        <p:grpSpPr>
          <a:xfrm>
            <a:off x="2133600" y="3484602"/>
            <a:ext cx="6934200" cy="3297198"/>
            <a:chOff x="914400" y="1828800"/>
            <a:chExt cx="6934200" cy="329719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D4B7822-F8F9-49B3-9107-86FD777BD84E}"/>
                </a:ext>
              </a:extLst>
            </p:cNvPr>
            <p:cNvGrpSpPr/>
            <p:nvPr/>
          </p:nvGrpSpPr>
          <p:grpSpPr>
            <a:xfrm>
              <a:off x="1905000" y="3484602"/>
              <a:ext cx="5943600" cy="1641396"/>
              <a:chOff x="1905000" y="3484602"/>
              <a:chExt cx="5943600" cy="1641396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A9BA2584-BDFB-4AEE-AEDA-BDDBF92938B0}"/>
                  </a:ext>
                </a:extLst>
              </p:cNvPr>
              <p:cNvGrpSpPr/>
              <p:nvPr/>
            </p:nvGrpSpPr>
            <p:grpSpPr>
              <a:xfrm>
                <a:off x="1905000" y="3484602"/>
                <a:ext cx="5943600" cy="1087398"/>
                <a:chOff x="1905000" y="3484602"/>
                <a:chExt cx="5943600" cy="1087398"/>
              </a:xfrm>
            </p:grpSpPr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2DFFA339-1325-4412-84C1-A32BF021BACF}"/>
                    </a:ext>
                  </a:extLst>
                </p:cNvPr>
                <p:cNvGrpSpPr/>
                <p:nvPr/>
              </p:nvGrpSpPr>
              <p:grpSpPr>
                <a:xfrm>
                  <a:off x="1905000" y="3484602"/>
                  <a:ext cx="990600" cy="1087398"/>
                  <a:chOff x="990600" y="3332202"/>
                  <a:chExt cx="990600" cy="1087398"/>
                </a:xfrm>
              </p:grpSpPr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58ACF388-0A38-4C44-9FDA-BC464099C745}"/>
                      </a:ext>
                    </a:extLst>
                  </p:cNvPr>
                  <p:cNvSpPr txBox="1"/>
                  <p:nvPr/>
                </p:nvSpPr>
                <p:spPr>
                  <a:xfrm>
                    <a:off x="990600" y="3332202"/>
                    <a:ext cx="990600" cy="553998"/>
                  </a:xfrm>
                  <a:prstGeom prst="rect">
                    <a:avLst/>
                  </a:prstGeom>
                  <a:noFill/>
                  <a:ln w="63500">
                    <a:solidFill>
                      <a:srgbClr val="92D050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000" b="1" dirty="0"/>
                      <a:t>1,4</a:t>
                    </a:r>
                  </a:p>
                </p:txBody>
              </p:sp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BC72C874-46C4-4E92-890F-7EDED17CDC13}"/>
                      </a:ext>
                    </a:extLst>
                  </p:cNvPr>
                  <p:cNvSpPr txBox="1"/>
                  <p:nvPr/>
                </p:nvSpPr>
                <p:spPr>
                  <a:xfrm>
                    <a:off x="990600" y="3865602"/>
                    <a:ext cx="990600" cy="553998"/>
                  </a:xfrm>
                  <a:prstGeom prst="rect">
                    <a:avLst/>
                  </a:prstGeom>
                  <a:noFill/>
                  <a:ln w="63500">
                    <a:solidFill>
                      <a:srgbClr val="92D050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000" b="1" dirty="0"/>
                      <a:t>1,5</a:t>
                    </a:r>
                  </a:p>
                </p:txBody>
              </p:sp>
            </p:grpSp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C8C4D089-3654-4C8C-9F31-0520E0E5D17A}"/>
                    </a:ext>
                  </a:extLst>
                </p:cNvPr>
                <p:cNvGrpSpPr/>
                <p:nvPr/>
              </p:nvGrpSpPr>
              <p:grpSpPr>
                <a:xfrm>
                  <a:off x="2895600" y="3484602"/>
                  <a:ext cx="990600" cy="1087398"/>
                  <a:chOff x="990600" y="3332202"/>
                  <a:chExt cx="990600" cy="1087398"/>
                </a:xfrm>
              </p:grpSpPr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B3C7E4B1-5B21-4466-A1A5-8565CD6843C1}"/>
                      </a:ext>
                    </a:extLst>
                  </p:cNvPr>
                  <p:cNvSpPr txBox="1"/>
                  <p:nvPr/>
                </p:nvSpPr>
                <p:spPr>
                  <a:xfrm>
                    <a:off x="990600" y="3332202"/>
                    <a:ext cx="990600" cy="553998"/>
                  </a:xfrm>
                  <a:prstGeom prst="rect">
                    <a:avLst/>
                  </a:prstGeom>
                  <a:noFill/>
                  <a:ln w="63500">
                    <a:solidFill>
                      <a:srgbClr val="92D050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000" b="1" dirty="0"/>
                      <a:t>2,4</a:t>
                    </a:r>
                  </a:p>
                </p:txBody>
              </p:sp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D4D480BD-BD63-47DB-9040-507F5176637D}"/>
                      </a:ext>
                    </a:extLst>
                  </p:cNvPr>
                  <p:cNvSpPr txBox="1"/>
                  <p:nvPr/>
                </p:nvSpPr>
                <p:spPr>
                  <a:xfrm>
                    <a:off x="990600" y="3865602"/>
                    <a:ext cx="990600" cy="553998"/>
                  </a:xfrm>
                  <a:prstGeom prst="rect">
                    <a:avLst/>
                  </a:prstGeom>
                  <a:noFill/>
                  <a:ln w="63500">
                    <a:solidFill>
                      <a:srgbClr val="92D050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000" b="1" dirty="0"/>
                      <a:t>2,5</a:t>
                    </a:r>
                  </a:p>
                </p:txBody>
              </p:sp>
            </p:grpSp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C564A930-F59D-4618-83B8-4151840FB5C4}"/>
                    </a:ext>
                  </a:extLst>
                </p:cNvPr>
                <p:cNvGrpSpPr/>
                <p:nvPr/>
              </p:nvGrpSpPr>
              <p:grpSpPr>
                <a:xfrm>
                  <a:off x="3886200" y="3484602"/>
                  <a:ext cx="990600" cy="1087398"/>
                  <a:chOff x="990600" y="3332202"/>
                  <a:chExt cx="990600" cy="1087398"/>
                </a:xfrm>
              </p:grpSpPr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CADD1160-5A87-45FC-81CF-8948BDED6222}"/>
                      </a:ext>
                    </a:extLst>
                  </p:cNvPr>
                  <p:cNvSpPr txBox="1"/>
                  <p:nvPr/>
                </p:nvSpPr>
                <p:spPr>
                  <a:xfrm>
                    <a:off x="990600" y="3332202"/>
                    <a:ext cx="990600" cy="553998"/>
                  </a:xfrm>
                  <a:prstGeom prst="rect">
                    <a:avLst/>
                  </a:prstGeom>
                  <a:noFill/>
                  <a:ln w="63500">
                    <a:solidFill>
                      <a:srgbClr val="92D050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000" b="1" dirty="0"/>
                      <a:t>3,4</a:t>
                    </a:r>
                  </a:p>
                </p:txBody>
              </p:sp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0B89716E-3CED-4F97-AB4E-BCA016FBB571}"/>
                      </a:ext>
                    </a:extLst>
                  </p:cNvPr>
                  <p:cNvSpPr txBox="1"/>
                  <p:nvPr/>
                </p:nvSpPr>
                <p:spPr>
                  <a:xfrm>
                    <a:off x="990600" y="3865602"/>
                    <a:ext cx="990600" cy="553998"/>
                  </a:xfrm>
                  <a:prstGeom prst="rect">
                    <a:avLst/>
                  </a:prstGeom>
                  <a:noFill/>
                  <a:ln w="63500">
                    <a:solidFill>
                      <a:srgbClr val="92D050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000" b="1" dirty="0"/>
                      <a:t>3,5</a:t>
                    </a:r>
                  </a:p>
                </p:txBody>
              </p:sp>
            </p:grp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39318B09-6195-41FB-8D03-B837D40364CD}"/>
                    </a:ext>
                  </a:extLst>
                </p:cNvPr>
                <p:cNvGrpSpPr/>
                <p:nvPr/>
              </p:nvGrpSpPr>
              <p:grpSpPr>
                <a:xfrm>
                  <a:off x="4876800" y="3484602"/>
                  <a:ext cx="990600" cy="1087398"/>
                  <a:chOff x="990600" y="3332202"/>
                  <a:chExt cx="990600" cy="1087398"/>
                </a:xfrm>
              </p:grpSpPr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C1F1C8D8-2FCB-4CA7-91E6-2C25966C7A2D}"/>
                      </a:ext>
                    </a:extLst>
                  </p:cNvPr>
                  <p:cNvSpPr txBox="1"/>
                  <p:nvPr/>
                </p:nvSpPr>
                <p:spPr>
                  <a:xfrm>
                    <a:off x="990600" y="3332202"/>
                    <a:ext cx="990600" cy="553998"/>
                  </a:xfrm>
                  <a:prstGeom prst="rect">
                    <a:avLst/>
                  </a:prstGeom>
                  <a:noFill/>
                  <a:ln w="63500">
                    <a:solidFill>
                      <a:srgbClr val="92D050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000" b="1" dirty="0"/>
                      <a:t>4,4</a:t>
                    </a:r>
                  </a:p>
                </p:txBody>
              </p:sp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B0C5123E-DFD9-4C2C-BE85-986FEECAF557}"/>
                      </a:ext>
                    </a:extLst>
                  </p:cNvPr>
                  <p:cNvSpPr txBox="1"/>
                  <p:nvPr/>
                </p:nvSpPr>
                <p:spPr>
                  <a:xfrm>
                    <a:off x="990600" y="3865602"/>
                    <a:ext cx="990600" cy="553998"/>
                  </a:xfrm>
                  <a:prstGeom prst="rect">
                    <a:avLst/>
                  </a:prstGeom>
                  <a:noFill/>
                  <a:ln w="63500">
                    <a:solidFill>
                      <a:srgbClr val="92D050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000" b="1" dirty="0"/>
                      <a:t>4,5</a:t>
                    </a:r>
                  </a:p>
                </p:txBody>
              </p:sp>
            </p:grpSp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ADBB6513-103B-49D9-95FF-64A55A666E93}"/>
                    </a:ext>
                  </a:extLst>
                </p:cNvPr>
                <p:cNvGrpSpPr/>
                <p:nvPr/>
              </p:nvGrpSpPr>
              <p:grpSpPr>
                <a:xfrm>
                  <a:off x="5867400" y="3484602"/>
                  <a:ext cx="990600" cy="1087398"/>
                  <a:chOff x="990600" y="3332202"/>
                  <a:chExt cx="990600" cy="1087398"/>
                </a:xfrm>
              </p:grpSpPr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9E92D031-FB24-4E7E-9208-62E30CB58EE7}"/>
                      </a:ext>
                    </a:extLst>
                  </p:cNvPr>
                  <p:cNvSpPr txBox="1"/>
                  <p:nvPr/>
                </p:nvSpPr>
                <p:spPr>
                  <a:xfrm>
                    <a:off x="990600" y="3332202"/>
                    <a:ext cx="990600" cy="553998"/>
                  </a:xfrm>
                  <a:prstGeom prst="rect">
                    <a:avLst/>
                  </a:prstGeom>
                  <a:noFill/>
                  <a:ln w="63500">
                    <a:solidFill>
                      <a:srgbClr val="92D050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000" b="1" dirty="0"/>
                      <a:t>5,4</a:t>
                    </a:r>
                  </a:p>
                </p:txBody>
              </p:sp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671CD36E-82A3-4925-9E34-1F712E9F6582}"/>
                      </a:ext>
                    </a:extLst>
                  </p:cNvPr>
                  <p:cNvSpPr txBox="1"/>
                  <p:nvPr/>
                </p:nvSpPr>
                <p:spPr>
                  <a:xfrm>
                    <a:off x="990600" y="3865602"/>
                    <a:ext cx="990600" cy="553998"/>
                  </a:xfrm>
                  <a:prstGeom prst="rect">
                    <a:avLst/>
                  </a:prstGeom>
                  <a:noFill/>
                  <a:ln w="63500">
                    <a:solidFill>
                      <a:srgbClr val="92D050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000" b="1" dirty="0"/>
                      <a:t>5,5</a:t>
                    </a:r>
                  </a:p>
                </p:txBody>
              </p:sp>
            </p:grpSp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5174105B-DCAD-40E5-96D2-1E4ACB1E135D}"/>
                    </a:ext>
                  </a:extLst>
                </p:cNvPr>
                <p:cNvGrpSpPr/>
                <p:nvPr/>
              </p:nvGrpSpPr>
              <p:grpSpPr>
                <a:xfrm>
                  <a:off x="6858000" y="3484602"/>
                  <a:ext cx="990600" cy="1087398"/>
                  <a:chOff x="990600" y="3332202"/>
                  <a:chExt cx="990600" cy="1087398"/>
                </a:xfrm>
              </p:grpSpPr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2753AABC-1C9E-4058-ABC1-8CCA5BC3AC9D}"/>
                      </a:ext>
                    </a:extLst>
                  </p:cNvPr>
                  <p:cNvSpPr txBox="1"/>
                  <p:nvPr/>
                </p:nvSpPr>
                <p:spPr>
                  <a:xfrm>
                    <a:off x="990600" y="3332202"/>
                    <a:ext cx="990600" cy="553998"/>
                  </a:xfrm>
                  <a:prstGeom prst="rect">
                    <a:avLst/>
                  </a:prstGeom>
                  <a:noFill/>
                  <a:ln w="63500">
                    <a:solidFill>
                      <a:srgbClr val="92D050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000" b="1" dirty="0"/>
                      <a:t>6,4</a:t>
                    </a:r>
                  </a:p>
                </p:txBody>
              </p:sp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54E5969B-BB92-4C36-BFDB-5628CD55CB65}"/>
                      </a:ext>
                    </a:extLst>
                  </p:cNvPr>
                  <p:cNvSpPr txBox="1"/>
                  <p:nvPr/>
                </p:nvSpPr>
                <p:spPr>
                  <a:xfrm>
                    <a:off x="990600" y="3865602"/>
                    <a:ext cx="990600" cy="553998"/>
                  </a:xfrm>
                  <a:prstGeom prst="rect">
                    <a:avLst/>
                  </a:prstGeom>
                  <a:noFill/>
                  <a:ln w="63500">
                    <a:solidFill>
                      <a:srgbClr val="92D050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000" b="1" dirty="0"/>
                      <a:t>6,5</a:t>
                    </a:r>
                  </a:p>
                </p:txBody>
              </p:sp>
            </p:grpSp>
          </p:grp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1CCFE07A-9CD5-487F-A66B-94AB60DF1543}"/>
                  </a:ext>
                </a:extLst>
              </p:cNvPr>
              <p:cNvSpPr txBox="1"/>
              <p:nvPr/>
            </p:nvSpPr>
            <p:spPr>
              <a:xfrm>
                <a:off x="1905000" y="4572000"/>
                <a:ext cx="990600" cy="553998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/>
                  <a:t>1,6</a:t>
                </a: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AD78EEDE-8FF7-4DF0-BDDD-839814A9F682}"/>
                  </a:ext>
                </a:extLst>
              </p:cNvPr>
              <p:cNvSpPr txBox="1"/>
              <p:nvPr/>
            </p:nvSpPr>
            <p:spPr>
              <a:xfrm>
                <a:off x="2895600" y="4572000"/>
                <a:ext cx="990600" cy="553998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/>
                  <a:t>2,6</a:t>
                </a: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B215981-E0B0-4764-8FCA-B013A06B63AF}"/>
                  </a:ext>
                </a:extLst>
              </p:cNvPr>
              <p:cNvSpPr txBox="1"/>
              <p:nvPr/>
            </p:nvSpPr>
            <p:spPr>
              <a:xfrm>
                <a:off x="3886200" y="4572000"/>
                <a:ext cx="990600" cy="553998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/>
                  <a:t>3,6</a:t>
                </a: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1ACB909E-9277-4748-9C20-593E7CDFE581}"/>
                  </a:ext>
                </a:extLst>
              </p:cNvPr>
              <p:cNvSpPr txBox="1"/>
              <p:nvPr/>
            </p:nvSpPr>
            <p:spPr>
              <a:xfrm>
                <a:off x="4876800" y="4572000"/>
                <a:ext cx="990600" cy="553998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/>
                  <a:t>4,6</a:t>
                </a:r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99B694ED-F819-4B12-BC7D-23BD525DAB72}"/>
                  </a:ext>
                </a:extLst>
              </p:cNvPr>
              <p:cNvSpPr txBox="1"/>
              <p:nvPr/>
            </p:nvSpPr>
            <p:spPr>
              <a:xfrm>
                <a:off x="5867400" y="4572000"/>
                <a:ext cx="990600" cy="553998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/>
                  <a:t>5,6</a:t>
                </a: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46BDD845-400F-4DA2-800F-CDCEF5FB342A}"/>
                  </a:ext>
                </a:extLst>
              </p:cNvPr>
              <p:cNvSpPr txBox="1"/>
              <p:nvPr/>
            </p:nvSpPr>
            <p:spPr>
              <a:xfrm>
                <a:off x="6858000" y="4572000"/>
                <a:ext cx="990600" cy="553998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/>
                  <a:t>6,6</a:t>
                </a:r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1E1BB15A-D2AF-403F-90CE-EB64C26D307E}"/>
                </a:ext>
              </a:extLst>
            </p:cNvPr>
            <p:cNvGrpSpPr/>
            <p:nvPr/>
          </p:nvGrpSpPr>
          <p:grpSpPr>
            <a:xfrm>
              <a:off x="914400" y="1828800"/>
              <a:ext cx="6934200" cy="1641396"/>
              <a:chOff x="914400" y="4018002"/>
              <a:chExt cx="6934200" cy="1641396"/>
            </a:xfrm>
          </p:grpSpPr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14B30A6E-B159-4B88-B722-C66ABD8FDA22}"/>
                  </a:ext>
                </a:extLst>
              </p:cNvPr>
              <p:cNvGrpSpPr/>
              <p:nvPr/>
            </p:nvGrpSpPr>
            <p:grpSpPr>
              <a:xfrm>
                <a:off x="914400" y="4018002"/>
                <a:ext cx="6934200" cy="553998"/>
                <a:chOff x="914400" y="4018002"/>
                <a:chExt cx="6934200" cy="553998"/>
              </a:xfrm>
            </p:grpSpPr>
            <p:sp>
              <p:nvSpPr>
                <p:cNvPr id="153" name="TextBox 152">
                  <a:extLst>
                    <a:ext uri="{FF2B5EF4-FFF2-40B4-BE49-F238E27FC236}">
                      <a16:creationId xmlns:a16="http://schemas.microsoft.com/office/drawing/2014/main" id="{16CACA25-7317-429B-AC00-D828F1D8AE85}"/>
                    </a:ext>
                  </a:extLst>
                </p:cNvPr>
                <p:cNvSpPr txBox="1"/>
                <p:nvPr/>
              </p:nvSpPr>
              <p:spPr>
                <a:xfrm>
                  <a:off x="914400" y="4018002"/>
                  <a:ext cx="990600" cy="553998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b="1" dirty="0"/>
                    <a:t>Y,Z</a:t>
                  </a:r>
                </a:p>
              </p:txBody>
            </p:sp>
            <p:sp>
              <p:nvSpPr>
                <p:cNvPr id="151" name="TextBox 150">
                  <a:extLst>
                    <a:ext uri="{FF2B5EF4-FFF2-40B4-BE49-F238E27FC236}">
                      <a16:creationId xmlns:a16="http://schemas.microsoft.com/office/drawing/2014/main" id="{15C0BFAD-557C-404B-82B3-CBE325FD0A71}"/>
                    </a:ext>
                  </a:extLst>
                </p:cNvPr>
                <p:cNvSpPr txBox="1"/>
                <p:nvPr/>
              </p:nvSpPr>
              <p:spPr>
                <a:xfrm>
                  <a:off x="1905000" y="4018002"/>
                  <a:ext cx="990600" cy="553998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b="1" dirty="0"/>
                    <a:t>1,1</a:t>
                  </a:r>
                </a:p>
              </p:txBody>
            </p:sp>
            <p:sp>
              <p:nvSpPr>
                <p:cNvPr id="149" name="TextBox 148">
                  <a:extLst>
                    <a:ext uri="{FF2B5EF4-FFF2-40B4-BE49-F238E27FC236}">
                      <a16:creationId xmlns:a16="http://schemas.microsoft.com/office/drawing/2014/main" id="{0E829D21-30E4-4924-926C-D35EE28EDD60}"/>
                    </a:ext>
                  </a:extLst>
                </p:cNvPr>
                <p:cNvSpPr txBox="1"/>
                <p:nvPr/>
              </p:nvSpPr>
              <p:spPr>
                <a:xfrm>
                  <a:off x="2895600" y="4018002"/>
                  <a:ext cx="990600" cy="553998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b="1" dirty="0"/>
                    <a:t>2,1</a:t>
                  </a:r>
                </a:p>
              </p:txBody>
            </p:sp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527E74D2-DC53-4A5D-A41A-3E362030A61C}"/>
                    </a:ext>
                  </a:extLst>
                </p:cNvPr>
                <p:cNvSpPr txBox="1"/>
                <p:nvPr/>
              </p:nvSpPr>
              <p:spPr>
                <a:xfrm>
                  <a:off x="3886200" y="4018002"/>
                  <a:ext cx="990600" cy="553998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b="1" dirty="0"/>
                    <a:t>3,1</a:t>
                  </a:r>
                </a:p>
              </p:txBody>
            </p:sp>
            <p:sp>
              <p:nvSpPr>
                <p:cNvPr id="145" name="TextBox 144">
                  <a:extLst>
                    <a:ext uri="{FF2B5EF4-FFF2-40B4-BE49-F238E27FC236}">
                      <a16:creationId xmlns:a16="http://schemas.microsoft.com/office/drawing/2014/main" id="{0513CAF4-0009-4D9D-BE1D-9FDBEAD930E1}"/>
                    </a:ext>
                  </a:extLst>
                </p:cNvPr>
                <p:cNvSpPr txBox="1"/>
                <p:nvPr/>
              </p:nvSpPr>
              <p:spPr>
                <a:xfrm>
                  <a:off x="4876800" y="4018002"/>
                  <a:ext cx="990600" cy="553998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b="1" dirty="0"/>
                    <a:t>4,1</a:t>
                  </a:r>
                </a:p>
              </p:txBody>
            </p:sp>
            <p:sp>
              <p:nvSpPr>
                <p:cNvPr id="143" name="TextBox 142">
                  <a:extLst>
                    <a:ext uri="{FF2B5EF4-FFF2-40B4-BE49-F238E27FC236}">
                      <a16:creationId xmlns:a16="http://schemas.microsoft.com/office/drawing/2014/main" id="{079CA636-3C97-4EE3-B363-5CDDCF3C215A}"/>
                    </a:ext>
                  </a:extLst>
                </p:cNvPr>
                <p:cNvSpPr txBox="1"/>
                <p:nvPr/>
              </p:nvSpPr>
              <p:spPr>
                <a:xfrm>
                  <a:off x="5867400" y="4018002"/>
                  <a:ext cx="990600" cy="553998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b="1" dirty="0"/>
                    <a:t>5,1</a:t>
                  </a:r>
                </a:p>
              </p:txBody>
            </p:sp>
            <p:sp>
              <p:nvSpPr>
                <p:cNvPr id="141" name="TextBox 140">
                  <a:extLst>
                    <a:ext uri="{FF2B5EF4-FFF2-40B4-BE49-F238E27FC236}">
                      <a16:creationId xmlns:a16="http://schemas.microsoft.com/office/drawing/2014/main" id="{431B8F3A-54D8-449A-BF96-154852E85058}"/>
                    </a:ext>
                  </a:extLst>
                </p:cNvPr>
                <p:cNvSpPr txBox="1"/>
                <p:nvPr/>
              </p:nvSpPr>
              <p:spPr>
                <a:xfrm>
                  <a:off x="6858000" y="4018002"/>
                  <a:ext cx="990600" cy="553998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b="1" dirty="0"/>
                    <a:t>6,1</a:t>
                  </a:r>
                </a:p>
              </p:txBody>
            </p:sp>
          </p:grp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D4272CCC-A7F9-40C9-9AE0-07888C23E89A}"/>
                  </a:ext>
                </a:extLst>
              </p:cNvPr>
              <p:cNvGrpSpPr/>
              <p:nvPr/>
            </p:nvGrpSpPr>
            <p:grpSpPr>
              <a:xfrm>
                <a:off x="1905000" y="4572000"/>
                <a:ext cx="990600" cy="1087398"/>
                <a:chOff x="990600" y="3332202"/>
                <a:chExt cx="990600" cy="1087398"/>
              </a:xfrm>
            </p:grpSpPr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C2B8EF87-E619-4963-8F6F-A6FC9531CC4C}"/>
                    </a:ext>
                  </a:extLst>
                </p:cNvPr>
                <p:cNvSpPr txBox="1"/>
                <p:nvPr/>
              </p:nvSpPr>
              <p:spPr>
                <a:xfrm>
                  <a:off x="990600" y="3332202"/>
                  <a:ext cx="990600" cy="553998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b="1" dirty="0"/>
                    <a:t>1,2</a:t>
                  </a:r>
                </a:p>
              </p:txBody>
            </p:sp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BB8033E3-E11F-4049-B1D0-AC5FAC6BE2CB}"/>
                    </a:ext>
                  </a:extLst>
                </p:cNvPr>
                <p:cNvSpPr txBox="1"/>
                <p:nvPr/>
              </p:nvSpPr>
              <p:spPr>
                <a:xfrm>
                  <a:off x="990600" y="3865602"/>
                  <a:ext cx="990600" cy="553998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b="1" dirty="0"/>
                    <a:t>1,3</a:t>
                  </a:r>
                </a:p>
              </p:txBody>
            </p:sp>
          </p:grp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9BB76623-A05B-4682-B603-6BEACE3134C8}"/>
                  </a:ext>
                </a:extLst>
              </p:cNvPr>
              <p:cNvGrpSpPr/>
              <p:nvPr/>
            </p:nvGrpSpPr>
            <p:grpSpPr>
              <a:xfrm>
                <a:off x="2895600" y="4572000"/>
                <a:ext cx="990600" cy="1087398"/>
                <a:chOff x="990600" y="3332202"/>
                <a:chExt cx="990600" cy="1087398"/>
              </a:xfrm>
            </p:grpSpPr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ED24090C-C8F9-4762-A3A4-90D0C47FCBCD}"/>
                    </a:ext>
                  </a:extLst>
                </p:cNvPr>
                <p:cNvSpPr txBox="1"/>
                <p:nvPr/>
              </p:nvSpPr>
              <p:spPr>
                <a:xfrm>
                  <a:off x="990600" y="3332202"/>
                  <a:ext cx="990600" cy="553998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b="1" dirty="0"/>
                    <a:t>2,2</a:t>
                  </a:r>
                </a:p>
              </p:txBody>
            </p:sp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FFCA7630-F4B7-445E-A0E2-D5113227F189}"/>
                    </a:ext>
                  </a:extLst>
                </p:cNvPr>
                <p:cNvSpPr txBox="1"/>
                <p:nvPr/>
              </p:nvSpPr>
              <p:spPr>
                <a:xfrm>
                  <a:off x="990600" y="3865602"/>
                  <a:ext cx="990600" cy="553998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b="1" dirty="0"/>
                    <a:t>2,3</a:t>
                  </a:r>
                </a:p>
              </p:txBody>
            </p:sp>
          </p:grp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8BD7004-C806-46B5-85D7-6232BD9F62C2}"/>
                  </a:ext>
                </a:extLst>
              </p:cNvPr>
              <p:cNvGrpSpPr/>
              <p:nvPr/>
            </p:nvGrpSpPr>
            <p:grpSpPr>
              <a:xfrm>
                <a:off x="3886200" y="4572000"/>
                <a:ext cx="990600" cy="1087398"/>
                <a:chOff x="990600" y="3332202"/>
                <a:chExt cx="990600" cy="1087398"/>
              </a:xfrm>
            </p:grpSpPr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7B15816E-A372-4C5F-8700-55D24C2ECABB}"/>
                    </a:ext>
                  </a:extLst>
                </p:cNvPr>
                <p:cNvSpPr txBox="1"/>
                <p:nvPr/>
              </p:nvSpPr>
              <p:spPr>
                <a:xfrm>
                  <a:off x="990600" y="3332202"/>
                  <a:ext cx="990600" cy="553998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b="1" dirty="0"/>
                    <a:t>3,2</a:t>
                  </a:r>
                </a:p>
              </p:txBody>
            </p:sp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D0AA463E-BBFA-4574-925F-754EE3371A26}"/>
                    </a:ext>
                  </a:extLst>
                </p:cNvPr>
                <p:cNvSpPr txBox="1"/>
                <p:nvPr/>
              </p:nvSpPr>
              <p:spPr>
                <a:xfrm>
                  <a:off x="990600" y="3865602"/>
                  <a:ext cx="990600" cy="553998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b="1" dirty="0"/>
                    <a:t>3,3</a:t>
                  </a:r>
                </a:p>
              </p:txBody>
            </p:sp>
          </p:grpSp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3687C338-2270-43B4-B14F-18F7A83A8CCA}"/>
                  </a:ext>
                </a:extLst>
              </p:cNvPr>
              <p:cNvGrpSpPr/>
              <p:nvPr/>
            </p:nvGrpSpPr>
            <p:grpSpPr>
              <a:xfrm>
                <a:off x="4876800" y="4572000"/>
                <a:ext cx="990600" cy="1087398"/>
                <a:chOff x="990600" y="3332202"/>
                <a:chExt cx="990600" cy="1087398"/>
              </a:xfrm>
            </p:grpSpPr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id="{4840CD21-C19D-4A97-BB45-91178A52DED6}"/>
                    </a:ext>
                  </a:extLst>
                </p:cNvPr>
                <p:cNvSpPr txBox="1"/>
                <p:nvPr/>
              </p:nvSpPr>
              <p:spPr>
                <a:xfrm>
                  <a:off x="990600" y="3332202"/>
                  <a:ext cx="990600" cy="553998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b="1" dirty="0"/>
                    <a:t>4,2</a:t>
                  </a:r>
                </a:p>
              </p:txBody>
            </p:sp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26B020EB-1526-4BAC-BDDC-64A254B6912A}"/>
                    </a:ext>
                  </a:extLst>
                </p:cNvPr>
                <p:cNvSpPr txBox="1"/>
                <p:nvPr/>
              </p:nvSpPr>
              <p:spPr>
                <a:xfrm>
                  <a:off x="990600" y="3865602"/>
                  <a:ext cx="990600" cy="553998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b="1" dirty="0"/>
                    <a:t>4,3</a:t>
                  </a:r>
                </a:p>
              </p:txBody>
            </p:sp>
          </p:grpSp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5FED97CA-8E88-4695-BEF2-365A9B03BB3B}"/>
                  </a:ext>
                </a:extLst>
              </p:cNvPr>
              <p:cNvGrpSpPr/>
              <p:nvPr/>
            </p:nvGrpSpPr>
            <p:grpSpPr>
              <a:xfrm>
                <a:off x="5867400" y="4572000"/>
                <a:ext cx="990600" cy="1087398"/>
                <a:chOff x="990600" y="3332202"/>
                <a:chExt cx="990600" cy="1087398"/>
              </a:xfrm>
            </p:grpSpPr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294E89F9-67DF-4072-9CD3-98A0EAA527F8}"/>
                    </a:ext>
                  </a:extLst>
                </p:cNvPr>
                <p:cNvSpPr txBox="1"/>
                <p:nvPr/>
              </p:nvSpPr>
              <p:spPr>
                <a:xfrm>
                  <a:off x="990600" y="3332202"/>
                  <a:ext cx="990600" cy="553998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b="1" dirty="0"/>
                    <a:t>5,2</a:t>
                  </a:r>
                </a:p>
              </p:txBody>
            </p:sp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62BAFB44-9880-4000-B010-C112A83B81D4}"/>
                    </a:ext>
                  </a:extLst>
                </p:cNvPr>
                <p:cNvSpPr txBox="1"/>
                <p:nvPr/>
              </p:nvSpPr>
              <p:spPr>
                <a:xfrm>
                  <a:off x="990600" y="3865602"/>
                  <a:ext cx="990600" cy="553998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b="1" dirty="0"/>
                    <a:t>5,3</a:t>
                  </a:r>
                </a:p>
              </p:txBody>
            </p:sp>
          </p:grp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6BF6436F-D18D-422D-B876-CF8FAC3690BA}"/>
                  </a:ext>
                </a:extLst>
              </p:cNvPr>
              <p:cNvGrpSpPr/>
              <p:nvPr/>
            </p:nvGrpSpPr>
            <p:grpSpPr>
              <a:xfrm>
                <a:off x="6858000" y="4572000"/>
                <a:ext cx="990600" cy="1087398"/>
                <a:chOff x="990600" y="3332202"/>
                <a:chExt cx="990600" cy="1087398"/>
              </a:xfrm>
            </p:grpSpPr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BBCC3A2D-FA51-46D5-B2AA-8838FB24EE2A}"/>
                    </a:ext>
                  </a:extLst>
                </p:cNvPr>
                <p:cNvSpPr txBox="1"/>
                <p:nvPr/>
              </p:nvSpPr>
              <p:spPr>
                <a:xfrm>
                  <a:off x="990600" y="3332202"/>
                  <a:ext cx="990600" cy="553998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b="1" dirty="0"/>
                    <a:t>6,2</a:t>
                  </a:r>
                </a:p>
              </p:txBody>
            </p:sp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3615C0A8-9669-4E56-8CEE-A69D8A1EEE45}"/>
                    </a:ext>
                  </a:extLst>
                </p:cNvPr>
                <p:cNvSpPr txBox="1"/>
                <p:nvPr/>
              </p:nvSpPr>
              <p:spPr>
                <a:xfrm>
                  <a:off x="990600" y="3865602"/>
                  <a:ext cx="990600" cy="553998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b="1" dirty="0"/>
                    <a:t>6,3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810796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Probabilities</a:t>
            </a:r>
            <a:endParaRPr lang="en-US" altLang="en-US" dirty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err="1">
                <a:solidFill>
                  <a:srgbClr val="FFC000"/>
                </a:solidFill>
              </a:rPr>
              <a:t>Autorads</a:t>
            </a:r>
            <a:r>
              <a:rPr lang="en-US" altLang="en-US" dirty="0"/>
              <a:t> are x-ray films with dark bands representing DNA markers</a:t>
            </a:r>
          </a:p>
          <a:p>
            <a:r>
              <a:rPr lang="en-US" sz="4000" dirty="0"/>
              <a:t>An electric current is applied to DNA on a gel slab</a:t>
            </a:r>
          </a:p>
          <a:p>
            <a:r>
              <a:rPr lang="en-US" sz="4000" dirty="0"/>
              <a:t>Shorter segments move farther through the gel than longer segments (“lengths”)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93712B8F-7751-4F62-A798-DE91C13F2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There is only one way to get a “2” on a roll of 2 dice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E5B630-9AAA-4A7C-B88E-2F2516017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Functions</a:t>
            </a:r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068F2524-340D-42AD-9F4A-A4AFC33B22A1}"/>
              </a:ext>
            </a:extLst>
          </p:cNvPr>
          <p:cNvGrpSpPr/>
          <p:nvPr/>
        </p:nvGrpSpPr>
        <p:grpSpPr>
          <a:xfrm>
            <a:off x="2133600" y="3484602"/>
            <a:ext cx="6934200" cy="3297198"/>
            <a:chOff x="914400" y="1828800"/>
            <a:chExt cx="6934200" cy="329719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D4B7822-F8F9-49B3-9107-86FD777BD84E}"/>
                </a:ext>
              </a:extLst>
            </p:cNvPr>
            <p:cNvGrpSpPr/>
            <p:nvPr/>
          </p:nvGrpSpPr>
          <p:grpSpPr>
            <a:xfrm>
              <a:off x="1905000" y="3484602"/>
              <a:ext cx="5943600" cy="1641396"/>
              <a:chOff x="1905000" y="3484602"/>
              <a:chExt cx="5943600" cy="1641396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A9BA2584-BDFB-4AEE-AEDA-BDDBF92938B0}"/>
                  </a:ext>
                </a:extLst>
              </p:cNvPr>
              <p:cNvGrpSpPr/>
              <p:nvPr/>
            </p:nvGrpSpPr>
            <p:grpSpPr>
              <a:xfrm>
                <a:off x="1905000" y="3484602"/>
                <a:ext cx="5943600" cy="1087398"/>
                <a:chOff x="1905000" y="3484602"/>
                <a:chExt cx="5943600" cy="1087398"/>
              </a:xfrm>
            </p:grpSpPr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2DFFA339-1325-4412-84C1-A32BF021BACF}"/>
                    </a:ext>
                  </a:extLst>
                </p:cNvPr>
                <p:cNvGrpSpPr/>
                <p:nvPr/>
              </p:nvGrpSpPr>
              <p:grpSpPr>
                <a:xfrm>
                  <a:off x="1905000" y="3484602"/>
                  <a:ext cx="990600" cy="1087398"/>
                  <a:chOff x="990600" y="3332202"/>
                  <a:chExt cx="990600" cy="1087398"/>
                </a:xfrm>
              </p:grpSpPr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58ACF388-0A38-4C44-9FDA-BC464099C745}"/>
                      </a:ext>
                    </a:extLst>
                  </p:cNvPr>
                  <p:cNvSpPr txBox="1"/>
                  <p:nvPr/>
                </p:nvSpPr>
                <p:spPr>
                  <a:xfrm>
                    <a:off x="990600" y="3332202"/>
                    <a:ext cx="990600" cy="553998"/>
                  </a:xfrm>
                  <a:prstGeom prst="rect">
                    <a:avLst/>
                  </a:prstGeom>
                  <a:noFill/>
                  <a:ln w="63500">
                    <a:solidFill>
                      <a:srgbClr val="92D050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000" b="1" dirty="0"/>
                      <a:t>1,4</a:t>
                    </a:r>
                  </a:p>
                </p:txBody>
              </p:sp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BC72C874-46C4-4E92-890F-7EDED17CDC13}"/>
                      </a:ext>
                    </a:extLst>
                  </p:cNvPr>
                  <p:cNvSpPr txBox="1"/>
                  <p:nvPr/>
                </p:nvSpPr>
                <p:spPr>
                  <a:xfrm>
                    <a:off x="990600" y="3865602"/>
                    <a:ext cx="990600" cy="553998"/>
                  </a:xfrm>
                  <a:prstGeom prst="rect">
                    <a:avLst/>
                  </a:prstGeom>
                  <a:noFill/>
                  <a:ln w="63500">
                    <a:solidFill>
                      <a:srgbClr val="92D050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000" b="1" dirty="0"/>
                      <a:t>1,5</a:t>
                    </a:r>
                  </a:p>
                </p:txBody>
              </p:sp>
            </p:grpSp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C8C4D089-3654-4C8C-9F31-0520E0E5D17A}"/>
                    </a:ext>
                  </a:extLst>
                </p:cNvPr>
                <p:cNvGrpSpPr/>
                <p:nvPr/>
              </p:nvGrpSpPr>
              <p:grpSpPr>
                <a:xfrm>
                  <a:off x="2895600" y="3484602"/>
                  <a:ext cx="990600" cy="1087398"/>
                  <a:chOff x="990600" y="3332202"/>
                  <a:chExt cx="990600" cy="1087398"/>
                </a:xfrm>
              </p:grpSpPr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B3C7E4B1-5B21-4466-A1A5-8565CD6843C1}"/>
                      </a:ext>
                    </a:extLst>
                  </p:cNvPr>
                  <p:cNvSpPr txBox="1"/>
                  <p:nvPr/>
                </p:nvSpPr>
                <p:spPr>
                  <a:xfrm>
                    <a:off x="990600" y="3332202"/>
                    <a:ext cx="990600" cy="553998"/>
                  </a:xfrm>
                  <a:prstGeom prst="rect">
                    <a:avLst/>
                  </a:prstGeom>
                  <a:noFill/>
                  <a:ln w="63500">
                    <a:solidFill>
                      <a:srgbClr val="92D050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000" b="1" dirty="0"/>
                      <a:t>2,4</a:t>
                    </a:r>
                  </a:p>
                </p:txBody>
              </p:sp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D4D480BD-BD63-47DB-9040-507F5176637D}"/>
                      </a:ext>
                    </a:extLst>
                  </p:cNvPr>
                  <p:cNvSpPr txBox="1"/>
                  <p:nvPr/>
                </p:nvSpPr>
                <p:spPr>
                  <a:xfrm>
                    <a:off x="990600" y="3865602"/>
                    <a:ext cx="990600" cy="553998"/>
                  </a:xfrm>
                  <a:prstGeom prst="rect">
                    <a:avLst/>
                  </a:prstGeom>
                  <a:noFill/>
                  <a:ln w="63500">
                    <a:solidFill>
                      <a:srgbClr val="92D050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000" b="1" dirty="0"/>
                      <a:t>2,5</a:t>
                    </a:r>
                  </a:p>
                </p:txBody>
              </p:sp>
            </p:grpSp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C564A930-F59D-4618-83B8-4151840FB5C4}"/>
                    </a:ext>
                  </a:extLst>
                </p:cNvPr>
                <p:cNvGrpSpPr/>
                <p:nvPr/>
              </p:nvGrpSpPr>
              <p:grpSpPr>
                <a:xfrm>
                  <a:off x="3886200" y="3484602"/>
                  <a:ext cx="990600" cy="1087398"/>
                  <a:chOff x="990600" y="3332202"/>
                  <a:chExt cx="990600" cy="1087398"/>
                </a:xfrm>
              </p:grpSpPr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CADD1160-5A87-45FC-81CF-8948BDED6222}"/>
                      </a:ext>
                    </a:extLst>
                  </p:cNvPr>
                  <p:cNvSpPr txBox="1"/>
                  <p:nvPr/>
                </p:nvSpPr>
                <p:spPr>
                  <a:xfrm>
                    <a:off x="990600" y="3332202"/>
                    <a:ext cx="990600" cy="553998"/>
                  </a:xfrm>
                  <a:prstGeom prst="rect">
                    <a:avLst/>
                  </a:prstGeom>
                  <a:noFill/>
                  <a:ln w="63500">
                    <a:solidFill>
                      <a:srgbClr val="92D050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000" b="1" dirty="0"/>
                      <a:t>3,4</a:t>
                    </a:r>
                  </a:p>
                </p:txBody>
              </p:sp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0B89716E-3CED-4F97-AB4E-BCA016FBB571}"/>
                      </a:ext>
                    </a:extLst>
                  </p:cNvPr>
                  <p:cNvSpPr txBox="1"/>
                  <p:nvPr/>
                </p:nvSpPr>
                <p:spPr>
                  <a:xfrm>
                    <a:off x="990600" y="3865602"/>
                    <a:ext cx="990600" cy="553998"/>
                  </a:xfrm>
                  <a:prstGeom prst="rect">
                    <a:avLst/>
                  </a:prstGeom>
                  <a:noFill/>
                  <a:ln w="63500">
                    <a:solidFill>
                      <a:srgbClr val="92D050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000" b="1" dirty="0"/>
                      <a:t>3,5</a:t>
                    </a:r>
                  </a:p>
                </p:txBody>
              </p:sp>
            </p:grp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39318B09-6195-41FB-8D03-B837D40364CD}"/>
                    </a:ext>
                  </a:extLst>
                </p:cNvPr>
                <p:cNvGrpSpPr/>
                <p:nvPr/>
              </p:nvGrpSpPr>
              <p:grpSpPr>
                <a:xfrm>
                  <a:off x="4876800" y="3484602"/>
                  <a:ext cx="990600" cy="1087398"/>
                  <a:chOff x="990600" y="3332202"/>
                  <a:chExt cx="990600" cy="1087398"/>
                </a:xfrm>
              </p:grpSpPr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C1F1C8D8-2FCB-4CA7-91E6-2C25966C7A2D}"/>
                      </a:ext>
                    </a:extLst>
                  </p:cNvPr>
                  <p:cNvSpPr txBox="1"/>
                  <p:nvPr/>
                </p:nvSpPr>
                <p:spPr>
                  <a:xfrm>
                    <a:off x="990600" y="3332202"/>
                    <a:ext cx="990600" cy="553998"/>
                  </a:xfrm>
                  <a:prstGeom prst="rect">
                    <a:avLst/>
                  </a:prstGeom>
                  <a:noFill/>
                  <a:ln w="63500">
                    <a:solidFill>
                      <a:srgbClr val="92D050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000" b="1" dirty="0"/>
                      <a:t>4,4</a:t>
                    </a:r>
                  </a:p>
                </p:txBody>
              </p:sp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B0C5123E-DFD9-4C2C-BE85-986FEECAF557}"/>
                      </a:ext>
                    </a:extLst>
                  </p:cNvPr>
                  <p:cNvSpPr txBox="1"/>
                  <p:nvPr/>
                </p:nvSpPr>
                <p:spPr>
                  <a:xfrm>
                    <a:off x="990600" y="3865602"/>
                    <a:ext cx="990600" cy="553998"/>
                  </a:xfrm>
                  <a:prstGeom prst="rect">
                    <a:avLst/>
                  </a:prstGeom>
                  <a:noFill/>
                  <a:ln w="63500">
                    <a:solidFill>
                      <a:srgbClr val="92D050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000" b="1" dirty="0"/>
                      <a:t>4,5</a:t>
                    </a:r>
                  </a:p>
                </p:txBody>
              </p:sp>
            </p:grpSp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ADBB6513-103B-49D9-95FF-64A55A666E93}"/>
                    </a:ext>
                  </a:extLst>
                </p:cNvPr>
                <p:cNvGrpSpPr/>
                <p:nvPr/>
              </p:nvGrpSpPr>
              <p:grpSpPr>
                <a:xfrm>
                  <a:off x="5867400" y="3484602"/>
                  <a:ext cx="990600" cy="1087398"/>
                  <a:chOff x="990600" y="3332202"/>
                  <a:chExt cx="990600" cy="1087398"/>
                </a:xfrm>
              </p:grpSpPr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9E92D031-FB24-4E7E-9208-62E30CB58EE7}"/>
                      </a:ext>
                    </a:extLst>
                  </p:cNvPr>
                  <p:cNvSpPr txBox="1"/>
                  <p:nvPr/>
                </p:nvSpPr>
                <p:spPr>
                  <a:xfrm>
                    <a:off x="990600" y="3332202"/>
                    <a:ext cx="990600" cy="553998"/>
                  </a:xfrm>
                  <a:prstGeom prst="rect">
                    <a:avLst/>
                  </a:prstGeom>
                  <a:noFill/>
                  <a:ln w="63500">
                    <a:solidFill>
                      <a:srgbClr val="92D050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000" b="1" dirty="0"/>
                      <a:t>5,4</a:t>
                    </a:r>
                  </a:p>
                </p:txBody>
              </p:sp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671CD36E-82A3-4925-9E34-1F712E9F6582}"/>
                      </a:ext>
                    </a:extLst>
                  </p:cNvPr>
                  <p:cNvSpPr txBox="1"/>
                  <p:nvPr/>
                </p:nvSpPr>
                <p:spPr>
                  <a:xfrm>
                    <a:off x="990600" y="3865602"/>
                    <a:ext cx="990600" cy="553998"/>
                  </a:xfrm>
                  <a:prstGeom prst="rect">
                    <a:avLst/>
                  </a:prstGeom>
                  <a:noFill/>
                  <a:ln w="63500">
                    <a:solidFill>
                      <a:srgbClr val="92D050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000" b="1" dirty="0"/>
                      <a:t>5,5</a:t>
                    </a:r>
                  </a:p>
                </p:txBody>
              </p:sp>
            </p:grpSp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5174105B-DCAD-40E5-96D2-1E4ACB1E135D}"/>
                    </a:ext>
                  </a:extLst>
                </p:cNvPr>
                <p:cNvGrpSpPr/>
                <p:nvPr/>
              </p:nvGrpSpPr>
              <p:grpSpPr>
                <a:xfrm>
                  <a:off x="6858000" y="3484602"/>
                  <a:ext cx="990600" cy="1087398"/>
                  <a:chOff x="990600" y="3332202"/>
                  <a:chExt cx="990600" cy="1087398"/>
                </a:xfrm>
              </p:grpSpPr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2753AABC-1C9E-4058-ABC1-8CCA5BC3AC9D}"/>
                      </a:ext>
                    </a:extLst>
                  </p:cNvPr>
                  <p:cNvSpPr txBox="1"/>
                  <p:nvPr/>
                </p:nvSpPr>
                <p:spPr>
                  <a:xfrm>
                    <a:off x="990600" y="3332202"/>
                    <a:ext cx="990600" cy="553998"/>
                  </a:xfrm>
                  <a:prstGeom prst="rect">
                    <a:avLst/>
                  </a:prstGeom>
                  <a:noFill/>
                  <a:ln w="63500">
                    <a:solidFill>
                      <a:srgbClr val="92D050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000" b="1" dirty="0"/>
                      <a:t>6,4</a:t>
                    </a:r>
                  </a:p>
                </p:txBody>
              </p:sp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54E5969B-BB92-4C36-BFDB-5628CD55CB65}"/>
                      </a:ext>
                    </a:extLst>
                  </p:cNvPr>
                  <p:cNvSpPr txBox="1"/>
                  <p:nvPr/>
                </p:nvSpPr>
                <p:spPr>
                  <a:xfrm>
                    <a:off x="990600" y="3865602"/>
                    <a:ext cx="990600" cy="553998"/>
                  </a:xfrm>
                  <a:prstGeom prst="rect">
                    <a:avLst/>
                  </a:prstGeom>
                  <a:noFill/>
                  <a:ln w="63500">
                    <a:solidFill>
                      <a:srgbClr val="92D050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000" b="1" dirty="0"/>
                      <a:t>6,5</a:t>
                    </a:r>
                  </a:p>
                </p:txBody>
              </p:sp>
            </p:grpSp>
          </p:grp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1CCFE07A-9CD5-487F-A66B-94AB60DF1543}"/>
                  </a:ext>
                </a:extLst>
              </p:cNvPr>
              <p:cNvSpPr txBox="1"/>
              <p:nvPr/>
            </p:nvSpPr>
            <p:spPr>
              <a:xfrm>
                <a:off x="1905000" y="4572000"/>
                <a:ext cx="990600" cy="553998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/>
                  <a:t>1,6</a:t>
                </a: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AD78EEDE-8FF7-4DF0-BDDD-839814A9F682}"/>
                  </a:ext>
                </a:extLst>
              </p:cNvPr>
              <p:cNvSpPr txBox="1"/>
              <p:nvPr/>
            </p:nvSpPr>
            <p:spPr>
              <a:xfrm>
                <a:off x="2895600" y="4572000"/>
                <a:ext cx="990600" cy="553998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/>
                  <a:t>2,6</a:t>
                </a: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B215981-E0B0-4764-8FCA-B013A06B63AF}"/>
                  </a:ext>
                </a:extLst>
              </p:cNvPr>
              <p:cNvSpPr txBox="1"/>
              <p:nvPr/>
            </p:nvSpPr>
            <p:spPr>
              <a:xfrm>
                <a:off x="3886200" y="4572000"/>
                <a:ext cx="990600" cy="553998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/>
                  <a:t>3,6</a:t>
                </a: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1ACB909E-9277-4748-9C20-593E7CDFE581}"/>
                  </a:ext>
                </a:extLst>
              </p:cNvPr>
              <p:cNvSpPr txBox="1"/>
              <p:nvPr/>
            </p:nvSpPr>
            <p:spPr>
              <a:xfrm>
                <a:off x="4876800" y="4572000"/>
                <a:ext cx="990600" cy="553998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/>
                  <a:t>4,6</a:t>
                </a:r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99B694ED-F819-4B12-BC7D-23BD525DAB72}"/>
                  </a:ext>
                </a:extLst>
              </p:cNvPr>
              <p:cNvSpPr txBox="1"/>
              <p:nvPr/>
            </p:nvSpPr>
            <p:spPr>
              <a:xfrm>
                <a:off x="5867400" y="4572000"/>
                <a:ext cx="990600" cy="553998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/>
                  <a:t>5,6</a:t>
                </a: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46BDD845-400F-4DA2-800F-CDCEF5FB342A}"/>
                  </a:ext>
                </a:extLst>
              </p:cNvPr>
              <p:cNvSpPr txBox="1"/>
              <p:nvPr/>
            </p:nvSpPr>
            <p:spPr>
              <a:xfrm>
                <a:off x="6858000" y="4572000"/>
                <a:ext cx="990600" cy="553998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/>
                  <a:t>6,6</a:t>
                </a:r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1E1BB15A-D2AF-403F-90CE-EB64C26D307E}"/>
                </a:ext>
              </a:extLst>
            </p:cNvPr>
            <p:cNvGrpSpPr/>
            <p:nvPr/>
          </p:nvGrpSpPr>
          <p:grpSpPr>
            <a:xfrm>
              <a:off x="914400" y="1828800"/>
              <a:ext cx="6934200" cy="1641396"/>
              <a:chOff x="914400" y="4018002"/>
              <a:chExt cx="6934200" cy="1641396"/>
            </a:xfrm>
          </p:grpSpPr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14B30A6E-B159-4B88-B722-C66ABD8FDA22}"/>
                  </a:ext>
                </a:extLst>
              </p:cNvPr>
              <p:cNvGrpSpPr/>
              <p:nvPr/>
            </p:nvGrpSpPr>
            <p:grpSpPr>
              <a:xfrm>
                <a:off x="914400" y="4018002"/>
                <a:ext cx="6934200" cy="553998"/>
                <a:chOff x="914400" y="4018002"/>
                <a:chExt cx="6934200" cy="553998"/>
              </a:xfrm>
            </p:grpSpPr>
            <p:sp>
              <p:nvSpPr>
                <p:cNvPr id="153" name="TextBox 152">
                  <a:extLst>
                    <a:ext uri="{FF2B5EF4-FFF2-40B4-BE49-F238E27FC236}">
                      <a16:creationId xmlns:a16="http://schemas.microsoft.com/office/drawing/2014/main" id="{16CACA25-7317-429B-AC00-D828F1D8AE85}"/>
                    </a:ext>
                  </a:extLst>
                </p:cNvPr>
                <p:cNvSpPr txBox="1"/>
                <p:nvPr/>
              </p:nvSpPr>
              <p:spPr>
                <a:xfrm>
                  <a:off x="914400" y="4018002"/>
                  <a:ext cx="990600" cy="553998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b="1" dirty="0"/>
                    <a:t>Y,Z</a:t>
                  </a:r>
                </a:p>
              </p:txBody>
            </p:sp>
            <p:sp>
              <p:nvSpPr>
                <p:cNvPr id="151" name="TextBox 150">
                  <a:extLst>
                    <a:ext uri="{FF2B5EF4-FFF2-40B4-BE49-F238E27FC236}">
                      <a16:creationId xmlns:a16="http://schemas.microsoft.com/office/drawing/2014/main" id="{15C0BFAD-557C-404B-82B3-CBE325FD0A71}"/>
                    </a:ext>
                  </a:extLst>
                </p:cNvPr>
                <p:cNvSpPr txBox="1"/>
                <p:nvPr/>
              </p:nvSpPr>
              <p:spPr>
                <a:xfrm>
                  <a:off x="1905000" y="4018002"/>
                  <a:ext cx="990600" cy="553998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b="1" dirty="0">
                      <a:solidFill>
                        <a:srgbClr val="FFC000"/>
                      </a:solidFill>
                    </a:rPr>
                    <a:t>1,1</a:t>
                  </a:r>
                </a:p>
              </p:txBody>
            </p:sp>
            <p:sp>
              <p:nvSpPr>
                <p:cNvPr id="149" name="TextBox 148">
                  <a:extLst>
                    <a:ext uri="{FF2B5EF4-FFF2-40B4-BE49-F238E27FC236}">
                      <a16:creationId xmlns:a16="http://schemas.microsoft.com/office/drawing/2014/main" id="{0E829D21-30E4-4924-926C-D35EE28EDD60}"/>
                    </a:ext>
                  </a:extLst>
                </p:cNvPr>
                <p:cNvSpPr txBox="1"/>
                <p:nvPr/>
              </p:nvSpPr>
              <p:spPr>
                <a:xfrm>
                  <a:off x="2895600" y="4018002"/>
                  <a:ext cx="990600" cy="553998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b="1" dirty="0"/>
                    <a:t>2,1</a:t>
                  </a:r>
                </a:p>
              </p:txBody>
            </p:sp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527E74D2-DC53-4A5D-A41A-3E362030A61C}"/>
                    </a:ext>
                  </a:extLst>
                </p:cNvPr>
                <p:cNvSpPr txBox="1"/>
                <p:nvPr/>
              </p:nvSpPr>
              <p:spPr>
                <a:xfrm>
                  <a:off x="3886200" y="4018002"/>
                  <a:ext cx="990600" cy="553998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b="1" dirty="0"/>
                    <a:t>3,1</a:t>
                  </a:r>
                </a:p>
              </p:txBody>
            </p:sp>
            <p:sp>
              <p:nvSpPr>
                <p:cNvPr id="145" name="TextBox 144">
                  <a:extLst>
                    <a:ext uri="{FF2B5EF4-FFF2-40B4-BE49-F238E27FC236}">
                      <a16:creationId xmlns:a16="http://schemas.microsoft.com/office/drawing/2014/main" id="{0513CAF4-0009-4D9D-BE1D-9FDBEAD930E1}"/>
                    </a:ext>
                  </a:extLst>
                </p:cNvPr>
                <p:cNvSpPr txBox="1"/>
                <p:nvPr/>
              </p:nvSpPr>
              <p:spPr>
                <a:xfrm>
                  <a:off x="4876800" y="4018002"/>
                  <a:ext cx="990600" cy="553998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b="1" dirty="0"/>
                    <a:t>4,1</a:t>
                  </a:r>
                </a:p>
              </p:txBody>
            </p:sp>
            <p:sp>
              <p:nvSpPr>
                <p:cNvPr id="143" name="TextBox 142">
                  <a:extLst>
                    <a:ext uri="{FF2B5EF4-FFF2-40B4-BE49-F238E27FC236}">
                      <a16:creationId xmlns:a16="http://schemas.microsoft.com/office/drawing/2014/main" id="{079CA636-3C97-4EE3-B363-5CDDCF3C215A}"/>
                    </a:ext>
                  </a:extLst>
                </p:cNvPr>
                <p:cNvSpPr txBox="1"/>
                <p:nvPr/>
              </p:nvSpPr>
              <p:spPr>
                <a:xfrm>
                  <a:off x="5867400" y="4018002"/>
                  <a:ext cx="990600" cy="553998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b="1" dirty="0"/>
                    <a:t>5,1</a:t>
                  </a:r>
                </a:p>
              </p:txBody>
            </p:sp>
            <p:sp>
              <p:nvSpPr>
                <p:cNvPr id="141" name="TextBox 140">
                  <a:extLst>
                    <a:ext uri="{FF2B5EF4-FFF2-40B4-BE49-F238E27FC236}">
                      <a16:creationId xmlns:a16="http://schemas.microsoft.com/office/drawing/2014/main" id="{431B8F3A-54D8-449A-BF96-154852E85058}"/>
                    </a:ext>
                  </a:extLst>
                </p:cNvPr>
                <p:cNvSpPr txBox="1"/>
                <p:nvPr/>
              </p:nvSpPr>
              <p:spPr>
                <a:xfrm>
                  <a:off x="6858000" y="4018002"/>
                  <a:ext cx="990600" cy="553998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b="1" dirty="0"/>
                    <a:t>6,1</a:t>
                  </a:r>
                </a:p>
              </p:txBody>
            </p:sp>
          </p:grp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D4272CCC-A7F9-40C9-9AE0-07888C23E89A}"/>
                  </a:ext>
                </a:extLst>
              </p:cNvPr>
              <p:cNvGrpSpPr/>
              <p:nvPr/>
            </p:nvGrpSpPr>
            <p:grpSpPr>
              <a:xfrm>
                <a:off x="1905000" y="4572000"/>
                <a:ext cx="990600" cy="1087398"/>
                <a:chOff x="990600" y="3332202"/>
                <a:chExt cx="990600" cy="1087398"/>
              </a:xfrm>
            </p:grpSpPr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C2B8EF87-E619-4963-8F6F-A6FC9531CC4C}"/>
                    </a:ext>
                  </a:extLst>
                </p:cNvPr>
                <p:cNvSpPr txBox="1"/>
                <p:nvPr/>
              </p:nvSpPr>
              <p:spPr>
                <a:xfrm>
                  <a:off x="990600" y="3332202"/>
                  <a:ext cx="990600" cy="553998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b="1" dirty="0"/>
                    <a:t>1,2</a:t>
                  </a:r>
                </a:p>
              </p:txBody>
            </p:sp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BB8033E3-E11F-4049-B1D0-AC5FAC6BE2CB}"/>
                    </a:ext>
                  </a:extLst>
                </p:cNvPr>
                <p:cNvSpPr txBox="1"/>
                <p:nvPr/>
              </p:nvSpPr>
              <p:spPr>
                <a:xfrm>
                  <a:off x="990600" y="3865602"/>
                  <a:ext cx="990600" cy="553998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b="1" dirty="0"/>
                    <a:t>1,3</a:t>
                  </a:r>
                </a:p>
              </p:txBody>
            </p:sp>
          </p:grp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9BB76623-A05B-4682-B603-6BEACE3134C8}"/>
                  </a:ext>
                </a:extLst>
              </p:cNvPr>
              <p:cNvGrpSpPr/>
              <p:nvPr/>
            </p:nvGrpSpPr>
            <p:grpSpPr>
              <a:xfrm>
                <a:off x="2895600" y="4572000"/>
                <a:ext cx="990600" cy="1087398"/>
                <a:chOff x="990600" y="3332202"/>
                <a:chExt cx="990600" cy="1087398"/>
              </a:xfrm>
            </p:grpSpPr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ED24090C-C8F9-4762-A3A4-90D0C47FCBCD}"/>
                    </a:ext>
                  </a:extLst>
                </p:cNvPr>
                <p:cNvSpPr txBox="1"/>
                <p:nvPr/>
              </p:nvSpPr>
              <p:spPr>
                <a:xfrm>
                  <a:off x="990600" y="3332202"/>
                  <a:ext cx="990600" cy="553998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b="1" dirty="0"/>
                    <a:t>2,2</a:t>
                  </a:r>
                </a:p>
              </p:txBody>
            </p:sp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FFCA7630-F4B7-445E-A0E2-D5113227F189}"/>
                    </a:ext>
                  </a:extLst>
                </p:cNvPr>
                <p:cNvSpPr txBox="1"/>
                <p:nvPr/>
              </p:nvSpPr>
              <p:spPr>
                <a:xfrm>
                  <a:off x="990600" y="3865602"/>
                  <a:ext cx="990600" cy="553998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b="1" dirty="0"/>
                    <a:t>2,3</a:t>
                  </a:r>
                </a:p>
              </p:txBody>
            </p:sp>
          </p:grp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8BD7004-C806-46B5-85D7-6232BD9F62C2}"/>
                  </a:ext>
                </a:extLst>
              </p:cNvPr>
              <p:cNvGrpSpPr/>
              <p:nvPr/>
            </p:nvGrpSpPr>
            <p:grpSpPr>
              <a:xfrm>
                <a:off x="3886200" y="4572000"/>
                <a:ext cx="990600" cy="1087398"/>
                <a:chOff x="990600" y="3332202"/>
                <a:chExt cx="990600" cy="1087398"/>
              </a:xfrm>
            </p:grpSpPr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7B15816E-A372-4C5F-8700-55D24C2ECABB}"/>
                    </a:ext>
                  </a:extLst>
                </p:cNvPr>
                <p:cNvSpPr txBox="1"/>
                <p:nvPr/>
              </p:nvSpPr>
              <p:spPr>
                <a:xfrm>
                  <a:off x="990600" y="3332202"/>
                  <a:ext cx="990600" cy="553998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b="1" dirty="0"/>
                    <a:t>3,2</a:t>
                  </a:r>
                </a:p>
              </p:txBody>
            </p:sp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D0AA463E-BBFA-4574-925F-754EE3371A26}"/>
                    </a:ext>
                  </a:extLst>
                </p:cNvPr>
                <p:cNvSpPr txBox="1"/>
                <p:nvPr/>
              </p:nvSpPr>
              <p:spPr>
                <a:xfrm>
                  <a:off x="990600" y="3865602"/>
                  <a:ext cx="990600" cy="553998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b="1" dirty="0"/>
                    <a:t>3,3</a:t>
                  </a:r>
                </a:p>
              </p:txBody>
            </p:sp>
          </p:grpSp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3687C338-2270-43B4-B14F-18F7A83A8CCA}"/>
                  </a:ext>
                </a:extLst>
              </p:cNvPr>
              <p:cNvGrpSpPr/>
              <p:nvPr/>
            </p:nvGrpSpPr>
            <p:grpSpPr>
              <a:xfrm>
                <a:off x="4876800" y="4572000"/>
                <a:ext cx="990600" cy="1087398"/>
                <a:chOff x="990600" y="3332202"/>
                <a:chExt cx="990600" cy="1087398"/>
              </a:xfrm>
            </p:grpSpPr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id="{4840CD21-C19D-4A97-BB45-91178A52DED6}"/>
                    </a:ext>
                  </a:extLst>
                </p:cNvPr>
                <p:cNvSpPr txBox="1"/>
                <p:nvPr/>
              </p:nvSpPr>
              <p:spPr>
                <a:xfrm>
                  <a:off x="990600" y="3332202"/>
                  <a:ext cx="990600" cy="553998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b="1" dirty="0"/>
                    <a:t>4,2</a:t>
                  </a:r>
                </a:p>
              </p:txBody>
            </p:sp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26B020EB-1526-4BAC-BDDC-64A254B6912A}"/>
                    </a:ext>
                  </a:extLst>
                </p:cNvPr>
                <p:cNvSpPr txBox="1"/>
                <p:nvPr/>
              </p:nvSpPr>
              <p:spPr>
                <a:xfrm>
                  <a:off x="990600" y="3865602"/>
                  <a:ext cx="990600" cy="553998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b="1" dirty="0"/>
                    <a:t>4,3</a:t>
                  </a:r>
                </a:p>
              </p:txBody>
            </p:sp>
          </p:grpSp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5FED97CA-8E88-4695-BEF2-365A9B03BB3B}"/>
                  </a:ext>
                </a:extLst>
              </p:cNvPr>
              <p:cNvGrpSpPr/>
              <p:nvPr/>
            </p:nvGrpSpPr>
            <p:grpSpPr>
              <a:xfrm>
                <a:off x="5867400" y="4572000"/>
                <a:ext cx="990600" cy="1087398"/>
                <a:chOff x="990600" y="3332202"/>
                <a:chExt cx="990600" cy="1087398"/>
              </a:xfrm>
            </p:grpSpPr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294E89F9-67DF-4072-9CD3-98A0EAA527F8}"/>
                    </a:ext>
                  </a:extLst>
                </p:cNvPr>
                <p:cNvSpPr txBox="1"/>
                <p:nvPr/>
              </p:nvSpPr>
              <p:spPr>
                <a:xfrm>
                  <a:off x="990600" y="3332202"/>
                  <a:ext cx="990600" cy="553998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b="1" dirty="0"/>
                    <a:t>5,2</a:t>
                  </a:r>
                </a:p>
              </p:txBody>
            </p:sp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62BAFB44-9880-4000-B010-C112A83B81D4}"/>
                    </a:ext>
                  </a:extLst>
                </p:cNvPr>
                <p:cNvSpPr txBox="1"/>
                <p:nvPr/>
              </p:nvSpPr>
              <p:spPr>
                <a:xfrm>
                  <a:off x="990600" y="3865602"/>
                  <a:ext cx="990600" cy="553998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b="1" dirty="0"/>
                    <a:t>5,3</a:t>
                  </a:r>
                </a:p>
              </p:txBody>
            </p:sp>
          </p:grp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6BF6436F-D18D-422D-B876-CF8FAC3690BA}"/>
                  </a:ext>
                </a:extLst>
              </p:cNvPr>
              <p:cNvGrpSpPr/>
              <p:nvPr/>
            </p:nvGrpSpPr>
            <p:grpSpPr>
              <a:xfrm>
                <a:off x="6858000" y="4572000"/>
                <a:ext cx="990600" cy="1087398"/>
                <a:chOff x="990600" y="3332202"/>
                <a:chExt cx="990600" cy="1087398"/>
              </a:xfrm>
            </p:grpSpPr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BBCC3A2D-FA51-46D5-B2AA-8838FB24EE2A}"/>
                    </a:ext>
                  </a:extLst>
                </p:cNvPr>
                <p:cNvSpPr txBox="1"/>
                <p:nvPr/>
              </p:nvSpPr>
              <p:spPr>
                <a:xfrm>
                  <a:off x="990600" y="3332202"/>
                  <a:ext cx="990600" cy="553998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b="1" dirty="0"/>
                    <a:t>6,2</a:t>
                  </a:r>
                </a:p>
              </p:txBody>
            </p:sp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3615C0A8-9669-4E56-8CEE-A69D8A1EEE45}"/>
                    </a:ext>
                  </a:extLst>
                </p:cNvPr>
                <p:cNvSpPr txBox="1"/>
                <p:nvPr/>
              </p:nvSpPr>
              <p:spPr>
                <a:xfrm>
                  <a:off x="990600" y="3865602"/>
                  <a:ext cx="990600" cy="553998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b="1" dirty="0"/>
                    <a:t>6,3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0334107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93712B8F-7751-4F62-A798-DE91C13F2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There are two ways to get a “3” on a roll of 2 dice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E5B630-9AAA-4A7C-B88E-2F2516017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Functions</a:t>
            </a:r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068F2524-340D-42AD-9F4A-A4AFC33B22A1}"/>
              </a:ext>
            </a:extLst>
          </p:cNvPr>
          <p:cNvGrpSpPr/>
          <p:nvPr/>
        </p:nvGrpSpPr>
        <p:grpSpPr>
          <a:xfrm>
            <a:off x="2133600" y="3484602"/>
            <a:ext cx="6934200" cy="3297198"/>
            <a:chOff x="914400" y="1828800"/>
            <a:chExt cx="6934200" cy="329719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D4B7822-F8F9-49B3-9107-86FD777BD84E}"/>
                </a:ext>
              </a:extLst>
            </p:cNvPr>
            <p:cNvGrpSpPr/>
            <p:nvPr/>
          </p:nvGrpSpPr>
          <p:grpSpPr>
            <a:xfrm>
              <a:off x="1905000" y="3484602"/>
              <a:ext cx="5943600" cy="1641396"/>
              <a:chOff x="1905000" y="3484602"/>
              <a:chExt cx="5943600" cy="1641396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A9BA2584-BDFB-4AEE-AEDA-BDDBF92938B0}"/>
                  </a:ext>
                </a:extLst>
              </p:cNvPr>
              <p:cNvGrpSpPr/>
              <p:nvPr/>
            </p:nvGrpSpPr>
            <p:grpSpPr>
              <a:xfrm>
                <a:off x="1905000" y="3484602"/>
                <a:ext cx="5943600" cy="1087398"/>
                <a:chOff x="1905000" y="3484602"/>
                <a:chExt cx="5943600" cy="1087398"/>
              </a:xfrm>
            </p:grpSpPr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2DFFA339-1325-4412-84C1-A32BF021BACF}"/>
                    </a:ext>
                  </a:extLst>
                </p:cNvPr>
                <p:cNvGrpSpPr/>
                <p:nvPr/>
              </p:nvGrpSpPr>
              <p:grpSpPr>
                <a:xfrm>
                  <a:off x="1905000" y="3484602"/>
                  <a:ext cx="990600" cy="1087398"/>
                  <a:chOff x="990600" y="3332202"/>
                  <a:chExt cx="990600" cy="1087398"/>
                </a:xfrm>
              </p:grpSpPr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58ACF388-0A38-4C44-9FDA-BC464099C745}"/>
                      </a:ext>
                    </a:extLst>
                  </p:cNvPr>
                  <p:cNvSpPr txBox="1"/>
                  <p:nvPr/>
                </p:nvSpPr>
                <p:spPr>
                  <a:xfrm>
                    <a:off x="990600" y="3332202"/>
                    <a:ext cx="990600" cy="553998"/>
                  </a:xfrm>
                  <a:prstGeom prst="rect">
                    <a:avLst/>
                  </a:prstGeom>
                  <a:noFill/>
                  <a:ln w="63500">
                    <a:solidFill>
                      <a:srgbClr val="92D050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000" b="1" dirty="0"/>
                      <a:t>1,4</a:t>
                    </a:r>
                  </a:p>
                </p:txBody>
              </p:sp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BC72C874-46C4-4E92-890F-7EDED17CDC13}"/>
                      </a:ext>
                    </a:extLst>
                  </p:cNvPr>
                  <p:cNvSpPr txBox="1"/>
                  <p:nvPr/>
                </p:nvSpPr>
                <p:spPr>
                  <a:xfrm>
                    <a:off x="990600" y="3865602"/>
                    <a:ext cx="990600" cy="553998"/>
                  </a:xfrm>
                  <a:prstGeom prst="rect">
                    <a:avLst/>
                  </a:prstGeom>
                  <a:noFill/>
                  <a:ln w="63500">
                    <a:solidFill>
                      <a:srgbClr val="92D050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000" b="1" dirty="0"/>
                      <a:t>1,5</a:t>
                    </a:r>
                  </a:p>
                </p:txBody>
              </p:sp>
            </p:grpSp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C8C4D089-3654-4C8C-9F31-0520E0E5D17A}"/>
                    </a:ext>
                  </a:extLst>
                </p:cNvPr>
                <p:cNvGrpSpPr/>
                <p:nvPr/>
              </p:nvGrpSpPr>
              <p:grpSpPr>
                <a:xfrm>
                  <a:off x="2895600" y="3484602"/>
                  <a:ext cx="990600" cy="1087398"/>
                  <a:chOff x="990600" y="3332202"/>
                  <a:chExt cx="990600" cy="1087398"/>
                </a:xfrm>
              </p:grpSpPr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B3C7E4B1-5B21-4466-A1A5-8565CD6843C1}"/>
                      </a:ext>
                    </a:extLst>
                  </p:cNvPr>
                  <p:cNvSpPr txBox="1"/>
                  <p:nvPr/>
                </p:nvSpPr>
                <p:spPr>
                  <a:xfrm>
                    <a:off x="990600" y="3332202"/>
                    <a:ext cx="990600" cy="553998"/>
                  </a:xfrm>
                  <a:prstGeom prst="rect">
                    <a:avLst/>
                  </a:prstGeom>
                  <a:noFill/>
                  <a:ln w="63500">
                    <a:solidFill>
                      <a:srgbClr val="92D050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000" b="1" dirty="0"/>
                      <a:t>2,4</a:t>
                    </a:r>
                  </a:p>
                </p:txBody>
              </p:sp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D4D480BD-BD63-47DB-9040-507F5176637D}"/>
                      </a:ext>
                    </a:extLst>
                  </p:cNvPr>
                  <p:cNvSpPr txBox="1"/>
                  <p:nvPr/>
                </p:nvSpPr>
                <p:spPr>
                  <a:xfrm>
                    <a:off x="990600" y="3865602"/>
                    <a:ext cx="990600" cy="553998"/>
                  </a:xfrm>
                  <a:prstGeom prst="rect">
                    <a:avLst/>
                  </a:prstGeom>
                  <a:noFill/>
                  <a:ln w="63500">
                    <a:solidFill>
                      <a:srgbClr val="92D050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000" b="1" dirty="0"/>
                      <a:t>2,5</a:t>
                    </a:r>
                  </a:p>
                </p:txBody>
              </p:sp>
            </p:grpSp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C564A930-F59D-4618-83B8-4151840FB5C4}"/>
                    </a:ext>
                  </a:extLst>
                </p:cNvPr>
                <p:cNvGrpSpPr/>
                <p:nvPr/>
              </p:nvGrpSpPr>
              <p:grpSpPr>
                <a:xfrm>
                  <a:off x="3886200" y="3484602"/>
                  <a:ext cx="990600" cy="1087398"/>
                  <a:chOff x="990600" y="3332202"/>
                  <a:chExt cx="990600" cy="1087398"/>
                </a:xfrm>
              </p:grpSpPr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CADD1160-5A87-45FC-81CF-8948BDED6222}"/>
                      </a:ext>
                    </a:extLst>
                  </p:cNvPr>
                  <p:cNvSpPr txBox="1"/>
                  <p:nvPr/>
                </p:nvSpPr>
                <p:spPr>
                  <a:xfrm>
                    <a:off x="990600" y="3332202"/>
                    <a:ext cx="990600" cy="553998"/>
                  </a:xfrm>
                  <a:prstGeom prst="rect">
                    <a:avLst/>
                  </a:prstGeom>
                  <a:noFill/>
                  <a:ln w="63500">
                    <a:solidFill>
                      <a:srgbClr val="92D050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000" b="1" dirty="0"/>
                      <a:t>3,4</a:t>
                    </a:r>
                  </a:p>
                </p:txBody>
              </p:sp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0B89716E-3CED-4F97-AB4E-BCA016FBB571}"/>
                      </a:ext>
                    </a:extLst>
                  </p:cNvPr>
                  <p:cNvSpPr txBox="1"/>
                  <p:nvPr/>
                </p:nvSpPr>
                <p:spPr>
                  <a:xfrm>
                    <a:off x="990600" y="3865602"/>
                    <a:ext cx="990600" cy="553998"/>
                  </a:xfrm>
                  <a:prstGeom prst="rect">
                    <a:avLst/>
                  </a:prstGeom>
                  <a:noFill/>
                  <a:ln w="63500">
                    <a:solidFill>
                      <a:srgbClr val="92D050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000" b="1" dirty="0"/>
                      <a:t>3,5</a:t>
                    </a:r>
                  </a:p>
                </p:txBody>
              </p:sp>
            </p:grp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39318B09-6195-41FB-8D03-B837D40364CD}"/>
                    </a:ext>
                  </a:extLst>
                </p:cNvPr>
                <p:cNvGrpSpPr/>
                <p:nvPr/>
              </p:nvGrpSpPr>
              <p:grpSpPr>
                <a:xfrm>
                  <a:off x="4876800" y="3484602"/>
                  <a:ext cx="990600" cy="1087398"/>
                  <a:chOff x="990600" y="3332202"/>
                  <a:chExt cx="990600" cy="1087398"/>
                </a:xfrm>
              </p:grpSpPr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C1F1C8D8-2FCB-4CA7-91E6-2C25966C7A2D}"/>
                      </a:ext>
                    </a:extLst>
                  </p:cNvPr>
                  <p:cNvSpPr txBox="1"/>
                  <p:nvPr/>
                </p:nvSpPr>
                <p:spPr>
                  <a:xfrm>
                    <a:off x="990600" y="3332202"/>
                    <a:ext cx="990600" cy="553998"/>
                  </a:xfrm>
                  <a:prstGeom prst="rect">
                    <a:avLst/>
                  </a:prstGeom>
                  <a:noFill/>
                  <a:ln w="63500">
                    <a:solidFill>
                      <a:srgbClr val="92D050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000" b="1" dirty="0"/>
                      <a:t>4,4</a:t>
                    </a:r>
                  </a:p>
                </p:txBody>
              </p:sp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B0C5123E-DFD9-4C2C-BE85-986FEECAF557}"/>
                      </a:ext>
                    </a:extLst>
                  </p:cNvPr>
                  <p:cNvSpPr txBox="1"/>
                  <p:nvPr/>
                </p:nvSpPr>
                <p:spPr>
                  <a:xfrm>
                    <a:off x="990600" y="3865602"/>
                    <a:ext cx="990600" cy="553998"/>
                  </a:xfrm>
                  <a:prstGeom prst="rect">
                    <a:avLst/>
                  </a:prstGeom>
                  <a:noFill/>
                  <a:ln w="63500">
                    <a:solidFill>
                      <a:srgbClr val="92D050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000" b="1" dirty="0"/>
                      <a:t>4,5</a:t>
                    </a:r>
                  </a:p>
                </p:txBody>
              </p:sp>
            </p:grpSp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ADBB6513-103B-49D9-95FF-64A55A666E93}"/>
                    </a:ext>
                  </a:extLst>
                </p:cNvPr>
                <p:cNvGrpSpPr/>
                <p:nvPr/>
              </p:nvGrpSpPr>
              <p:grpSpPr>
                <a:xfrm>
                  <a:off x="5867400" y="3484602"/>
                  <a:ext cx="990600" cy="1087398"/>
                  <a:chOff x="990600" y="3332202"/>
                  <a:chExt cx="990600" cy="1087398"/>
                </a:xfrm>
              </p:grpSpPr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9E92D031-FB24-4E7E-9208-62E30CB58EE7}"/>
                      </a:ext>
                    </a:extLst>
                  </p:cNvPr>
                  <p:cNvSpPr txBox="1"/>
                  <p:nvPr/>
                </p:nvSpPr>
                <p:spPr>
                  <a:xfrm>
                    <a:off x="990600" y="3332202"/>
                    <a:ext cx="990600" cy="553998"/>
                  </a:xfrm>
                  <a:prstGeom prst="rect">
                    <a:avLst/>
                  </a:prstGeom>
                  <a:noFill/>
                  <a:ln w="63500">
                    <a:solidFill>
                      <a:srgbClr val="92D050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000" b="1" dirty="0"/>
                      <a:t>5,4</a:t>
                    </a:r>
                  </a:p>
                </p:txBody>
              </p:sp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671CD36E-82A3-4925-9E34-1F712E9F6582}"/>
                      </a:ext>
                    </a:extLst>
                  </p:cNvPr>
                  <p:cNvSpPr txBox="1"/>
                  <p:nvPr/>
                </p:nvSpPr>
                <p:spPr>
                  <a:xfrm>
                    <a:off x="990600" y="3865602"/>
                    <a:ext cx="990600" cy="553998"/>
                  </a:xfrm>
                  <a:prstGeom prst="rect">
                    <a:avLst/>
                  </a:prstGeom>
                  <a:noFill/>
                  <a:ln w="63500">
                    <a:solidFill>
                      <a:srgbClr val="92D050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000" b="1" dirty="0"/>
                      <a:t>5,5</a:t>
                    </a:r>
                  </a:p>
                </p:txBody>
              </p:sp>
            </p:grpSp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5174105B-DCAD-40E5-96D2-1E4ACB1E135D}"/>
                    </a:ext>
                  </a:extLst>
                </p:cNvPr>
                <p:cNvGrpSpPr/>
                <p:nvPr/>
              </p:nvGrpSpPr>
              <p:grpSpPr>
                <a:xfrm>
                  <a:off x="6858000" y="3484602"/>
                  <a:ext cx="990600" cy="1087398"/>
                  <a:chOff x="990600" y="3332202"/>
                  <a:chExt cx="990600" cy="1087398"/>
                </a:xfrm>
              </p:grpSpPr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2753AABC-1C9E-4058-ABC1-8CCA5BC3AC9D}"/>
                      </a:ext>
                    </a:extLst>
                  </p:cNvPr>
                  <p:cNvSpPr txBox="1"/>
                  <p:nvPr/>
                </p:nvSpPr>
                <p:spPr>
                  <a:xfrm>
                    <a:off x="990600" y="3332202"/>
                    <a:ext cx="990600" cy="553998"/>
                  </a:xfrm>
                  <a:prstGeom prst="rect">
                    <a:avLst/>
                  </a:prstGeom>
                  <a:noFill/>
                  <a:ln w="63500">
                    <a:solidFill>
                      <a:srgbClr val="92D050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000" b="1" dirty="0"/>
                      <a:t>6,4</a:t>
                    </a:r>
                  </a:p>
                </p:txBody>
              </p:sp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54E5969B-BB92-4C36-BFDB-5628CD55CB65}"/>
                      </a:ext>
                    </a:extLst>
                  </p:cNvPr>
                  <p:cNvSpPr txBox="1"/>
                  <p:nvPr/>
                </p:nvSpPr>
                <p:spPr>
                  <a:xfrm>
                    <a:off x="990600" y="3865602"/>
                    <a:ext cx="990600" cy="553998"/>
                  </a:xfrm>
                  <a:prstGeom prst="rect">
                    <a:avLst/>
                  </a:prstGeom>
                  <a:noFill/>
                  <a:ln w="63500">
                    <a:solidFill>
                      <a:srgbClr val="92D050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000" b="1" dirty="0"/>
                      <a:t>6,5</a:t>
                    </a:r>
                  </a:p>
                </p:txBody>
              </p:sp>
            </p:grpSp>
          </p:grp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1CCFE07A-9CD5-487F-A66B-94AB60DF1543}"/>
                  </a:ext>
                </a:extLst>
              </p:cNvPr>
              <p:cNvSpPr txBox="1"/>
              <p:nvPr/>
            </p:nvSpPr>
            <p:spPr>
              <a:xfrm>
                <a:off x="1905000" y="4572000"/>
                <a:ext cx="990600" cy="553998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/>
                  <a:t>1,6</a:t>
                </a: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AD78EEDE-8FF7-4DF0-BDDD-839814A9F682}"/>
                  </a:ext>
                </a:extLst>
              </p:cNvPr>
              <p:cNvSpPr txBox="1"/>
              <p:nvPr/>
            </p:nvSpPr>
            <p:spPr>
              <a:xfrm>
                <a:off x="2895600" y="4572000"/>
                <a:ext cx="990600" cy="553998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/>
                  <a:t>2,6</a:t>
                </a: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B215981-E0B0-4764-8FCA-B013A06B63AF}"/>
                  </a:ext>
                </a:extLst>
              </p:cNvPr>
              <p:cNvSpPr txBox="1"/>
              <p:nvPr/>
            </p:nvSpPr>
            <p:spPr>
              <a:xfrm>
                <a:off x="3886200" y="4572000"/>
                <a:ext cx="990600" cy="553998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/>
                  <a:t>3,6</a:t>
                </a: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1ACB909E-9277-4748-9C20-593E7CDFE581}"/>
                  </a:ext>
                </a:extLst>
              </p:cNvPr>
              <p:cNvSpPr txBox="1"/>
              <p:nvPr/>
            </p:nvSpPr>
            <p:spPr>
              <a:xfrm>
                <a:off x="4876800" y="4572000"/>
                <a:ext cx="990600" cy="553998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/>
                  <a:t>4,6</a:t>
                </a:r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99B694ED-F819-4B12-BC7D-23BD525DAB72}"/>
                  </a:ext>
                </a:extLst>
              </p:cNvPr>
              <p:cNvSpPr txBox="1"/>
              <p:nvPr/>
            </p:nvSpPr>
            <p:spPr>
              <a:xfrm>
                <a:off x="5867400" y="4572000"/>
                <a:ext cx="990600" cy="553998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/>
                  <a:t>5,6</a:t>
                </a: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46BDD845-400F-4DA2-800F-CDCEF5FB342A}"/>
                  </a:ext>
                </a:extLst>
              </p:cNvPr>
              <p:cNvSpPr txBox="1"/>
              <p:nvPr/>
            </p:nvSpPr>
            <p:spPr>
              <a:xfrm>
                <a:off x="6858000" y="4572000"/>
                <a:ext cx="990600" cy="553998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/>
                  <a:t>6,6</a:t>
                </a:r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1E1BB15A-D2AF-403F-90CE-EB64C26D307E}"/>
                </a:ext>
              </a:extLst>
            </p:cNvPr>
            <p:cNvGrpSpPr/>
            <p:nvPr/>
          </p:nvGrpSpPr>
          <p:grpSpPr>
            <a:xfrm>
              <a:off x="914400" y="1828800"/>
              <a:ext cx="6934200" cy="1641396"/>
              <a:chOff x="914400" y="4018002"/>
              <a:chExt cx="6934200" cy="1641396"/>
            </a:xfrm>
          </p:grpSpPr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14B30A6E-B159-4B88-B722-C66ABD8FDA22}"/>
                  </a:ext>
                </a:extLst>
              </p:cNvPr>
              <p:cNvGrpSpPr/>
              <p:nvPr/>
            </p:nvGrpSpPr>
            <p:grpSpPr>
              <a:xfrm>
                <a:off x="914400" y="4018002"/>
                <a:ext cx="6934200" cy="553998"/>
                <a:chOff x="914400" y="4018002"/>
                <a:chExt cx="6934200" cy="553998"/>
              </a:xfrm>
            </p:grpSpPr>
            <p:sp>
              <p:nvSpPr>
                <p:cNvPr id="153" name="TextBox 152">
                  <a:extLst>
                    <a:ext uri="{FF2B5EF4-FFF2-40B4-BE49-F238E27FC236}">
                      <a16:creationId xmlns:a16="http://schemas.microsoft.com/office/drawing/2014/main" id="{16CACA25-7317-429B-AC00-D828F1D8AE85}"/>
                    </a:ext>
                  </a:extLst>
                </p:cNvPr>
                <p:cNvSpPr txBox="1"/>
                <p:nvPr/>
              </p:nvSpPr>
              <p:spPr>
                <a:xfrm>
                  <a:off x="914400" y="4018002"/>
                  <a:ext cx="990600" cy="553998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b="1" dirty="0"/>
                    <a:t>Y,Z</a:t>
                  </a:r>
                </a:p>
              </p:txBody>
            </p:sp>
            <p:sp>
              <p:nvSpPr>
                <p:cNvPr id="151" name="TextBox 150">
                  <a:extLst>
                    <a:ext uri="{FF2B5EF4-FFF2-40B4-BE49-F238E27FC236}">
                      <a16:creationId xmlns:a16="http://schemas.microsoft.com/office/drawing/2014/main" id="{15C0BFAD-557C-404B-82B3-CBE325FD0A71}"/>
                    </a:ext>
                  </a:extLst>
                </p:cNvPr>
                <p:cNvSpPr txBox="1"/>
                <p:nvPr/>
              </p:nvSpPr>
              <p:spPr>
                <a:xfrm>
                  <a:off x="1905000" y="4018002"/>
                  <a:ext cx="990600" cy="553998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b="1" dirty="0"/>
                    <a:t>1,1</a:t>
                  </a:r>
                </a:p>
              </p:txBody>
            </p:sp>
            <p:sp>
              <p:nvSpPr>
                <p:cNvPr id="149" name="TextBox 148">
                  <a:extLst>
                    <a:ext uri="{FF2B5EF4-FFF2-40B4-BE49-F238E27FC236}">
                      <a16:creationId xmlns:a16="http://schemas.microsoft.com/office/drawing/2014/main" id="{0E829D21-30E4-4924-926C-D35EE28EDD60}"/>
                    </a:ext>
                  </a:extLst>
                </p:cNvPr>
                <p:cNvSpPr txBox="1"/>
                <p:nvPr/>
              </p:nvSpPr>
              <p:spPr>
                <a:xfrm>
                  <a:off x="2895600" y="4018002"/>
                  <a:ext cx="990600" cy="553998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b="1" dirty="0">
                      <a:solidFill>
                        <a:srgbClr val="FFC000"/>
                      </a:solidFill>
                    </a:rPr>
                    <a:t>2,1</a:t>
                  </a:r>
                </a:p>
              </p:txBody>
            </p:sp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527E74D2-DC53-4A5D-A41A-3E362030A61C}"/>
                    </a:ext>
                  </a:extLst>
                </p:cNvPr>
                <p:cNvSpPr txBox="1"/>
                <p:nvPr/>
              </p:nvSpPr>
              <p:spPr>
                <a:xfrm>
                  <a:off x="3886200" y="4018002"/>
                  <a:ext cx="990600" cy="553998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b="1" dirty="0"/>
                    <a:t>3,1</a:t>
                  </a:r>
                </a:p>
              </p:txBody>
            </p:sp>
            <p:sp>
              <p:nvSpPr>
                <p:cNvPr id="145" name="TextBox 144">
                  <a:extLst>
                    <a:ext uri="{FF2B5EF4-FFF2-40B4-BE49-F238E27FC236}">
                      <a16:creationId xmlns:a16="http://schemas.microsoft.com/office/drawing/2014/main" id="{0513CAF4-0009-4D9D-BE1D-9FDBEAD930E1}"/>
                    </a:ext>
                  </a:extLst>
                </p:cNvPr>
                <p:cNvSpPr txBox="1"/>
                <p:nvPr/>
              </p:nvSpPr>
              <p:spPr>
                <a:xfrm>
                  <a:off x="4876800" y="4018002"/>
                  <a:ext cx="990600" cy="553998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b="1" dirty="0"/>
                    <a:t>4,1</a:t>
                  </a:r>
                </a:p>
              </p:txBody>
            </p:sp>
            <p:sp>
              <p:nvSpPr>
                <p:cNvPr id="143" name="TextBox 142">
                  <a:extLst>
                    <a:ext uri="{FF2B5EF4-FFF2-40B4-BE49-F238E27FC236}">
                      <a16:creationId xmlns:a16="http://schemas.microsoft.com/office/drawing/2014/main" id="{079CA636-3C97-4EE3-B363-5CDDCF3C215A}"/>
                    </a:ext>
                  </a:extLst>
                </p:cNvPr>
                <p:cNvSpPr txBox="1"/>
                <p:nvPr/>
              </p:nvSpPr>
              <p:spPr>
                <a:xfrm>
                  <a:off x="5867400" y="4018002"/>
                  <a:ext cx="990600" cy="553998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b="1" dirty="0"/>
                    <a:t>5,1</a:t>
                  </a:r>
                </a:p>
              </p:txBody>
            </p:sp>
            <p:sp>
              <p:nvSpPr>
                <p:cNvPr id="141" name="TextBox 140">
                  <a:extLst>
                    <a:ext uri="{FF2B5EF4-FFF2-40B4-BE49-F238E27FC236}">
                      <a16:creationId xmlns:a16="http://schemas.microsoft.com/office/drawing/2014/main" id="{431B8F3A-54D8-449A-BF96-154852E85058}"/>
                    </a:ext>
                  </a:extLst>
                </p:cNvPr>
                <p:cNvSpPr txBox="1"/>
                <p:nvPr/>
              </p:nvSpPr>
              <p:spPr>
                <a:xfrm>
                  <a:off x="6858000" y="4018002"/>
                  <a:ext cx="990600" cy="553998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b="1" dirty="0"/>
                    <a:t>6,1</a:t>
                  </a:r>
                </a:p>
              </p:txBody>
            </p:sp>
          </p:grp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D4272CCC-A7F9-40C9-9AE0-07888C23E89A}"/>
                  </a:ext>
                </a:extLst>
              </p:cNvPr>
              <p:cNvGrpSpPr/>
              <p:nvPr/>
            </p:nvGrpSpPr>
            <p:grpSpPr>
              <a:xfrm>
                <a:off x="1905000" y="4572000"/>
                <a:ext cx="990600" cy="1087398"/>
                <a:chOff x="990600" y="3332202"/>
                <a:chExt cx="990600" cy="1087398"/>
              </a:xfrm>
            </p:grpSpPr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C2B8EF87-E619-4963-8F6F-A6FC9531CC4C}"/>
                    </a:ext>
                  </a:extLst>
                </p:cNvPr>
                <p:cNvSpPr txBox="1"/>
                <p:nvPr/>
              </p:nvSpPr>
              <p:spPr>
                <a:xfrm>
                  <a:off x="990600" y="3332202"/>
                  <a:ext cx="990600" cy="553998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b="1" dirty="0">
                      <a:solidFill>
                        <a:srgbClr val="FFC000"/>
                      </a:solidFill>
                    </a:rPr>
                    <a:t>1,2</a:t>
                  </a:r>
                </a:p>
              </p:txBody>
            </p:sp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BB8033E3-E11F-4049-B1D0-AC5FAC6BE2CB}"/>
                    </a:ext>
                  </a:extLst>
                </p:cNvPr>
                <p:cNvSpPr txBox="1"/>
                <p:nvPr/>
              </p:nvSpPr>
              <p:spPr>
                <a:xfrm>
                  <a:off x="990600" y="3865602"/>
                  <a:ext cx="990600" cy="553998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b="1" dirty="0"/>
                    <a:t>1,3</a:t>
                  </a:r>
                </a:p>
              </p:txBody>
            </p:sp>
          </p:grp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9BB76623-A05B-4682-B603-6BEACE3134C8}"/>
                  </a:ext>
                </a:extLst>
              </p:cNvPr>
              <p:cNvGrpSpPr/>
              <p:nvPr/>
            </p:nvGrpSpPr>
            <p:grpSpPr>
              <a:xfrm>
                <a:off x="2895600" y="4572000"/>
                <a:ext cx="990600" cy="1087398"/>
                <a:chOff x="990600" y="3332202"/>
                <a:chExt cx="990600" cy="1087398"/>
              </a:xfrm>
            </p:grpSpPr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ED24090C-C8F9-4762-A3A4-90D0C47FCBCD}"/>
                    </a:ext>
                  </a:extLst>
                </p:cNvPr>
                <p:cNvSpPr txBox="1"/>
                <p:nvPr/>
              </p:nvSpPr>
              <p:spPr>
                <a:xfrm>
                  <a:off x="990600" y="3332202"/>
                  <a:ext cx="990600" cy="553998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b="1" dirty="0"/>
                    <a:t>2,2</a:t>
                  </a:r>
                </a:p>
              </p:txBody>
            </p:sp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FFCA7630-F4B7-445E-A0E2-D5113227F189}"/>
                    </a:ext>
                  </a:extLst>
                </p:cNvPr>
                <p:cNvSpPr txBox="1"/>
                <p:nvPr/>
              </p:nvSpPr>
              <p:spPr>
                <a:xfrm>
                  <a:off x="990600" y="3865602"/>
                  <a:ext cx="990600" cy="553998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b="1" dirty="0"/>
                    <a:t>2,3</a:t>
                  </a:r>
                </a:p>
              </p:txBody>
            </p:sp>
          </p:grp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8BD7004-C806-46B5-85D7-6232BD9F62C2}"/>
                  </a:ext>
                </a:extLst>
              </p:cNvPr>
              <p:cNvGrpSpPr/>
              <p:nvPr/>
            </p:nvGrpSpPr>
            <p:grpSpPr>
              <a:xfrm>
                <a:off x="3886200" y="4572000"/>
                <a:ext cx="990600" cy="1087398"/>
                <a:chOff x="990600" y="3332202"/>
                <a:chExt cx="990600" cy="1087398"/>
              </a:xfrm>
            </p:grpSpPr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7B15816E-A372-4C5F-8700-55D24C2ECABB}"/>
                    </a:ext>
                  </a:extLst>
                </p:cNvPr>
                <p:cNvSpPr txBox="1"/>
                <p:nvPr/>
              </p:nvSpPr>
              <p:spPr>
                <a:xfrm>
                  <a:off x="990600" y="3332202"/>
                  <a:ext cx="990600" cy="553998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b="1" dirty="0"/>
                    <a:t>3,2</a:t>
                  </a:r>
                </a:p>
              </p:txBody>
            </p:sp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D0AA463E-BBFA-4574-925F-754EE3371A26}"/>
                    </a:ext>
                  </a:extLst>
                </p:cNvPr>
                <p:cNvSpPr txBox="1"/>
                <p:nvPr/>
              </p:nvSpPr>
              <p:spPr>
                <a:xfrm>
                  <a:off x="990600" y="3865602"/>
                  <a:ext cx="990600" cy="553998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b="1" dirty="0"/>
                    <a:t>3,3</a:t>
                  </a:r>
                </a:p>
              </p:txBody>
            </p:sp>
          </p:grpSp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3687C338-2270-43B4-B14F-18F7A83A8CCA}"/>
                  </a:ext>
                </a:extLst>
              </p:cNvPr>
              <p:cNvGrpSpPr/>
              <p:nvPr/>
            </p:nvGrpSpPr>
            <p:grpSpPr>
              <a:xfrm>
                <a:off x="4876800" y="4572000"/>
                <a:ext cx="990600" cy="1087398"/>
                <a:chOff x="990600" y="3332202"/>
                <a:chExt cx="990600" cy="1087398"/>
              </a:xfrm>
            </p:grpSpPr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id="{4840CD21-C19D-4A97-BB45-91178A52DED6}"/>
                    </a:ext>
                  </a:extLst>
                </p:cNvPr>
                <p:cNvSpPr txBox="1"/>
                <p:nvPr/>
              </p:nvSpPr>
              <p:spPr>
                <a:xfrm>
                  <a:off x="990600" y="3332202"/>
                  <a:ext cx="990600" cy="553998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b="1" dirty="0"/>
                    <a:t>4,2</a:t>
                  </a:r>
                </a:p>
              </p:txBody>
            </p:sp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26B020EB-1526-4BAC-BDDC-64A254B6912A}"/>
                    </a:ext>
                  </a:extLst>
                </p:cNvPr>
                <p:cNvSpPr txBox="1"/>
                <p:nvPr/>
              </p:nvSpPr>
              <p:spPr>
                <a:xfrm>
                  <a:off x="990600" y="3865602"/>
                  <a:ext cx="990600" cy="553998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b="1" dirty="0"/>
                    <a:t>4,3</a:t>
                  </a:r>
                </a:p>
              </p:txBody>
            </p:sp>
          </p:grpSp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5FED97CA-8E88-4695-BEF2-365A9B03BB3B}"/>
                  </a:ext>
                </a:extLst>
              </p:cNvPr>
              <p:cNvGrpSpPr/>
              <p:nvPr/>
            </p:nvGrpSpPr>
            <p:grpSpPr>
              <a:xfrm>
                <a:off x="5867400" y="4572000"/>
                <a:ext cx="990600" cy="1087398"/>
                <a:chOff x="990600" y="3332202"/>
                <a:chExt cx="990600" cy="1087398"/>
              </a:xfrm>
            </p:grpSpPr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294E89F9-67DF-4072-9CD3-98A0EAA527F8}"/>
                    </a:ext>
                  </a:extLst>
                </p:cNvPr>
                <p:cNvSpPr txBox="1"/>
                <p:nvPr/>
              </p:nvSpPr>
              <p:spPr>
                <a:xfrm>
                  <a:off x="990600" y="3332202"/>
                  <a:ext cx="990600" cy="553998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b="1" dirty="0"/>
                    <a:t>5,2</a:t>
                  </a:r>
                </a:p>
              </p:txBody>
            </p:sp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62BAFB44-9880-4000-B010-C112A83B81D4}"/>
                    </a:ext>
                  </a:extLst>
                </p:cNvPr>
                <p:cNvSpPr txBox="1"/>
                <p:nvPr/>
              </p:nvSpPr>
              <p:spPr>
                <a:xfrm>
                  <a:off x="990600" y="3865602"/>
                  <a:ext cx="990600" cy="553998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b="1" dirty="0"/>
                    <a:t>5,3</a:t>
                  </a:r>
                </a:p>
              </p:txBody>
            </p:sp>
          </p:grp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6BF6436F-D18D-422D-B876-CF8FAC3690BA}"/>
                  </a:ext>
                </a:extLst>
              </p:cNvPr>
              <p:cNvGrpSpPr/>
              <p:nvPr/>
            </p:nvGrpSpPr>
            <p:grpSpPr>
              <a:xfrm>
                <a:off x="6858000" y="4572000"/>
                <a:ext cx="990600" cy="1087398"/>
                <a:chOff x="990600" y="3332202"/>
                <a:chExt cx="990600" cy="1087398"/>
              </a:xfrm>
            </p:grpSpPr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BBCC3A2D-FA51-46D5-B2AA-8838FB24EE2A}"/>
                    </a:ext>
                  </a:extLst>
                </p:cNvPr>
                <p:cNvSpPr txBox="1"/>
                <p:nvPr/>
              </p:nvSpPr>
              <p:spPr>
                <a:xfrm>
                  <a:off x="990600" y="3332202"/>
                  <a:ext cx="990600" cy="553998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b="1" dirty="0"/>
                    <a:t>6,2</a:t>
                  </a:r>
                </a:p>
              </p:txBody>
            </p:sp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3615C0A8-9669-4E56-8CEE-A69D8A1EEE45}"/>
                    </a:ext>
                  </a:extLst>
                </p:cNvPr>
                <p:cNvSpPr txBox="1"/>
                <p:nvPr/>
              </p:nvSpPr>
              <p:spPr>
                <a:xfrm>
                  <a:off x="990600" y="3865602"/>
                  <a:ext cx="990600" cy="553998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b="1" dirty="0"/>
                    <a:t>6,3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7880442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93712B8F-7751-4F62-A798-DE91C13F2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That’s why it happens twice as often!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E5B630-9AAA-4A7C-B88E-2F2516017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Functions</a:t>
            </a:r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068F2524-340D-42AD-9F4A-A4AFC33B22A1}"/>
              </a:ext>
            </a:extLst>
          </p:cNvPr>
          <p:cNvGrpSpPr/>
          <p:nvPr/>
        </p:nvGrpSpPr>
        <p:grpSpPr>
          <a:xfrm>
            <a:off x="2133600" y="3484602"/>
            <a:ext cx="6934200" cy="3297198"/>
            <a:chOff x="914400" y="1828800"/>
            <a:chExt cx="6934200" cy="329719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D4B7822-F8F9-49B3-9107-86FD777BD84E}"/>
                </a:ext>
              </a:extLst>
            </p:cNvPr>
            <p:cNvGrpSpPr/>
            <p:nvPr/>
          </p:nvGrpSpPr>
          <p:grpSpPr>
            <a:xfrm>
              <a:off x="1905000" y="3484602"/>
              <a:ext cx="5943600" cy="1641396"/>
              <a:chOff x="1905000" y="3484602"/>
              <a:chExt cx="5943600" cy="1641396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A9BA2584-BDFB-4AEE-AEDA-BDDBF92938B0}"/>
                  </a:ext>
                </a:extLst>
              </p:cNvPr>
              <p:cNvGrpSpPr/>
              <p:nvPr/>
            </p:nvGrpSpPr>
            <p:grpSpPr>
              <a:xfrm>
                <a:off x="1905000" y="3484602"/>
                <a:ext cx="5943600" cy="1087398"/>
                <a:chOff x="1905000" y="3484602"/>
                <a:chExt cx="5943600" cy="1087398"/>
              </a:xfrm>
            </p:grpSpPr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2DFFA339-1325-4412-84C1-A32BF021BACF}"/>
                    </a:ext>
                  </a:extLst>
                </p:cNvPr>
                <p:cNvGrpSpPr/>
                <p:nvPr/>
              </p:nvGrpSpPr>
              <p:grpSpPr>
                <a:xfrm>
                  <a:off x="1905000" y="3484602"/>
                  <a:ext cx="990600" cy="1087398"/>
                  <a:chOff x="990600" y="3332202"/>
                  <a:chExt cx="990600" cy="1087398"/>
                </a:xfrm>
              </p:grpSpPr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58ACF388-0A38-4C44-9FDA-BC464099C745}"/>
                      </a:ext>
                    </a:extLst>
                  </p:cNvPr>
                  <p:cNvSpPr txBox="1"/>
                  <p:nvPr/>
                </p:nvSpPr>
                <p:spPr>
                  <a:xfrm>
                    <a:off x="990600" y="3332202"/>
                    <a:ext cx="990600" cy="553998"/>
                  </a:xfrm>
                  <a:prstGeom prst="rect">
                    <a:avLst/>
                  </a:prstGeom>
                  <a:noFill/>
                  <a:ln w="63500">
                    <a:solidFill>
                      <a:srgbClr val="92D050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000" b="1" dirty="0"/>
                      <a:t>1,4</a:t>
                    </a:r>
                  </a:p>
                </p:txBody>
              </p:sp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BC72C874-46C4-4E92-890F-7EDED17CDC13}"/>
                      </a:ext>
                    </a:extLst>
                  </p:cNvPr>
                  <p:cNvSpPr txBox="1"/>
                  <p:nvPr/>
                </p:nvSpPr>
                <p:spPr>
                  <a:xfrm>
                    <a:off x="990600" y="3865602"/>
                    <a:ext cx="990600" cy="553998"/>
                  </a:xfrm>
                  <a:prstGeom prst="rect">
                    <a:avLst/>
                  </a:prstGeom>
                  <a:noFill/>
                  <a:ln w="63500">
                    <a:solidFill>
                      <a:srgbClr val="92D050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000" b="1" dirty="0"/>
                      <a:t>1,5</a:t>
                    </a:r>
                  </a:p>
                </p:txBody>
              </p:sp>
            </p:grpSp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C8C4D089-3654-4C8C-9F31-0520E0E5D17A}"/>
                    </a:ext>
                  </a:extLst>
                </p:cNvPr>
                <p:cNvGrpSpPr/>
                <p:nvPr/>
              </p:nvGrpSpPr>
              <p:grpSpPr>
                <a:xfrm>
                  <a:off x="2895600" y="3484602"/>
                  <a:ext cx="990600" cy="1087398"/>
                  <a:chOff x="990600" y="3332202"/>
                  <a:chExt cx="990600" cy="1087398"/>
                </a:xfrm>
              </p:grpSpPr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B3C7E4B1-5B21-4466-A1A5-8565CD6843C1}"/>
                      </a:ext>
                    </a:extLst>
                  </p:cNvPr>
                  <p:cNvSpPr txBox="1"/>
                  <p:nvPr/>
                </p:nvSpPr>
                <p:spPr>
                  <a:xfrm>
                    <a:off x="990600" y="3332202"/>
                    <a:ext cx="990600" cy="553998"/>
                  </a:xfrm>
                  <a:prstGeom prst="rect">
                    <a:avLst/>
                  </a:prstGeom>
                  <a:noFill/>
                  <a:ln w="63500">
                    <a:solidFill>
                      <a:srgbClr val="92D050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000" b="1" dirty="0"/>
                      <a:t>2,4</a:t>
                    </a:r>
                  </a:p>
                </p:txBody>
              </p:sp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D4D480BD-BD63-47DB-9040-507F5176637D}"/>
                      </a:ext>
                    </a:extLst>
                  </p:cNvPr>
                  <p:cNvSpPr txBox="1"/>
                  <p:nvPr/>
                </p:nvSpPr>
                <p:spPr>
                  <a:xfrm>
                    <a:off x="990600" y="3865602"/>
                    <a:ext cx="990600" cy="553998"/>
                  </a:xfrm>
                  <a:prstGeom prst="rect">
                    <a:avLst/>
                  </a:prstGeom>
                  <a:noFill/>
                  <a:ln w="63500">
                    <a:solidFill>
                      <a:srgbClr val="92D050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000" b="1" dirty="0"/>
                      <a:t>2,5</a:t>
                    </a:r>
                  </a:p>
                </p:txBody>
              </p:sp>
            </p:grpSp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C564A930-F59D-4618-83B8-4151840FB5C4}"/>
                    </a:ext>
                  </a:extLst>
                </p:cNvPr>
                <p:cNvGrpSpPr/>
                <p:nvPr/>
              </p:nvGrpSpPr>
              <p:grpSpPr>
                <a:xfrm>
                  <a:off x="3886200" y="3484602"/>
                  <a:ext cx="990600" cy="1087398"/>
                  <a:chOff x="990600" y="3332202"/>
                  <a:chExt cx="990600" cy="1087398"/>
                </a:xfrm>
              </p:grpSpPr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CADD1160-5A87-45FC-81CF-8948BDED6222}"/>
                      </a:ext>
                    </a:extLst>
                  </p:cNvPr>
                  <p:cNvSpPr txBox="1"/>
                  <p:nvPr/>
                </p:nvSpPr>
                <p:spPr>
                  <a:xfrm>
                    <a:off x="990600" y="3332202"/>
                    <a:ext cx="990600" cy="553998"/>
                  </a:xfrm>
                  <a:prstGeom prst="rect">
                    <a:avLst/>
                  </a:prstGeom>
                  <a:noFill/>
                  <a:ln w="63500">
                    <a:solidFill>
                      <a:srgbClr val="92D050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000" b="1" dirty="0"/>
                      <a:t>3,4</a:t>
                    </a:r>
                  </a:p>
                </p:txBody>
              </p:sp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0B89716E-3CED-4F97-AB4E-BCA016FBB571}"/>
                      </a:ext>
                    </a:extLst>
                  </p:cNvPr>
                  <p:cNvSpPr txBox="1"/>
                  <p:nvPr/>
                </p:nvSpPr>
                <p:spPr>
                  <a:xfrm>
                    <a:off x="990600" y="3865602"/>
                    <a:ext cx="990600" cy="553998"/>
                  </a:xfrm>
                  <a:prstGeom prst="rect">
                    <a:avLst/>
                  </a:prstGeom>
                  <a:noFill/>
                  <a:ln w="63500">
                    <a:solidFill>
                      <a:srgbClr val="92D050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000" b="1" dirty="0"/>
                      <a:t>3,5</a:t>
                    </a:r>
                  </a:p>
                </p:txBody>
              </p:sp>
            </p:grp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39318B09-6195-41FB-8D03-B837D40364CD}"/>
                    </a:ext>
                  </a:extLst>
                </p:cNvPr>
                <p:cNvGrpSpPr/>
                <p:nvPr/>
              </p:nvGrpSpPr>
              <p:grpSpPr>
                <a:xfrm>
                  <a:off x="4876800" y="3484602"/>
                  <a:ext cx="990600" cy="1087398"/>
                  <a:chOff x="990600" y="3332202"/>
                  <a:chExt cx="990600" cy="1087398"/>
                </a:xfrm>
              </p:grpSpPr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C1F1C8D8-2FCB-4CA7-91E6-2C25966C7A2D}"/>
                      </a:ext>
                    </a:extLst>
                  </p:cNvPr>
                  <p:cNvSpPr txBox="1"/>
                  <p:nvPr/>
                </p:nvSpPr>
                <p:spPr>
                  <a:xfrm>
                    <a:off x="990600" y="3332202"/>
                    <a:ext cx="990600" cy="553998"/>
                  </a:xfrm>
                  <a:prstGeom prst="rect">
                    <a:avLst/>
                  </a:prstGeom>
                  <a:noFill/>
                  <a:ln w="63500">
                    <a:solidFill>
                      <a:srgbClr val="92D050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000" b="1" dirty="0"/>
                      <a:t>4,4</a:t>
                    </a:r>
                  </a:p>
                </p:txBody>
              </p:sp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B0C5123E-DFD9-4C2C-BE85-986FEECAF557}"/>
                      </a:ext>
                    </a:extLst>
                  </p:cNvPr>
                  <p:cNvSpPr txBox="1"/>
                  <p:nvPr/>
                </p:nvSpPr>
                <p:spPr>
                  <a:xfrm>
                    <a:off x="990600" y="3865602"/>
                    <a:ext cx="990600" cy="553998"/>
                  </a:xfrm>
                  <a:prstGeom prst="rect">
                    <a:avLst/>
                  </a:prstGeom>
                  <a:noFill/>
                  <a:ln w="63500">
                    <a:solidFill>
                      <a:srgbClr val="92D050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000" b="1" dirty="0"/>
                      <a:t>4,5</a:t>
                    </a:r>
                  </a:p>
                </p:txBody>
              </p:sp>
            </p:grpSp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ADBB6513-103B-49D9-95FF-64A55A666E93}"/>
                    </a:ext>
                  </a:extLst>
                </p:cNvPr>
                <p:cNvGrpSpPr/>
                <p:nvPr/>
              </p:nvGrpSpPr>
              <p:grpSpPr>
                <a:xfrm>
                  <a:off x="5867400" y="3484602"/>
                  <a:ext cx="990600" cy="1087398"/>
                  <a:chOff x="990600" y="3332202"/>
                  <a:chExt cx="990600" cy="1087398"/>
                </a:xfrm>
              </p:grpSpPr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9E92D031-FB24-4E7E-9208-62E30CB58EE7}"/>
                      </a:ext>
                    </a:extLst>
                  </p:cNvPr>
                  <p:cNvSpPr txBox="1"/>
                  <p:nvPr/>
                </p:nvSpPr>
                <p:spPr>
                  <a:xfrm>
                    <a:off x="990600" y="3332202"/>
                    <a:ext cx="990600" cy="553998"/>
                  </a:xfrm>
                  <a:prstGeom prst="rect">
                    <a:avLst/>
                  </a:prstGeom>
                  <a:noFill/>
                  <a:ln w="63500">
                    <a:solidFill>
                      <a:srgbClr val="92D050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000" b="1" dirty="0"/>
                      <a:t>5,4</a:t>
                    </a:r>
                  </a:p>
                </p:txBody>
              </p:sp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671CD36E-82A3-4925-9E34-1F712E9F6582}"/>
                      </a:ext>
                    </a:extLst>
                  </p:cNvPr>
                  <p:cNvSpPr txBox="1"/>
                  <p:nvPr/>
                </p:nvSpPr>
                <p:spPr>
                  <a:xfrm>
                    <a:off x="990600" y="3865602"/>
                    <a:ext cx="990600" cy="553998"/>
                  </a:xfrm>
                  <a:prstGeom prst="rect">
                    <a:avLst/>
                  </a:prstGeom>
                  <a:noFill/>
                  <a:ln w="63500">
                    <a:solidFill>
                      <a:srgbClr val="92D050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000" b="1" dirty="0"/>
                      <a:t>5,5</a:t>
                    </a:r>
                  </a:p>
                </p:txBody>
              </p:sp>
            </p:grpSp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5174105B-DCAD-40E5-96D2-1E4ACB1E135D}"/>
                    </a:ext>
                  </a:extLst>
                </p:cNvPr>
                <p:cNvGrpSpPr/>
                <p:nvPr/>
              </p:nvGrpSpPr>
              <p:grpSpPr>
                <a:xfrm>
                  <a:off x="6858000" y="3484602"/>
                  <a:ext cx="990600" cy="1087398"/>
                  <a:chOff x="990600" y="3332202"/>
                  <a:chExt cx="990600" cy="1087398"/>
                </a:xfrm>
              </p:grpSpPr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2753AABC-1C9E-4058-ABC1-8CCA5BC3AC9D}"/>
                      </a:ext>
                    </a:extLst>
                  </p:cNvPr>
                  <p:cNvSpPr txBox="1"/>
                  <p:nvPr/>
                </p:nvSpPr>
                <p:spPr>
                  <a:xfrm>
                    <a:off x="990600" y="3332202"/>
                    <a:ext cx="990600" cy="553998"/>
                  </a:xfrm>
                  <a:prstGeom prst="rect">
                    <a:avLst/>
                  </a:prstGeom>
                  <a:noFill/>
                  <a:ln w="63500">
                    <a:solidFill>
                      <a:srgbClr val="92D050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000" b="1" dirty="0"/>
                      <a:t>6,4</a:t>
                    </a:r>
                  </a:p>
                </p:txBody>
              </p:sp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54E5969B-BB92-4C36-BFDB-5628CD55CB65}"/>
                      </a:ext>
                    </a:extLst>
                  </p:cNvPr>
                  <p:cNvSpPr txBox="1"/>
                  <p:nvPr/>
                </p:nvSpPr>
                <p:spPr>
                  <a:xfrm>
                    <a:off x="990600" y="3865602"/>
                    <a:ext cx="990600" cy="553998"/>
                  </a:xfrm>
                  <a:prstGeom prst="rect">
                    <a:avLst/>
                  </a:prstGeom>
                  <a:noFill/>
                  <a:ln w="63500">
                    <a:solidFill>
                      <a:srgbClr val="92D050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000" b="1" dirty="0"/>
                      <a:t>6,5</a:t>
                    </a:r>
                  </a:p>
                </p:txBody>
              </p:sp>
            </p:grpSp>
          </p:grp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1CCFE07A-9CD5-487F-A66B-94AB60DF1543}"/>
                  </a:ext>
                </a:extLst>
              </p:cNvPr>
              <p:cNvSpPr txBox="1"/>
              <p:nvPr/>
            </p:nvSpPr>
            <p:spPr>
              <a:xfrm>
                <a:off x="1905000" y="4572000"/>
                <a:ext cx="990600" cy="553998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/>
                  <a:t>1,6</a:t>
                </a: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AD78EEDE-8FF7-4DF0-BDDD-839814A9F682}"/>
                  </a:ext>
                </a:extLst>
              </p:cNvPr>
              <p:cNvSpPr txBox="1"/>
              <p:nvPr/>
            </p:nvSpPr>
            <p:spPr>
              <a:xfrm>
                <a:off x="2895600" y="4572000"/>
                <a:ext cx="990600" cy="553998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/>
                  <a:t>2,6</a:t>
                </a: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B215981-E0B0-4764-8FCA-B013A06B63AF}"/>
                  </a:ext>
                </a:extLst>
              </p:cNvPr>
              <p:cNvSpPr txBox="1"/>
              <p:nvPr/>
            </p:nvSpPr>
            <p:spPr>
              <a:xfrm>
                <a:off x="3886200" y="4572000"/>
                <a:ext cx="990600" cy="553998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/>
                  <a:t>3,6</a:t>
                </a: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1ACB909E-9277-4748-9C20-593E7CDFE581}"/>
                  </a:ext>
                </a:extLst>
              </p:cNvPr>
              <p:cNvSpPr txBox="1"/>
              <p:nvPr/>
            </p:nvSpPr>
            <p:spPr>
              <a:xfrm>
                <a:off x="4876800" y="4572000"/>
                <a:ext cx="990600" cy="553998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/>
                  <a:t>4,6</a:t>
                </a:r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99B694ED-F819-4B12-BC7D-23BD525DAB72}"/>
                  </a:ext>
                </a:extLst>
              </p:cNvPr>
              <p:cNvSpPr txBox="1"/>
              <p:nvPr/>
            </p:nvSpPr>
            <p:spPr>
              <a:xfrm>
                <a:off x="5867400" y="4572000"/>
                <a:ext cx="990600" cy="553998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/>
                  <a:t>5,6</a:t>
                </a: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46BDD845-400F-4DA2-800F-CDCEF5FB342A}"/>
                  </a:ext>
                </a:extLst>
              </p:cNvPr>
              <p:cNvSpPr txBox="1"/>
              <p:nvPr/>
            </p:nvSpPr>
            <p:spPr>
              <a:xfrm>
                <a:off x="6858000" y="4572000"/>
                <a:ext cx="990600" cy="553998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/>
                  <a:t>6,6</a:t>
                </a:r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1E1BB15A-D2AF-403F-90CE-EB64C26D307E}"/>
                </a:ext>
              </a:extLst>
            </p:cNvPr>
            <p:cNvGrpSpPr/>
            <p:nvPr/>
          </p:nvGrpSpPr>
          <p:grpSpPr>
            <a:xfrm>
              <a:off x="914400" y="1828800"/>
              <a:ext cx="6934200" cy="1641396"/>
              <a:chOff x="914400" y="4018002"/>
              <a:chExt cx="6934200" cy="1641396"/>
            </a:xfrm>
          </p:grpSpPr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14B30A6E-B159-4B88-B722-C66ABD8FDA22}"/>
                  </a:ext>
                </a:extLst>
              </p:cNvPr>
              <p:cNvGrpSpPr/>
              <p:nvPr/>
            </p:nvGrpSpPr>
            <p:grpSpPr>
              <a:xfrm>
                <a:off x="914400" y="4018002"/>
                <a:ext cx="6934200" cy="553998"/>
                <a:chOff x="914400" y="4018002"/>
                <a:chExt cx="6934200" cy="553998"/>
              </a:xfrm>
            </p:grpSpPr>
            <p:sp>
              <p:nvSpPr>
                <p:cNvPr id="153" name="TextBox 152">
                  <a:extLst>
                    <a:ext uri="{FF2B5EF4-FFF2-40B4-BE49-F238E27FC236}">
                      <a16:creationId xmlns:a16="http://schemas.microsoft.com/office/drawing/2014/main" id="{16CACA25-7317-429B-AC00-D828F1D8AE85}"/>
                    </a:ext>
                  </a:extLst>
                </p:cNvPr>
                <p:cNvSpPr txBox="1"/>
                <p:nvPr/>
              </p:nvSpPr>
              <p:spPr>
                <a:xfrm>
                  <a:off x="914400" y="4018002"/>
                  <a:ext cx="990600" cy="553998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b="1" dirty="0"/>
                    <a:t>Y,Z</a:t>
                  </a:r>
                </a:p>
              </p:txBody>
            </p:sp>
            <p:sp>
              <p:nvSpPr>
                <p:cNvPr id="151" name="TextBox 150">
                  <a:extLst>
                    <a:ext uri="{FF2B5EF4-FFF2-40B4-BE49-F238E27FC236}">
                      <a16:creationId xmlns:a16="http://schemas.microsoft.com/office/drawing/2014/main" id="{15C0BFAD-557C-404B-82B3-CBE325FD0A71}"/>
                    </a:ext>
                  </a:extLst>
                </p:cNvPr>
                <p:cNvSpPr txBox="1"/>
                <p:nvPr/>
              </p:nvSpPr>
              <p:spPr>
                <a:xfrm>
                  <a:off x="1905000" y="4018002"/>
                  <a:ext cx="990600" cy="553998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b="1" dirty="0"/>
                    <a:t>1,1</a:t>
                  </a:r>
                </a:p>
              </p:txBody>
            </p:sp>
            <p:sp>
              <p:nvSpPr>
                <p:cNvPr id="149" name="TextBox 148">
                  <a:extLst>
                    <a:ext uri="{FF2B5EF4-FFF2-40B4-BE49-F238E27FC236}">
                      <a16:creationId xmlns:a16="http://schemas.microsoft.com/office/drawing/2014/main" id="{0E829D21-30E4-4924-926C-D35EE28EDD60}"/>
                    </a:ext>
                  </a:extLst>
                </p:cNvPr>
                <p:cNvSpPr txBox="1"/>
                <p:nvPr/>
              </p:nvSpPr>
              <p:spPr>
                <a:xfrm>
                  <a:off x="2895600" y="4018002"/>
                  <a:ext cx="990600" cy="553998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b="1" dirty="0">
                      <a:solidFill>
                        <a:srgbClr val="FFC000"/>
                      </a:solidFill>
                    </a:rPr>
                    <a:t>2,1</a:t>
                  </a:r>
                </a:p>
              </p:txBody>
            </p:sp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527E74D2-DC53-4A5D-A41A-3E362030A61C}"/>
                    </a:ext>
                  </a:extLst>
                </p:cNvPr>
                <p:cNvSpPr txBox="1"/>
                <p:nvPr/>
              </p:nvSpPr>
              <p:spPr>
                <a:xfrm>
                  <a:off x="3886200" y="4018002"/>
                  <a:ext cx="990600" cy="553998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b="1" dirty="0"/>
                    <a:t>3,1</a:t>
                  </a:r>
                </a:p>
              </p:txBody>
            </p:sp>
            <p:sp>
              <p:nvSpPr>
                <p:cNvPr id="145" name="TextBox 144">
                  <a:extLst>
                    <a:ext uri="{FF2B5EF4-FFF2-40B4-BE49-F238E27FC236}">
                      <a16:creationId xmlns:a16="http://schemas.microsoft.com/office/drawing/2014/main" id="{0513CAF4-0009-4D9D-BE1D-9FDBEAD930E1}"/>
                    </a:ext>
                  </a:extLst>
                </p:cNvPr>
                <p:cNvSpPr txBox="1"/>
                <p:nvPr/>
              </p:nvSpPr>
              <p:spPr>
                <a:xfrm>
                  <a:off x="4876800" y="4018002"/>
                  <a:ext cx="990600" cy="553998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b="1" dirty="0"/>
                    <a:t>4,1</a:t>
                  </a:r>
                </a:p>
              </p:txBody>
            </p:sp>
            <p:sp>
              <p:nvSpPr>
                <p:cNvPr id="143" name="TextBox 142">
                  <a:extLst>
                    <a:ext uri="{FF2B5EF4-FFF2-40B4-BE49-F238E27FC236}">
                      <a16:creationId xmlns:a16="http://schemas.microsoft.com/office/drawing/2014/main" id="{079CA636-3C97-4EE3-B363-5CDDCF3C215A}"/>
                    </a:ext>
                  </a:extLst>
                </p:cNvPr>
                <p:cNvSpPr txBox="1"/>
                <p:nvPr/>
              </p:nvSpPr>
              <p:spPr>
                <a:xfrm>
                  <a:off x="5867400" y="4018002"/>
                  <a:ext cx="990600" cy="553998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b="1" dirty="0"/>
                    <a:t>5,1</a:t>
                  </a:r>
                </a:p>
              </p:txBody>
            </p:sp>
            <p:sp>
              <p:nvSpPr>
                <p:cNvPr id="141" name="TextBox 140">
                  <a:extLst>
                    <a:ext uri="{FF2B5EF4-FFF2-40B4-BE49-F238E27FC236}">
                      <a16:creationId xmlns:a16="http://schemas.microsoft.com/office/drawing/2014/main" id="{431B8F3A-54D8-449A-BF96-154852E85058}"/>
                    </a:ext>
                  </a:extLst>
                </p:cNvPr>
                <p:cNvSpPr txBox="1"/>
                <p:nvPr/>
              </p:nvSpPr>
              <p:spPr>
                <a:xfrm>
                  <a:off x="6858000" y="4018002"/>
                  <a:ext cx="990600" cy="553998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b="1" dirty="0"/>
                    <a:t>6,1</a:t>
                  </a:r>
                </a:p>
              </p:txBody>
            </p:sp>
          </p:grp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D4272CCC-A7F9-40C9-9AE0-07888C23E89A}"/>
                  </a:ext>
                </a:extLst>
              </p:cNvPr>
              <p:cNvGrpSpPr/>
              <p:nvPr/>
            </p:nvGrpSpPr>
            <p:grpSpPr>
              <a:xfrm>
                <a:off x="1905000" y="4572000"/>
                <a:ext cx="990600" cy="1087398"/>
                <a:chOff x="990600" y="3332202"/>
                <a:chExt cx="990600" cy="1087398"/>
              </a:xfrm>
            </p:grpSpPr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C2B8EF87-E619-4963-8F6F-A6FC9531CC4C}"/>
                    </a:ext>
                  </a:extLst>
                </p:cNvPr>
                <p:cNvSpPr txBox="1"/>
                <p:nvPr/>
              </p:nvSpPr>
              <p:spPr>
                <a:xfrm>
                  <a:off x="990600" y="3332202"/>
                  <a:ext cx="990600" cy="553998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b="1" dirty="0">
                      <a:solidFill>
                        <a:srgbClr val="FFC000"/>
                      </a:solidFill>
                    </a:rPr>
                    <a:t>1,2</a:t>
                  </a:r>
                </a:p>
              </p:txBody>
            </p:sp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BB8033E3-E11F-4049-B1D0-AC5FAC6BE2CB}"/>
                    </a:ext>
                  </a:extLst>
                </p:cNvPr>
                <p:cNvSpPr txBox="1"/>
                <p:nvPr/>
              </p:nvSpPr>
              <p:spPr>
                <a:xfrm>
                  <a:off x="990600" y="3865602"/>
                  <a:ext cx="990600" cy="553998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b="1" dirty="0"/>
                    <a:t>1,3</a:t>
                  </a:r>
                </a:p>
              </p:txBody>
            </p:sp>
          </p:grp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9BB76623-A05B-4682-B603-6BEACE3134C8}"/>
                  </a:ext>
                </a:extLst>
              </p:cNvPr>
              <p:cNvGrpSpPr/>
              <p:nvPr/>
            </p:nvGrpSpPr>
            <p:grpSpPr>
              <a:xfrm>
                <a:off x="2895600" y="4572000"/>
                <a:ext cx="990600" cy="1087398"/>
                <a:chOff x="990600" y="3332202"/>
                <a:chExt cx="990600" cy="1087398"/>
              </a:xfrm>
            </p:grpSpPr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ED24090C-C8F9-4762-A3A4-90D0C47FCBCD}"/>
                    </a:ext>
                  </a:extLst>
                </p:cNvPr>
                <p:cNvSpPr txBox="1"/>
                <p:nvPr/>
              </p:nvSpPr>
              <p:spPr>
                <a:xfrm>
                  <a:off x="990600" y="3332202"/>
                  <a:ext cx="990600" cy="553998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b="1" dirty="0"/>
                    <a:t>2,2</a:t>
                  </a:r>
                </a:p>
              </p:txBody>
            </p:sp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FFCA7630-F4B7-445E-A0E2-D5113227F189}"/>
                    </a:ext>
                  </a:extLst>
                </p:cNvPr>
                <p:cNvSpPr txBox="1"/>
                <p:nvPr/>
              </p:nvSpPr>
              <p:spPr>
                <a:xfrm>
                  <a:off x="990600" y="3865602"/>
                  <a:ext cx="990600" cy="553998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b="1" dirty="0"/>
                    <a:t>2,3</a:t>
                  </a:r>
                </a:p>
              </p:txBody>
            </p:sp>
          </p:grp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8BD7004-C806-46B5-85D7-6232BD9F62C2}"/>
                  </a:ext>
                </a:extLst>
              </p:cNvPr>
              <p:cNvGrpSpPr/>
              <p:nvPr/>
            </p:nvGrpSpPr>
            <p:grpSpPr>
              <a:xfrm>
                <a:off x="3886200" y="4572000"/>
                <a:ext cx="990600" cy="1087398"/>
                <a:chOff x="990600" y="3332202"/>
                <a:chExt cx="990600" cy="1087398"/>
              </a:xfrm>
            </p:grpSpPr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7B15816E-A372-4C5F-8700-55D24C2ECABB}"/>
                    </a:ext>
                  </a:extLst>
                </p:cNvPr>
                <p:cNvSpPr txBox="1"/>
                <p:nvPr/>
              </p:nvSpPr>
              <p:spPr>
                <a:xfrm>
                  <a:off x="990600" y="3332202"/>
                  <a:ext cx="990600" cy="553998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b="1" dirty="0"/>
                    <a:t>3,2</a:t>
                  </a:r>
                </a:p>
              </p:txBody>
            </p:sp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D0AA463E-BBFA-4574-925F-754EE3371A26}"/>
                    </a:ext>
                  </a:extLst>
                </p:cNvPr>
                <p:cNvSpPr txBox="1"/>
                <p:nvPr/>
              </p:nvSpPr>
              <p:spPr>
                <a:xfrm>
                  <a:off x="990600" y="3865602"/>
                  <a:ext cx="990600" cy="553998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b="1" dirty="0"/>
                    <a:t>3,3</a:t>
                  </a:r>
                </a:p>
              </p:txBody>
            </p:sp>
          </p:grpSp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3687C338-2270-43B4-B14F-18F7A83A8CCA}"/>
                  </a:ext>
                </a:extLst>
              </p:cNvPr>
              <p:cNvGrpSpPr/>
              <p:nvPr/>
            </p:nvGrpSpPr>
            <p:grpSpPr>
              <a:xfrm>
                <a:off x="4876800" y="4572000"/>
                <a:ext cx="990600" cy="1087398"/>
                <a:chOff x="990600" y="3332202"/>
                <a:chExt cx="990600" cy="1087398"/>
              </a:xfrm>
            </p:grpSpPr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id="{4840CD21-C19D-4A97-BB45-91178A52DED6}"/>
                    </a:ext>
                  </a:extLst>
                </p:cNvPr>
                <p:cNvSpPr txBox="1"/>
                <p:nvPr/>
              </p:nvSpPr>
              <p:spPr>
                <a:xfrm>
                  <a:off x="990600" y="3332202"/>
                  <a:ext cx="990600" cy="553998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b="1" dirty="0"/>
                    <a:t>4,2</a:t>
                  </a:r>
                </a:p>
              </p:txBody>
            </p:sp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26B020EB-1526-4BAC-BDDC-64A254B6912A}"/>
                    </a:ext>
                  </a:extLst>
                </p:cNvPr>
                <p:cNvSpPr txBox="1"/>
                <p:nvPr/>
              </p:nvSpPr>
              <p:spPr>
                <a:xfrm>
                  <a:off x="990600" y="3865602"/>
                  <a:ext cx="990600" cy="553998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b="1" dirty="0"/>
                    <a:t>4,3</a:t>
                  </a:r>
                </a:p>
              </p:txBody>
            </p:sp>
          </p:grpSp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5FED97CA-8E88-4695-BEF2-365A9B03BB3B}"/>
                  </a:ext>
                </a:extLst>
              </p:cNvPr>
              <p:cNvGrpSpPr/>
              <p:nvPr/>
            </p:nvGrpSpPr>
            <p:grpSpPr>
              <a:xfrm>
                <a:off x="5867400" y="4572000"/>
                <a:ext cx="990600" cy="1087398"/>
                <a:chOff x="990600" y="3332202"/>
                <a:chExt cx="990600" cy="1087398"/>
              </a:xfrm>
            </p:grpSpPr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294E89F9-67DF-4072-9CD3-98A0EAA527F8}"/>
                    </a:ext>
                  </a:extLst>
                </p:cNvPr>
                <p:cNvSpPr txBox="1"/>
                <p:nvPr/>
              </p:nvSpPr>
              <p:spPr>
                <a:xfrm>
                  <a:off x="990600" y="3332202"/>
                  <a:ext cx="990600" cy="553998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b="1" dirty="0"/>
                    <a:t>5,2</a:t>
                  </a:r>
                </a:p>
              </p:txBody>
            </p:sp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62BAFB44-9880-4000-B010-C112A83B81D4}"/>
                    </a:ext>
                  </a:extLst>
                </p:cNvPr>
                <p:cNvSpPr txBox="1"/>
                <p:nvPr/>
              </p:nvSpPr>
              <p:spPr>
                <a:xfrm>
                  <a:off x="990600" y="3865602"/>
                  <a:ext cx="990600" cy="553998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b="1" dirty="0"/>
                    <a:t>5,3</a:t>
                  </a:r>
                </a:p>
              </p:txBody>
            </p:sp>
          </p:grp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6BF6436F-D18D-422D-B876-CF8FAC3690BA}"/>
                  </a:ext>
                </a:extLst>
              </p:cNvPr>
              <p:cNvGrpSpPr/>
              <p:nvPr/>
            </p:nvGrpSpPr>
            <p:grpSpPr>
              <a:xfrm>
                <a:off x="6858000" y="4572000"/>
                <a:ext cx="990600" cy="1087398"/>
                <a:chOff x="990600" y="3332202"/>
                <a:chExt cx="990600" cy="1087398"/>
              </a:xfrm>
            </p:grpSpPr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BBCC3A2D-FA51-46D5-B2AA-8838FB24EE2A}"/>
                    </a:ext>
                  </a:extLst>
                </p:cNvPr>
                <p:cNvSpPr txBox="1"/>
                <p:nvPr/>
              </p:nvSpPr>
              <p:spPr>
                <a:xfrm>
                  <a:off x="990600" y="3332202"/>
                  <a:ext cx="990600" cy="553998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b="1" dirty="0"/>
                    <a:t>6,2</a:t>
                  </a:r>
                </a:p>
              </p:txBody>
            </p:sp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3615C0A8-9669-4E56-8CEE-A69D8A1EEE45}"/>
                    </a:ext>
                  </a:extLst>
                </p:cNvPr>
                <p:cNvSpPr txBox="1"/>
                <p:nvPr/>
              </p:nvSpPr>
              <p:spPr>
                <a:xfrm>
                  <a:off x="990600" y="3865602"/>
                  <a:ext cx="990600" cy="553998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b="1" dirty="0"/>
                    <a:t>6,3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4485806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93712B8F-7751-4F62-A798-DE91C13F2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Probability distribution and cumulative distribution for the sum of spots (y) on two dice: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E5B630-9AAA-4A7C-B88E-2F2516017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Functions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168DED99-C44F-40F0-A4FB-07D22A8F435F}"/>
              </a:ext>
            </a:extLst>
          </p:cNvPr>
          <p:cNvGrpSpPr/>
          <p:nvPr/>
        </p:nvGrpSpPr>
        <p:grpSpPr>
          <a:xfrm>
            <a:off x="381000" y="3377970"/>
            <a:ext cx="8229600" cy="1981890"/>
            <a:chOff x="381000" y="3377970"/>
            <a:chExt cx="8229600" cy="1981890"/>
          </a:xfrm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3AAE2D91-19D0-485C-9A6E-7D072B06FB3B}"/>
                </a:ext>
              </a:extLst>
            </p:cNvPr>
            <p:cNvGrpSpPr/>
            <p:nvPr/>
          </p:nvGrpSpPr>
          <p:grpSpPr>
            <a:xfrm>
              <a:off x="381000" y="3377970"/>
              <a:ext cx="8229600" cy="660630"/>
              <a:chOff x="76200" y="3377970"/>
              <a:chExt cx="8229600" cy="660630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8025C64F-2D0A-4771-BE0A-F81521D7FAA3}"/>
                  </a:ext>
                </a:extLst>
              </p:cNvPr>
              <p:cNvGrpSpPr/>
              <p:nvPr/>
            </p:nvGrpSpPr>
            <p:grpSpPr>
              <a:xfrm>
                <a:off x="76200" y="3377970"/>
                <a:ext cx="4114800" cy="660630"/>
                <a:chOff x="76200" y="3377970"/>
                <a:chExt cx="4114800" cy="660630"/>
              </a:xfrm>
            </p:grpSpPr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42162475-E94A-4171-8EA7-045CD2AF536E}"/>
                    </a:ext>
                  </a:extLst>
                </p:cNvPr>
                <p:cNvSpPr txBox="1"/>
                <p:nvPr/>
              </p:nvSpPr>
              <p:spPr>
                <a:xfrm>
                  <a:off x="762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y</a:t>
                  </a:r>
                </a:p>
              </p:txBody>
            </p:sp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EC283A39-D9F9-4A50-8531-56C01A04C2FD}"/>
                    </a:ext>
                  </a:extLst>
                </p:cNvPr>
                <p:cNvSpPr txBox="1"/>
                <p:nvPr/>
              </p:nvSpPr>
              <p:spPr>
                <a:xfrm>
                  <a:off x="7620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2</a:t>
                  </a:r>
                </a:p>
              </p:txBody>
            </p:sp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91E737EA-0B2A-4B67-AE5A-011E18FD9E10}"/>
                    </a:ext>
                  </a:extLst>
                </p:cNvPr>
                <p:cNvSpPr txBox="1"/>
                <p:nvPr/>
              </p:nvSpPr>
              <p:spPr>
                <a:xfrm>
                  <a:off x="14478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3</a:t>
                  </a:r>
                </a:p>
              </p:txBody>
            </p:sp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5E4E961E-5894-4949-9884-968F45B0B897}"/>
                    </a:ext>
                  </a:extLst>
                </p:cNvPr>
                <p:cNvSpPr txBox="1"/>
                <p:nvPr/>
              </p:nvSpPr>
              <p:spPr>
                <a:xfrm>
                  <a:off x="21336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4</a:t>
                  </a:r>
                </a:p>
              </p:txBody>
            </p:sp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8E47AD93-AC94-40F8-A469-BD344CF06B0F}"/>
                    </a:ext>
                  </a:extLst>
                </p:cNvPr>
                <p:cNvSpPr txBox="1"/>
                <p:nvPr/>
              </p:nvSpPr>
              <p:spPr>
                <a:xfrm>
                  <a:off x="28194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5</a:t>
                  </a:r>
                </a:p>
              </p:txBody>
            </p:sp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910BBC27-F5FD-42B8-B4DD-91984A0FF676}"/>
                    </a:ext>
                  </a:extLst>
                </p:cNvPr>
                <p:cNvSpPr txBox="1"/>
                <p:nvPr/>
              </p:nvSpPr>
              <p:spPr>
                <a:xfrm>
                  <a:off x="35052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6</a:t>
                  </a:r>
                </a:p>
              </p:txBody>
            </p:sp>
          </p:grp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1E79B2FA-27D1-41B4-AD19-B6E3A453896B}"/>
                  </a:ext>
                </a:extLst>
              </p:cNvPr>
              <p:cNvGrpSpPr/>
              <p:nvPr/>
            </p:nvGrpSpPr>
            <p:grpSpPr>
              <a:xfrm>
                <a:off x="4191000" y="3377970"/>
                <a:ext cx="4114800" cy="660630"/>
                <a:chOff x="76200" y="3377970"/>
                <a:chExt cx="4114800" cy="660630"/>
              </a:xfrm>
            </p:grpSpPr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2D898063-D875-48F4-9F27-DA858ED10DCF}"/>
                    </a:ext>
                  </a:extLst>
                </p:cNvPr>
                <p:cNvSpPr txBox="1"/>
                <p:nvPr/>
              </p:nvSpPr>
              <p:spPr>
                <a:xfrm>
                  <a:off x="762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7</a:t>
                  </a:r>
                </a:p>
              </p:txBody>
            </p:sp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871BE921-9581-4E5D-9464-013B915AA9AC}"/>
                    </a:ext>
                  </a:extLst>
                </p:cNvPr>
                <p:cNvSpPr txBox="1"/>
                <p:nvPr/>
              </p:nvSpPr>
              <p:spPr>
                <a:xfrm>
                  <a:off x="7620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8</a:t>
                  </a:r>
                </a:p>
              </p:txBody>
            </p:sp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D40959E0-277B-4839-8D91-9F73DE92BD99}"/>
                    </a:ext>
                  </a:extLst>
                </p:cNvPr>
                <p:cNvSpPr txBox="1"/>
                <p:nvPr/>
              </p:nvSpPr>
              <p:spPr>
                <a:xfrm>
                  <a:off x="14478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9</a:t>
                  </a:r>
                </a:p>
              </p:txBody>
            </p:sp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79D9A648-5D00-4B95-9DED-CA6A0A3FC395}"/>
                    </a:ext>
                  </a:extLst>
                </p:cNvPr>
                <p:cNvSpPr txBox="1"/>
                <p:nvPr/>
              </p:nvSpPr>
              <p:spPr>
                <a:xfrm>
                  <a:off x="21336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10</a:t>
                  </a:r>
                </a:p>
              </p:txBody>
            </p:sp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AFDD3613-EB58-4793-927A-62819A7A9A38}"/>
                    </a:ext>
                  </a:extLst>
                </p:cNvPr>
                <p:cNvSpPr txBox="1"/>
                <p:nvPr/>
              </p:nvSpPr>
              <p:spPr>
                <a:xfrm>
                  <a:off x="28194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11</a:t>
                  </a:r>
                </a:p>
              </p:txBody>
            </p:sp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1DF57FA2-8DA6-4C38-AFAD-85C165A015E9}"/>
                    </a:ext>
                  </a:extLst>
                </p:cNvPr>
                <p:cNvSpPr txBox="1"/>
                <p:nvPr/>
              </p:nvSpPr>
              <p:spPr>
                <a:xfrm>
                  <a:off x="35052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12</a:t>
                  </a:r>
                </a:p>
              </p:txBody>
            </p:sp>
          </p:grp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7D349984-99FE-4C76-817E-96B9152BAB07}"/>
                </a:ext>
              </a:extLst>
            </p:cNvPr>
            <p:cNvGrpSpPr/>
            <p:nvPr/>
          </p:nvGrpSpPr>
          <p:grpSpPr>
            <a:xfrm>
              <a:off x="381000" y="4038600"/>
              <a:ext cx="8229600" cy="660630"/>
              <a:chOff x="76200" y="3377970"/>
              <a:chExt cx="8229600" cy="660630"/>
            </a:xfrm>
          </p:grpSpPr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63ED6FD0-D07D-45E8-9ACC-D3E2219977E2}"/>
                  </a:ext>
                </a:extLst>
              </p:cNvPr>
              <p:cNvGrpSpPr/>
              <p:nvPr/>
            </p:nvGrpSpPr>
            <p:grpSpPr>
              <a:xfrm>
                <a:off x="76200" y="3377970"/>
                <a:ext cx="4114800" cy="660630"/>
                <a:chOff x="76200" y="3377970"/>
                <a:chExt cx="4114800" cy="660630"/>
              </a:xfrm>
            </p:grpSpPr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C875F150-70B7-42A5-AC6D-173F987F202E}"/>
                    </a:ext>
                  </a:extLst>
                </p:cNvPr>
                <p:cNvSpPr txBox="1"/>
                <p:nvPr/>
              </p:nvSpPr>
              <p:spPr>
                <a:xfrm>
                  <a:off x="762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ƒ(y)</a:t>
                  </a:r>
                </a:p>
              </p:txBody>
            </p:sp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B1B09EC6-E4AE-4740-B3ED-3B92EAFB3558}"/>
                    </a:ext>
                  </a:extLst>
                </p:cNvPr>
                <p:cNvSpPr txBox="1"/>
                <p:nvPr/>
              </p:nvSpPr>
              <p:spPr>
                <a:xfrm>
                  <a:off x="7620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1/36</a:t>
                  </a:r>
                </a:p>
              </p:txBody>
            </p:sp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8736EA8C-0ACA-4D07-B03C-253BF3B2EDB6}"/>
                    </a:ext>
                  </a:extLst>
                </p:cNvPr>
                <p:cNvSpPr txBox="1"/>
                <p:nvPr/>
              </p:nvSpPr>
              <p:spPr>
                <a:xfrm>
                  <a:off x="14478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2/36</a:t>
                  </a:r>
                </a:p>
              </p:txBody>
            </p:sp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37BAE944-7721-4FF9-A066-45DCB1231434}"/>
                    </a:ext>
                  </a:extLst>
                </p:cNvPr>
                <p:cNvSpPr txBox="1"/>
                <p:nvPr/>
              </p:nvSpPr>
              <p:spPr>
                <a:xfrm>
                  <a:off x="21336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3/36</a:t>
                  </a:r>
                </a:p>
              </p:txBody>
            </p:sp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8AA43CD5-A31B-4F13-A459-EAD6AF298491}"/>
                    </a:ext>
                  </a:extLst>
                </p:cNvPr>
                <p:cNvSpPr txBox="1"/>
                <p:nvPr/>
              </p:nvSpPr>
              <p:spPr>
                <a:xfrm>
                  <a:off x="28194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4/36</a:t>
                  </a:r>
                </a:p>
              </p:txBody>
            </p:sp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2A0C437D-B06D-437F-A5DB-09826504B3A6}"/>
                    </a:ext>
                  </a:extLst>
                </p:cNvPr>
                <p:cNvSpPr txBox="1"/>
                <p:nvPr/>
              </p:nvSpPr>
              <p:spPr>
                <a:xfrm>
                  <a:off x="35052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5/36</a:t>
                  </a:r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FBE3690E-4FCB-4ABA-B7E0-10EBD02F10DE}"/>
                  </a:ext>
                </a:extLst>
              </p:cNvPr>
              <p:cNvGrpSpPr/>
              <p:nvPr/>
            </p:nvGrpSpPr>
            <p:grpSpPr>
              <a:xfrm>
                <a:off x="4191000" y="3377970"/>
                <a:ext cx="4114800" cy="660630"/>
                <a:chOff x="76200" y="3377970"/>
                <a:chExt cx="4114800" cy="660630"/>
              </a:xfrm>
            </p:grpSpPr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ABF3A6DB-A412-42CF-A69E-D438D0C754AF}"/>
                    </a:ext>
                  </a:extLst>
                </p:cNvPr>
                <p:cNvSpPr txBox="1"/>
                <p:nvPr/>
              </p:nvSpPr>
              <p:spPr>
                <a:xfrm>
                  <a:off x="762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6/36</a:t>
                  </a:r>
                </a:p>
              </p:txBody>
            </p:sp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C9E96CF1-4FB4-468A-9890-2ECD16A35A18}"/>
                    </a:ext>
                  </a:extLst>
                </p:cNvPr>
                <p:cNvSpPr txBox="1"/>
                <p:nvPr/>
              </p:nvSpPr>
              <p:spPr>
                <a:xfrm>
                  <a:off x="7620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5/36</a:t>
                  </a:r>
                </a:p>
              </p:txBody>
            </p:sp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B7441A1C-0F74-4A69-9F72-4FE2D25AE756}"/>
                    </a:ext>
                  </a:extLst>
                </p:cNvPr>
                <p:cNvSpPr txBox="1"/>
                <p:nvPr/>
              </p:nvSpPr>
              <p:spPr>
                <a:xfrm>
                  <a:off x="14478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4/36</a:t>
                  </a:r>
                </a:p>
              </p:txBody>
            </p:sp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1D0A553A-F474-4FA3-B9A3-FE4D149F47E3}"/>
                    </a:ext>
                  </a:extLst>
                </p:cNvPr>
                <p:cNvSpPr txBox="1"/>
                <p:nvPr/>
              </p:nvSpPr>
              <p:spPr>
                <a:xfrm>
                  <a:off x="21336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3/36</a:t>
                  </a:r>
                </a:p>
              </p:txBody>
            </p:sp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C43D0A1B-4840-40F7-A158-022B2CBBD7A6}"/>
                    </a:ext>
                  </a:extLst>
                </p:cNvPr>
                <p:cNvSpPr txBox="1"/>
                <p:nvPr/>
              </p:nvSpPr>
              <p:spPr>
                <a:xfrm>
                  <a:off x="28194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2/36</a:t>
                  </a:r>
                </a:p>
              </p:txBody>
            </p:sp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7D2E7560-5690-45FD-9E41-FE896A3F764A}"/>
                    </a:ext>
                  </a:extLst>
                </p:cNvPr>
                <p:cNvSpPr txBox="1"/>
                <p:nvPr/>
              </p:nvSpPr>
              <p:spPr>
                <a:xfrm>
                  <a:off x="35052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1/36</a:t>
                  </a:r>
                </a:p>
              </p:txBody>
            </p:sp>
          </p:grp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8DEA12FC-47AF-4574-8971-B11929114EFB}"/>
                </a:ext>
              </a:extLst>
            </p:cNvPr>
            <p:cNvGrpSpPr/>
            <p:nvPr/>
          </p:nvGrpSpPr>
          <p:grpSpPr>
            <a:xfrm>
              <a:off x="381000" y="4699230"/>
              <a:ext cx="8229600" cy="660630"/>
              <a:chOff x="76200" y="3377970"/>
              <a:chExt cx="8229600" cy="660630"/>
            </a:xfrm>
          </p:grpSpPr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6907D5E0-3A6C-4392-BC42-CEF659BF70A8}"/>
                  </a:ext>
                </a:extLst>
              </p:cNvPr>
              <p:cNvGrpSpPr/>
              <p:nvPr/>
            </p:nvGrpSpPr>
            <p:grpSpPr>
              <a:xfrm>
                <a:off x="76200" y="3377970"/>
                <a:ext cx="4114800" cy="660630"/>
                <a:chOff x="76200" y="3377970"/>
                <a:chExt cx="4114800" cy="660630"/>
              </a:xfrm>
            </p:grpSpPr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45D0FFD8-2918-4E98-88E4-A5F619621160}"/>
                    </a:ext>
                  </a:extLst>
                </p:cNvPr>
                <p:cNvSpPr txBox="1"/>
                <p:nvPr/>
              </p:nvSpPr>
              <p:spPr>
                <a:xfrm>
                  <a:off x="762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F(y)</a:t>
                  </a:r>
                </a:p>
              </p:txBody>
            </p:sp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FA9A1877-3F5D-415E-A7B6-9A10EF0EE2DC}"/>
                    </a:ext>
                  </a:extLst>
                </p:cNvPr>
                <p:cNvSpPr txBox="1"/>
                <p:nvPr/>
              </p:nvSpPr>
              <p:spPr>
                <a:xfrm>
                  <a:off x="7620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1/36</a:t>
                  </a:r>
                </a:p>
              </p:txBody>
            </p:sp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FC0F0E79-4957-4725-B7FD-F97C50D096B3}"/>
                    </a:ext>
                  </a:extLst>
                </p:cNvPr>
                <p:cNvSpPr txBox="1"/>
                <p:nvPr/>
              </p:nvSpPr>
              <p:spPr>
                <a:xfrm>
                  <a:off x="14478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3/36</a:t>
                  </a:r>
                </a:p>
              </p:txBody>
            </p:sp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id="{C3F76B94-6D3D-49D0-B667-B2C532DF3F21}"/>
                    </a:ext>
                  </a:extLst>
                </p:cNvPr>
                <p:cNvSpPr txBox="1"/>
                <p:nvPr/>
              </p:nvSpPr>
              <p:spPr>
                <a:xfrm>
                  <a:off x="21336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6/36</a:t>
                  </a:r>
                </a:p>
              </p:txBody>
            </p:sp>
            <p:sp>
              <p:nvSpPr>
                <p:cNvPr id="136" name="TextBox 135">
                  <a:extLst>
                    <a:ext uri="{FF2B5EF4-FFF2-40B4-BE49-F238E27FC236}">
                      <a16:creationId xmlns:a16="http://schemas.microsoft.com/office/drawing/2014/main" id="{D76A20F8-D86C-4BC9-B559-B81271FAC8A7}"/>
                    </a:ext>
                  </a:extLst>
                </p:cNvPr>
                <p:cNvSpPr txBox="1"/>
                <p:nvPr/>
              </p:nvSpPr>
              <p:spPr>
                <a:xfrm>
                  <a:off x="28194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10/36</a:t>
                  </a:r>
                </a:p>
              </p:txBody>
            </p:sp>
            <p:sp>
              <p:nvSpPr>
                <p:cNvPr id="137" name="TextBox 136">
                  <a:extLst>
                    <a:ext uri="{FF2B5EF4-FFF2-40B4-BE49-F238E27FC236}">
                      <a16:creationId xmlns:a16="http://schemas.microsoft.com/office/drawing/2014/main" id="{D3A3707E-074A-4CF5-97D6-6B3720F69833}"/>
                    </a:ext>
                  </a:extLst>
                </p:cNvPr>
                <p:cNvSpPr txBox="1"/>
                <p:nvPr/>
              </p:nvSpPr>
              <p:spPr>
                <a:xfrm>
                  <a:off x="35052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15/36</a:t>
                  </a:r>
                </a:p>
              </p:txBody>
            </p:sp>
          </p:grp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7811D6A8-33AD-49DD-9F13-F151415E8D29}"/>
                  </a:ext>
                </a:extLst>
              </p:cNvPr>
              <p:cNvGrpSpPr/>
              <p:nvPr/>
            </p:nvGrpSpPr>
            <p:grpSpPr>
              <a:xfrm>
                <a:off x="4191000" y="3377970"/>
                <a:ext cx="4114800" cy="660630"/>
                <a:chOff x="76200" y="3377970"/>
                <a:chExt cx="4114800" cy="660630"/>
              </a:xfrm>
            </p:grpSpPr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96FCCDD0-4011-40D5-9F57-7323078D107B}"/>
                    </a:ext>
                  </a:extLst>
                </p:cNvPr>
                <p:cNvSpPr txBox="1"/>
                <p:nvPr/>
              </p:nvSpPr>
              <p:spPr>
                <a:xfrm>
                  <a:off x="762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21/36</a:t>
                  </a:r>
                </a:p>
              </p:txBody>
            </p:sp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D6831192-86C7-4671-B7B3-1C6336264B42}"/>
                    </a:ext>
                  </a:extLst>
                </p:cNvPr>
                <p:cNvSpPr txBox="1"/>
                <p:nvPr/>
              </p:nvSpPr>
              <p:spPr>
                <a:xfrm>
                  <a:off x="7620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26/36</a:t>
                  </a:r>
                </a:p>
              </p:txBody>
            </p:sp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2E39BD40-6334-4BC4-AB00-DB65B375D8C6}"/>
                    </a:ext>
                  </a:extLst>
                </p:cNvPr>
                <p:cNvSpPr txBox="1"/>
                <p:nvPr/>
              </p:nvSpPr>
              <p:spPr>
                <a:xfrm>
                  <a:off x="14478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30/36</a:t>
                  </a:r>
                </a:p>
              </p:txBody>
            </p:sp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69634C41-2EB1-438B-9F47-42FE7F5E09B0}"/>
                    </a:ext>
                  </a:extLst>
                </p:cNvPr>
                <p:cNvSpPr txBox="1"/>
                <p:nvPr/>
              </p:nvSpPr>
              <p:spPr>
                <a:xfrm>
                  <a:off x="21336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33/36</a:t>
                  </a:r>
                </a:p>
              </p:txBody>
            </p:sp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B851A219-6215-478D-AF5F-2E286FE02BAF}"/>
                    </a:ext>
                  </a:extLst>
                </p:cNvPr>
                <p:cNvSpPr txBox="1"/>
                <p:nvPr/>
              </p:nvSpPr>
              <p:spPr>
                <a:xfrm>
                  <a:off x="28194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35/36</a:t>
                  </a:r>
                </a:p>
              </p:txBody>
            </p:sp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CB95614D-E30C-4CBD-9FB2-F13EF26108EE}"/>
                    </a:ext>
                  </a:extLst>
                </p:cNvPr>
                <p:cNvSpPr txBox="1"/>
                <p:nvPr/>
              </p:nvSpPr>
              <p:spPr>
                <a:xfrm>
                  <a:off x="35052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36/36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40427049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93712B8F-7751-4F62-A798-DE91C13F2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Probability distribution and cumulative distribution for the sum of spots (y) on two dice: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E5B630-9AAA-4A7C-B88E-2F2516017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Functions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168DED99-C44F-40F0-A4FB-07D22A8F435F}"/>
              </a:ext>
            </a:extLst>
          </p:cNvPr>
          <p:cNvGrpSpPr/>
          <p:nvPr/>
        </p:nvGrpSpPr>
        <p:grpSpPr>
          <a:xfrm>
            <a:off x="381000" y="3377970"/>
            <a:ext cx="8229600" cy="1981890"/>
            <a:chOff x="381000" y="3377970"/>
            <a:chExt cx="8229600" cy="1981890"/>
          </a:xfrm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3AAE2D91-19D0-485C-9A6E-7D072B06FB3B}"/>
                </a:ext>
              </a:extLst>
            </p:cNvPr>
            <p:cNvGrpSpPr/>
            <p:nvPr/>
          </p:nvGrpSpPr>
          <p:grpSpPr>
            <a:xfrm>
              <a:off x="381000" y="3377970"/>
              <a:ext cx="8229600" cy="660630"/>
              <a:chOff x="76200" y="3377970"/>
              <a:chExt cx="8229600" cy="660630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8025C64F-2D0A-4771-BE0A-F81521D7FAA3}"/>
                  </a:ext>
                </a:extLst>
              </p:cNvPr>
              <p:cNvGrpSpPr/>
              <p:nvPr/>
            </p:nvGrpSpPr>
            <p:grpSpPr>
              <a:xfrm>
                <a:off x="76200" y="3377970"/>
                <a:ext cx="4114800" cy="660630"/>
                <a:chOff x="76200" y="3377970"/>
                <a:chExt cx="4114800" cy="660630"/>
              </a:xfrm>
            </p:grpSpPr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42162475-E94A-4171-8EA7-045CD2AF536E}"/>
                    </a:ext>
                  </a:extLst>
                </p:cNvPr>
                <p:cNvSpPr txBox="1"/>
                <p:nvPr/>
              </p:nvSpPr>
              <p:spPr>
                <a:xfrm>
                  <a:off x="762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y</a:t>
                  </a:r>
                </a:p>
              </p:txBody>
            </p:sp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EC283A39-D9F9-4A50-8531-56C01A04C2FD}"/>
                    </a:ext>
                  </a:extLst>
                </p:cNvPr>
                <p:cNvSpPr txBox="1"/>
                <p:nvPr/>
              </p:nvSpPr>
              <p:spPr>
                <a:xfrm>
                  <a:off x="7620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2</a:t>
                  </a:r>
                </a:p>
              </p:txBody>
            </p:sp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91E737EA-0B2A-4B67-AE5A-011E18FD9E10}"/>
                    </a:ext>
                  </a:extLst>
                </p:cNvPr>
                <p:cNvSpPr txBox="1"/>
                <p:nvPr/>
              </p:nvSpPr>
              <p:spPr>
                <a:xfrm>
                  <a:off x="14478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3</a:t>
                  </a:r>
                </a:p>
              </p:txBody>
            </p:sp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5E4E961E-5894-4949-9884-968F45B0B897}"/>
                    </a:ext>
                  </a:extLst>
                </p:cNvPr>
                <p:cNvSpPr txBox="1"/>
                <p:nvPr/>
              </p:nvSpPr>
              <p:spPr>
                <a:xfrm>
                  <a:off x="21336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4</a:t>
                  </a:r>
                </a:p>
              </p:txBody>
            </p:sp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8E47AD93-AC94-40F8-A469-BD344CF06B0F}"/>
                    </a:ext>
                  </a:extLst>
                </p:cNvPr>
                <p:cNvSpPr txBox="1"/>
                <p:nvPr/>
              </p:nvSpPr>
              <p:spPr>
                <a:xfrm>
                  <a:off x="28194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5</a:t>
                  </a:r>
                </a:p>
              </p:txBody>
            </p:sp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910BBC27-F5FD-42B8-B4DD-91984A0FF676}"/>
                    </a:ext>
                  </a:extLst>
                </p:cNvPr>
                <p:cNvSpPr txBox="1"/>
                <p:nvPr/>
              </p:nvSpPr>
              <p:spPr>
                <a:xfrm>
                  <a:off x="35052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6</a:t>
                  </a:r>
                </a:p>
              </p:txBody>
            </p:sp>
          </p:grp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1E79B2FA-27D1-41B4-AD19-B6E3A453896B}"/>
                  </a:ext>
                </a:extLst>
              </p:cNvPr>
              <p:cNvGrpSpPr/>
              <p:nvPr/>
            </p:nvGrpSpPr>
            <p:grpSpPr>
              <a:xfrm>
                <a:off x="4191000" y="3377970"/>
                <a:ext cx="4114800" cy="660630"/>
                <a:chOff x="76200" y="3377970"/>
                <a:chExt cx="4114800" cy="660630"/>
              </a:xfrm>
            </p:grpSpPr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2D898063-D875-48F4-9F27-DA858ED10DCF}"/>
                    </a:ext>
                  </a:extLst>
                </p:cNvPr>
                <p:cNvSpPr txBox="1"/>
                <p:nvPr/>
              </p:nvSpPr>
              <p:spPr>
                <a:xfrm>
                  <a:off x="762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7</a:t>
                  </a:r>
                </a:p>
              </p:txBody>
            </p:sp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871BE921-9581-4E5D-9464-013B915AA9AC}"/>
                    </a:ext>
                  </a:extLst>
                </p:cNvPr>
                <p:cNvSpPr txBox="1"/>
                <p:nvPr/>
              </p:nvSpPr>
              <p:spPr>
                <a:xfrm>
                  <a:off x="7620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8</a:t>
                  </a:r>
                </a:p>
              </p:txBody>
            </p:sp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D40959E0-277B-4839-8D91-9F73DE92BD99}"/>
                    </a:ext>
                  </a:extLst>
                </p:cNvPr>
                <p:cNvSpPr txBox="1"/>
                <p:nvPr/>
              </p:nvSpPr>
              <p:spPr>
                <a:xfrm>
                  <a:off x="14478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9</a:t>
                  </a:r>
                </a:p>
              </p:txBody>
            </p:sp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79D9A648-5D00-4B95-9DED-CA6A0A3FC395}"/>
                    </a:ext>
                  </a:extLst>
                </p:cNvPr>
                <p:cNvSpPr txBox="1"/>
                <p:nvPr/>
              </p:nvSpPr>
              <p:spPr>
                <a:xfrm>
                  <a:off x="21336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10</a:t>
                  </a:r>
                </a:p>
              </p:txBody>
            </p:sp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AFDD3613-EB58-4793-927A-62819A7A9A38}"/>
                    </a:ext>
                  </a:extLst>
                </p:cNvPr>
                <p:cNvSpPr txBox="1"/>
                <p:nvPr/>
              </p:nvSpPr>
              <p:spPr>
                <a:xfrm>
                  <a:off x="28194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11</a:t>
                  </a:r>
                </a:p>
              </p:txBody>
            </p:sp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1DF57FA2-8DA6-4C38-AFAD-85C165A015E9}"/>
                    </a:ext>
                  </a:extLst>
                </p:cNvPr>
                <p:cNvSpPr txBox="1"/>
                <p:nvPr/>
              </p:nvSpPr>
              <p:spPr>
                <a:xfrm>
                  <a:off x="35052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12</a:t>
                  </a:r>
                </a:p>
              </p:txBody>
            </p:sp>
          </p:grp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7D349984-99FE-4C76-817E-96B9152BAB07}"/>
                </a:ext>
              </a:extLst>
            </p:cNvPr>
            <p:cNvGrpSpPr/>
            <p:nvPr/>
          </p:nvGrpSpPr>
          <p:grpSpPr>
            <a:xfrm>
              <a:off x="381000" y="4038600"/>
              <a:ext cx="8229600" cy="660630"/>
              <a:chOff x="76200" y="3377970"/>
              <a:chExt cx="8229600" cy="660630"/>
            </a:xfrm>
          </p:grpSpPr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63ED6FD0-D07D-45E8-9ACC-D3E2219977E2}"/>
                  </a:ext>
                </a:extLst>
              </p:cNvPr>
              <p:cNvGrpSpPr/>
              <p:nvPr/>
            </p:nvGrpSpPr>
            <p:grpSpPr>
              <a:xfrm>
                <a:off x="76200" y="3377970"/>
                <a:ext cx="4114800" cy="660630"/>
                <a:chOff x="76200" y="3377970"/>
                <a:chExt cx="4114800" cy="660630"/>
              </a:xfrm>
            </p:grpSpPr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C875F150-70B7-42A5-AC6D-173F987F202E}"/>
                    </a:ext>
                  </a:extLst>
                </p:cNvPr>
                <p:cNvSpPr txBox="1"/>
                <p:nvPr/>
              </p:nvSpPr>
              <p:spPr>
                <a:xfrm>
                  <a:off x="762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ƒ(y)</a:t>
                  </a:r>
                </a:p>
              </p:txBody>
            </p:sp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B1B09EC6-E4AE-4740-B3ED-3B92EAFB3558}"/>
                    </a:ext>
                  </a:extLst>
                </p:cNvPr>
                <p:cNvSpPr txBox="1"/>
                <p:nvPr/>
              </p:nvSpPr>
              <p:spPr>
                <a:xfrm>
                  <a:off x="7620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1/36</a:t>
                  </a:r>
                </a:p>
              </p:txBody>
            </p:sp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8736EA8C-0ACA-4D07-B03C-253BF3B2EDB6}"/>
                    </a:ext>
                  </a:extLst>
                </p:cNvPr>
                <p:cNvSpPr txBox="1"/>
                <p:nvPr/>
              </p:nvSpPr>
              <p:spPr>
                <a:xfrm>
                  <a:off x="14478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2/36</a:t>
                  </a:r>
                </a:p>
              </p:txBody>
            </p:sp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37BAE944-7721-4FF9-A066-45DCB1231434}"/>
                    </a:ext>
                  </a:extLst>
                </p:cNvPr>
                <p:cNvSpPr txBox="1"/>
                <p:nvPr/>
              </p:nvSpPr>
              <p:spPr>
                <a:xfrm>
                  <a:off x="21336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3/36</a:t>
                  </a:r>
                </a:p>
              </p:txBody>
            </p:sp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8AA43CD5-A31B-4F13-A459-EAD6AF298491}"/>
                    </a:ext>
                  </a:extLst>
                </p:cNvPr>
                <p:cNvSpPr txBox="1"/>
                <p:nvPr/>
              </p:nvSpPr>
              <p:spPr>
                <a:xfrm>
                  <a:off x="28194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4/36</a:t>
                  </a:r>
                </a:p>
              </p:txBody>
            </p:sp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2A0C437D-B06D-437F-A5DB-09826504B3A6}"/>
                    </a:ext>
                  </a:extLst>
                </p:cNvPr>
                <p:cNvSpPr txBox="1"/>
                <p:nvPr/>
              </p:nvSpPr>
              <p:spPr>
                <a:xfrm>
                  <a:off x="35052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5/36</a:t>
                  </a:r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FBE3690E-4FCB-4ABA-B7E0-10EBD02F10DE}"/>
                  </a:ext>
                </a:extLst>
              </p:cNvPr>
              <p:cNvGrpSpPr/>
              <p:nvPr/>
            </p:nvGrpSpPr>
            <p:grpSpPr>
              <a:xfrm>
                <a:off x="4191000" y="3377970"/>
                <a:ext cx="4114800" cy="660630"/>
                <a:chOff x="76200" y="3377970"/>
                <a:chExt cx="4114800" cy="660630"/>
              </a:xfrm>
            </p:grpSpPr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ABF3A6DB-A412-42CF-A69E-D438D0C754AF}"/>
                    </a:ext>
                  </a:extLst>
                </p:cNvPr>
                <p:cNvSpPr txBox="1"/>
                <p:nvPr/>
              </p:nvSpPr>
              <p:spPr>
                <a:xfrm>
                  <a:off x="762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6/36</a:t>
                  </a:r>
                </a:p>
              </p:txBody>
            </p:sp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C9E96CF1-4FB4-468A-9890-2ECD16A35A18}"/>
                    </a:ext>
                  </a:extLst>
                </p:cNvPr>
                <p:cNvSpPr txBox="1"/>
                <p:nvPr/>
              </p:nvSpPr>
              <p:spPr>
                <a:xfrm>
                  <a:off x="7620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5/36</a:t>
                  </a:r>
                </a:p>
              </p:txBody>
            </p:sp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B7441A1C-0F74-4A69-9F72-4FE2D25AE756}"/>
                    </a:ext>
                  </a:extLst>
                </p:cNvPr>
                <p:cNvSpPr txBox="1"/>
                <p:nvPr/>
              </p:nvSpPr>
              <p:spPr>
                <a:xfrm>
                  <a:off x="14478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4/36</a:t>
                  </a:r>
                </a:p>
              </p:txBody>
            </p:sp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1D0A553A-F474-4FA3-B9A3-FE4D149F47E3}"/>
                    </a:ext>
                  </a:extLst>
                </p:cNvPr>
                <p:cNvSpPr txBox="1"/>
                <p:nvPr/>
              </p:nvSpPr>
              <p:spPr>
                <a:xfrm>
                  <a:off x="21336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3/36</a:t>
                  </a:r>
                </a:p>
              </p:txBody>
            </p:sp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C43D0A1B-4840-40F7-A158-022B2CBBD7A6}"/>
                    </a:ext>
                  </a:extLst>
                </p:cNvPr>
                <p:cNvSpPr txBox="1"/>
                <p:nvPr/>
              </p:nvSpPr>
              <p:spPr>
                <a:xfrm>
                  <a:off x="28194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2/36</a:t>
                  </a:r>
                </a:p>
              </p:txBody>
            </p:sp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7D2E7560-5690-45FD-9E41-FE896A3F764A}"/>
                    </a:ext>
                  </a:extLst>
                </p:cNvPr>
                <p:cNvSpPr txBox="1"/>
                <p:nvPr/>
              </p:nvSpPr>
              <p:spPr>
                <a:xfrm>
                  <a:off x="35052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1/36</a:t>
                  </a:r>
                </a:p>
              </p:txBody>
            </p:sp>
          </p:grp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8DEA12FC-47AF-4574-8971-B11929114EFB}"/>
                </a:ext>
              </a:extLst>
            </p:cNvPr>
            <p:cNvGrpSpPr/>
            <p:nvPr/>
          </p:nvGrpSpPr>
          <p:grpSpPr>
            <a:xfrm>
              <a:off x="381000" y="4699230"/>
              <a:ext cx="8229600" cy="660630"/>
              <a:chOff x="76200" y="3377970"/>
              <a:chExt cx="8229600" cy="660630"/>
            </a:xfrm>
          </p:grpSpPr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6907D5E0-3A6C-4392-BC42-CEF659BF70A8}"/>
                  </a:ext>
                </a:extLst>
              </p:cNvPr>
              <p:cNvGrpSpPr/>
              <p:nvPr/>
            </p:nvGrpSpPr>
            <p:grpSpPr>
              <a:xfrm>
                <a:off x="76200" y="3377970"/>
                <a:ext cx="4114800" cy="660630"/>
                <a:chOff x="76200" y="3377970"/>
                <a:chExt cx="4114800" cy="660630"/>
              </a:xfrm>
            </p:grpSpPr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45D0FFD8-2918-4E98-88E4-A5F619621160}"/>
                    </a:ext>
                  </a:extLst>
                </p:cNvPr>
                <p:cNvSpPr txBox="1"/>
                <p:nvPr/>
              </p:nvSpPr>
              <p:spPr>
                <a:xfrm>
                  <a:off x="762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F(y)</a:t>
                  </a:r>
                </a:p>
              </p:txBody>
            </p:sp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FA9A1877-3F5D-415E-A7B6-9A10EF0EE2DC}"/>
                    </a:ext>
                  </a:extLst>
                </p:cNvPr>
                <p:cNvSpPr txBox="1"/>
                <p:nvPr/>
              </p:nvSpPr>
              <p:spPr>
                <a:xfrm>
                  <a:off x="7620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1/36</a:t>
                  </a:r>
                </a:p>
              </p:txBody>
            </p:sp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FC0F0E79-4957-4725-B7FD-F97C50D096B3}"/>
                    </a:ext>
                  </a:extLst>
                </p:cNvPr>
                <p:cNvSpPr txBox="1"/>
                <p:nvPr/>
              </p:nvSpPr>
              <p:spPr>
                <a:xfrm>
                  <a:off x="14478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3/36</a:t>
                  </a:r>
                </a:p>
              </p:txBody>
            </p:sp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id="{C3F76B94-6D3D-49D0-B667-B2C532DF3F21}"/>
                    </a:ext>
                  </a:extLst>
                </p:cNvPr>
                <p:cNvSpPr txBox="1"/>
                <p:nvPr/>
              </p:nvSpPr>
              <p:spPr>
                <a:xfrm>
                  <a:off x="21336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6/36</a:t>
                  </a:r>
                </a:p>
              </p:txBody>
            </p:sp>
            <p:sp>
              <p:nvSpPr>
                <p:cNvPr id="136" name="TextBox 135">
                  <a:extLst>
                    <a:ext uri="{FF2B5EF4-FFF2-40B4-BE49-F238E27FC236}">
                      <a16:creationId xmlns:a16="http://schemas.microsoft.com/office/drawing/2014/main" id="{D76A20F8-D86C-4BC9-B559-B81271FAC8A7}"/>
                    </a:ext>
                  </a:extLst>
                </p:cNvPr>
                <p:cNvSpPr txBox="1"/>
                <p:nvPr/>
              </p:nvSpPr>
              <p:spPr>
                <a:xfrm>
                  <a:off x="28194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10/36</a:t>
                  </a:r>
                </a:p>
              </p:txBody>
            </p:sp>
            <p:sp>
              <p:nvSpPr>
                <p:cNvPr id="137" name="TextBox 136">
                  <a:extLst>
                    <a:ext uri="{FF2B5EF4-FFF2-40B4-BE49-F238E27FC236}">
                      <a16:creationId xmlns:a16="http://schemas.microsoft.com/office/drawing/2014/main" id="{D3A3707E-074A-4CF5-97D6-6B3720F69833}"/>
                    </a:ext>
                  </a:extLst>
                </p:cNvPr>
                <p:cNvSpPr txBox="1"/>
                <p:nvPr/>
              </p:nvSpPr>
              <p:spPr>
                <a:xfrm>
                  <a:off x="35052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15/36</a:t>
                  </a:r>
                </a:p>
              </p:txBody>
            </p:sp>
          </p:grp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7811D6A8-33AD-49DD-9F13-F151415E8D29}"/>
                  </a:ext>
                </a:extLst>
              </p:cNvPr>
              <p:cNvGrpSpPr/>
              <p:nvPr/>
            </p:nvGrpSpPr>
            <p:grpSpPr>
              <a:xfrm>
                <a:off x="4191000" y="3377970"/>
                <a:ext cx="4114800" cy="660630"/>
                <a:chOff x="76200" y="3377970"/>
                <a:chExt cx="4114800" cy="660630"/>
              </a:xfrm>
            </p:grpSpPr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96FCCDD0-4011-40D5-9F57-7323078D107B}"/>
                    </a:ext>
                  </a:extLst>
                </p:cNvPr>
                <p:cNvSpPr txBox="1"/>
                <p:nvPr/>
              </p:nvSpPr>
              <p:spPr>
                <a:xfrm>
                  <a:off x="762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21/36</a:t>
                  </a:r>
                </a:p>
              </p:txBody>
            </p:sp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D6831192-86C7-4671-B7B3-1C6336264B42}"/>
                    </a:ext>
                  </a:extLst>
                </p:cNvPr>
                <p:cNvSpPr txBox="1"/>
                <p:nvPr/>
              </p:nvSpPr>
              <p:spPr>
                <a:xfrm>
                  <a:off x="7620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26/36</a:t>
                  </a:r>
                </a:p>
              </p:txBody>
            </p:sp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2E39BD40-6334-4BC4-AB00-DB65B375D8C6}"/>
                    </a:ext>
                  </a:extLst>
                </p:cNvPr>
                <p:cNvSpPr txBox="1"/>
                <p:nvPr/>
              </p:nvSpPr>
              <p:spPr>
                <a:xfrm>
                  <a:off x="14478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30/36</a:t>
                  </a:r>
                </a:p>
              </p:txBody>
            </p:sp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69634C41-2EB1-438B-9F47-42FE7F5E09B0}"/>
                    </a:ext>
                  </a:extLst>
                </p:cNvPr>
                <p:cNvSpPr txBox="1"/>
                <p:nvPr/>
              </p:nvSpPr>
              <p:spPr>
                <a:xfrm>
                  <a:off x="21336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33/36</a:t>
                  </a:r>
                </a:p>
              </p:txBody>
            </p:sp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B851A219-6215-478D-AF5F-2E286FE02BAF}"/>
                    </a:ext>
                  </a:extLst>
                </p:cNvPr>
                <p:cNvSpPr txBox="1"/>
                <p:nvPr/>
              </p:nvSpPr>
              <p:spPr>
                <a:xfrm>
                  <a:off x="28194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35/36</a:t>
                  </a:r>
                </a:p>
              </p:txBody>
            </p:sp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CB95614D-E30C-4CBD-9FB2-F13EF26108EE}"/>
                    </a:ext>
                  </a:extLst>
                </p:cNvPr>
                <p:cNvSpPr txBox="1"/>
                <p:nvPr/>
              </p:nvSpPr>
              <p:spPr>
                <a:xfrm>
                  <a:off x="35052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36/36</a:t>
                  </a:r>
                </a:p>
              </p:txBody>
            </p:sp>
          </p:grpSp>
        </p:grp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57F7DD47-6FF5-4C01-AC80-C80BC4596B67}"/>
              </a:ext>
            </a:extLst>
          </p:cNvPr>
          <p:cNvSpPr txBox="1"/>
          <p:nvPr/>
        </p:nvSpPr>
        <p:spPr>
          <a:xfrm>
            <a:off x="7532281" y="5633722"/>
            <a:ext cx="1638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final F(x) value is “1”</a:t>
            </a:r>
          </a:p>
        </p:txBody>
      </p:sp>
    </p:spTree>
    <p:extLst>
      <p:ext uri="{BB962C8B-B14F-4D97-AF65-F5344CB8AC3E}">
        <p14:creationId xmlns:p14="http://schemas.microsoft.com/office/powerpoint/2010/main" val="328450259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93712B8F-7751-4F62-A798-DE91C13F2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The probability function for a random variable X is: </a:t>
            </a:r>
          </a:p>
          <a:p>
            <a:r>
              <a:rPr lang="en-US" dirty="0"/>
              <a:t>ƒ(x) = x/10 for x=1,2,3,4</a:t>
            </a:r>
          </a:p>
          <a:p>
            <a:r>
              <a:rPr lang="en-US" dirty="0"/>
              <a:t>What are the “x” values for the table?</a:t>
            </a:r>
          </a:p>
          <a:p>
            <a:endParaRPr lang="en-US" dirty="0"/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168DED99-C44F-40F0-A4FB-07D22A8F435F}"/>
              </a:ext>
            </a:extLst>
          </p:cNvPr>
          <p:cNvGrpSpPr/>
          <p:nvPr/>
        </p:nvGrpSpPr>
        <p:grpSpPr>
          <a:xfrm>
            <a:off x="381000" y="4418910"/>
            <a:ext cx="8229600" cy="1981890"/>
            <a:chOff x="381000" y="3377970"/>
            <a:chExt cx="8229600" cy="1981890"/>
          </a:xfrm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3AAE2D91-19D0-485C-9A6E-7D072B06FB3B}"/>
                </a:ext>
              </a:extLst>
            </p:cNvPr>
            <p:cNvGrpSpPr/>
            <p:nvPr/>
          </p:nvGrpSpPr>
          <p:grpSpPr>
            <a:xfrm>
              <a:off x="381000" y="3377970"/>
              <a:ext cx="8229600" cy="660630"/>
              <a:chOff x="76200" y="3377970"/>
              <a:chExt cx="8229600" cy="660630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8025C64F-2D0A-4771-BE0A-F81521D7FAA3}"/>
                  </a:ext>
                </a:extLst>
              </p:cNvPr>
              <p:cNvGrpSpPr/>
              <p:nvPr/>
            </p:nvGrpSpPr>
            <p:grpSpPr>
              <a:xfrm>
                <a:off x="76200" y="3377970"/>
                <a:ext cx="4114800" cy="660630"/>
                <a:chOff x="76200" y="3377970"/>
                <a:chExt cx="4114800" cy="660630"/>
              </a:xfrm>
            </p:grpSpPr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42162475-E94A-4171-8EA7-045CD2AF536E}"/>
                    </a:ext>
                  </a:extLst>
                </p:cNvPr>
                <p:cNvSpPr txBox="1"/>
                <p:nvPr/>
              </p:nvSpPr>
              <p:spPr>
                <a:xfrm>
                  <a:off x="762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x</a:t>
                  </a:r>
                </a:p>
              </p:txBody>
            </p:sp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EC283A39-D9F9-4A50-8531-56C01A04C2FD}"/>
                    </a:ext>
                  </a:extLst>
                </p:cNvPr>
                <p:cNvSpPr txBox="1"/>
                <p:nvPr/>
              </p:nvSpPr>
              <p:spPr>
                <a:xfrm>
                  <a:off x="7620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endParaRPr lang="en-US" sz="1600" b="1" dirty="0"/>
                </a:p>
              </p:txBody>
            </p:sp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91E737EA-0B2A-4B67-AE5A-011E18FD9E10}"/>
                    </a:ext>
                  </a:extLst>
                </p:cNvPr>
                <p:cNvSpPr txBox="1"/>
                <p:nvPr/>
              </p:nvSpPr>
              <p:spPr>
                <a:xfrm>
                  <a:off x="14478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endParaRPr lang="en-US" sz="1600" b="1" dirty="0"/>
                </a:p>
              </p:txBody>
            </p:sp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5E4E961E-5894-4949-9884-968F45B0B897}"/>
                    </a:ext>
                  </a:extLst>
                </p:cNvPr>
                <p:cNvSpPr txBox="1"/>
                <p:nvPr/>
              </p:nvSpPr>
              <p:spPr>
                <a:xfrm>
                  <a:off x="21336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endParaRPr lang="en-US" sz="1600" b="1" dirty="0"/>
                </a:p>
              </p:txBody>
            </p:sp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8E47AD93-AC94-40F8-A469-BD344CF06B0F}"/>
                    </a:ext>
                  </a:extLst>
                </p:cNvPr>
                <p:cNvSpPr txBox="1"/>
                <p:nvPr/>
              </p:nvSpPr>
              <p:spPr>
                <a:xfrm>
                  <a:off x="28194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endParaRPr lang="en-US" sz="1600" b="1" dirty="0"/>
                </a:p>
              </p:txBody>
            </p:sp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910BBC27-F5FD-42B8-B4DD-91984A0FF676}"/>
                    </a:ext>
                  </a:extLst>
                </p:cNvPr>
                <p:cNvSpPr txBox="1"/>
                <p:nvPr/>
              </p:nvSpPr>
              <p:spPr>
                <a:xfrm>
                  <a:off x="35052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endParaRPr lang="en-US" sz="1600" b="1" dirty="0"/>
                </a:p>
              </p:txBody>
            </p:sp>
          </p:grp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1E79B2FA-27D1-41B4-AD19-B6E3A453896B}"/>
                  </a:ext>
                </a:extLst>
              </p:cNvPr>
              <p:cNvGrpSpPr/>
              <p:nvPr/>
            </p:nvGrpSpPr>
            <p:grpSpPr>
              <a:xfrm>
                <a:off x="4191000" y="3377970"/>
                <a:ext cx="4114800" cy="660630"/>
                <a:chOff x="76200" y="3377970"/>
                <a:chExt cx="4114800" cy="660630"/>
              </a:xfrm>
            </p:grpSpPr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2D898063-D875-48F4-9F27-DA858ED10DCF}"/>
                    </a:ext>
                  </a:extLst>
                </p:cNvPr>
                <p:cNvSpPr txBox="1"/>
                <p:nvPr/>
              </p:nvSpPr>
              <p:spPr>
                <a:xfrm>
                  <a:off x="762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endParaRPr lang="en-US" sz="1600" b="1" dirty="0"/>
                </a:p>
              </p:txBody>
            </p:sp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871BE921-9581-4E5D-9464-013B915AA9AC}"/>
                    </a:ext>
                  </a:extLst>
                </p:cNvPr>
                <p:cNvSpPr txBox="1"/>
                <p:nvPr/>
              </p:nvSpPr>
              <p:spPr>
                <a:xfrm>
                  <a:off x="7620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endParaRPr lang="en-US" sz="1600" b="1" dirty="0"/>
                </a:p>
              </p:txBody>
            </p:sp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D40959E0-277B-4839-8D91-9F73DE92BD99}"/>
                    </a:ext>
                  </a:extLst>
                </p:cNvPr>
                <p:cNvSpPr txBox="1"/>
                <p:nvPr/>
              </p:nvSpPr>
              <p:spPr>
                <a:xfrm>
                  <a:off x="14478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endParaRPr lang="en-US" sz="1600" b="1" dirty="0"/>
                </a:p>
              </p:txBody>
            </p:sp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79D9A648-5D00-4B95-9DED-CA6A0A3FC395}"/>
                    </a:ext>
                  </a:extLst>
                </p:cNvPr>
                <p:cNvSpPr txBox="1"/>
                <p:nvPr/>
              </p:nvSpPr>
              <p:spPr>
                <a:xfrm>
                  <a:off x="21336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endParaRPr lang="en-US" sz="1600" b="1" dirty="0"/>
                </a:p>
              </p:txBody>
            </p:sp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AFDD3613-EB58-4793-927A-62819A7A9A38}"/>
                    </a:ext>
                  </a:extLst>
                </p:cNvPr>
                <p:cNvSpPr txBox="1"/>
                <p:nvPr/>
              </p:nvSpPr>
              <p:spPr>
                <a:xfrm>
                  <a:off x="28194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endParaRPr lang="en-US" sz="1600" b="1" dirty="0"/>
                </a:p>
              </p:txBody>
            </p:sp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1DF57FA2-8DA6-4C38-AFAD-85C165A015E9}"/>
                    </a:ext>
                  </a:extLst>
                </p:cNvPr>
                <p:cNvSpPr txBox="1"/>
                <p:nvPr/>
              </p:nvSpPr>
              <p:spPr>
                <a:xfrm>
                  <a:off x="35052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endParaRPr lang="en-US" sz="1600" b="1" dirty="0"/>
                </a:p>
              </p:txBody>
            </p:sp>
          </p:grp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7D349984-99FE-4C76-817E-96B9152BAB07}"/>
                </a:ext>
              </a:extLst>
            </p:cNvPr>
            <p:cNvGrpSpPr/>
            <p:nvPr/>
          </p:nvGrpSpPr>
          <p:grpSpPr>
            <a:xfrm>
              <a:off x="381000" y="4038600"/>
              <a:ext cx="8229600" cy="660630"/>
              <a:chOff x="76200" y="3377970"/>
              <a:chExt cx="8229600" cy="660630"/>
            </a:xfrm>
          </p:grpSpPr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63ED6FD0-D07D-45E8-9ACC-D3E2219977E2}"/>
                  </a:ext>
                </a:extLst>
              </p:cNvPr>
              <p:cNvGrpSpPr/>
              <p:nvPr/>
            </p:nvGrpSpPr>
            <p:grpSpPr>
              <a:xfrm>
                <a:off x="76200" y="3377970"/>
                <a:ext cx="4114800" cy="660630"/>
                <a:chOff x="76200" y="3377970"/>
                <a:chExt cx="4114800" cy="660630"/>
              </a:xfrm>
            </p:grpSpPr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C875F150-70B7-42A5-AC6D-173F987F202E}"/>
                    </a:ext>
                  </a:extLst>
                </p:cNvPr>
                <p:cNvSpPr txBox="1"/>
                <p:nvPr/>
              </p:nvSpPr>
              <p:spPr>
                <a:xfrm>
                  <a:off x="762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ƒ(x)</a:t>
                  </a:r>
                </a:p>
              </p:txBody>
            </p:sp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B1B09EC6-E4AE-4740-B3ED-3B92EAFB3558}"/>
                    </a:ext>
                  </a:extLst>
                </p:cNvPr>
                <p:cNvSpPr txBox="1"/>
                <p:nvPr/>
              </p:nvSpPr>
              <p:spPr>
                <a:xfrm>
                  <a:off x="7620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endParaRPr lang="en-US" sz="1600" b="1" dirty="0"/>
                </a:p>
              </p:txBody>
            </p:sp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8736EA8C-0ACA-4D07-B03C-253BF3B2EDB6}"/>
                    </a:ext>
                  </a:extLst>
                </p:cNvPr>
                <p:cNvSpPr txBox="1"/>
                <p:nvPr/>
              </p:nvSpPr>
              <p:spPr>
                <a:xfrm>
                  <a:off x="14478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endParaRPr lang="en-US" sz="1600" b="1" dirty="0"/>
                </a:p>
              </p:txBody>
            </p:sp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37BAE944-7721-4FF9-A066-45DCB1231434}"/>
                    </a:ext>
                  </a:extLst>
                </p:cNvPr>
                <p:cNvSpPr txBox="1"/>
                <p:nvPr/>
              </p:nvSpPr>
              <p:spPr>
                <a:xfrm>
                  <a:off x="21336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endParaRPr lang="en-US" sz="1600" b="1" dirty="0"/>
                </a:p>
              </p:txBody>
            </p:sp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8AA43CD5-A31B-4F13-A459-EAD6AF298491}"/>
                    </a:ext>
                  </a:extLst>
                </p:cNvPr>
                <p:cNvSpPr txBox="1"/>
                <p:nvPr/>
              </p:nvSpPr>
              <p:spPr>
                <a:xfrm>
                  <a:off x="28194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endParaRPr lang="en-US" sz="1600" b="1" dirty="0"/>
                </a:p>
              </p:txBody>
            </p:sp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2A0C437D-B06D-437F-A5DB-09826504B3A6}"/>
                    </a:ext>
                  </a:extLst>
                </p:cNvPr>
                <p:cNvSpPr txBox="1"/>
                <p:nvPr/>
              </p:nvSpPr>
              <p:spPr>
                <a:xfrm>
                  <a:off x="35052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endParaRPr lang="en-US" sz="1600" b="1" dirty="0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FBE3690E-4FCB-4ABA-B7E0-10EBD02F10DE}"/>
                  </a:ext>
                </a:extLst>
              </p:cNvPr>
              <p:cNvGrpSpPr/>
              <p:nvPr/>
            </p:nvGrpSpPr>
            <p:grpSpPr>
              <a:xfrm>
                <a:off x="4191000" y="3377970"/>
                <a:ext cx="4114800" cy="660630"/>
                <a:chOff x="76200" y="3377970"/>
                <a:chExt cx="4114800" cy="660630"/>
              </a:xfrm>
            </p:grpSpPr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ABF3A6DB-A412-42CF-A69E-D438D0C754AF}"/>
                    </a:ext>
                  </a:extLst>
                </p:cNvPr>
                <p:cNvSpPr txBox="1"/>
                <p:nvPr/>
              </p:nvSpPr>
              <p:spPr>
                <a:xfrm>
                  <a:off x="762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endParaRPr lang="en-US" sz="1600" b="1" dirty="0"/>
                </a:p>
              </p:txBody>
            </p:sp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C9E96CF1-4FB4-468A-9890-2ECD16A35A18}"/>
                    </a:ext>
                  </a:extLst>
                </p:cNvPr>
                <p:cNvSpPr txBox="1"/>
                <p:nvPr/>
              </p:nvSpPr>
              <p:spPr>
                <a:xfrm>
                  <a:off x="7620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endParaRPr lang="en-US" sz="1600" b="1" dirty="0"/>
                </a:p>
              </p:txBody>
            </p:sp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B7441A1C-0F74-4A69-9F72-4FE2D25AE756}"/>
                    </a:ext>
                  </a:extLst>
                </p:cNvPr>
                <p:cNvSpPr txBox="1"/>
                <p:nvPr/>
              </p:nvSpPr>
              <p:spPr>
                <a:xfrm>
                  <a:off x="14478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endParaRPr lang="en-US" sz="1600" b="1" dirty="0"/>
                </a:p>
              </p:txBody>
            </p:sp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1D0A553A-F474-4FA3-B9A3-FE4D149F47E3}"/>
                    </a:ext>
                  </a:extLst>
                </p:cNvPr>
                <p:cNvSpPr txBox="1"/>
                <p:nvPr/>
              </p:nvSpPr>
              <p:spPr>
                <a:xfrm>
                  <a:off x="21336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endParaRPr lang="en-US" sz="1600" b="1" dirty="0"/>
                </a:p>
              </p:txBody>
            </p:sp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C43D0A1B-4840-40F7-A158-022B2CBBD7A6}"/>
                    </a:ext>
                  </a:extLst>
                </p:cNvPr>
                <p:cNvSpPr txBox="1"/>
                <p:nvPr/>
              </p:nvSpPr>
              <p:spPr>
                <a:xfrm>
                  <a:off x="28194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endParaRPr lang="en-US" sz="1600" b="1" dirty="0"/>
                </a:p>
              </p:txBody>
            </p:sp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7D2E7560-5690-45FD-9E41-FE896A3F764A}"/>
                    </a:ext>
                  </a:extLst>
                </p:cNvPr>
                <p:cNvSpPr txBox="1"/>
                <p:nvPr/>
              </p:nvSpPr>
              <p:spPr>
                <a:xfrm>
                  <a:off x="35052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endParaRPr lang="en-US" sz="1600" b="1" dirty="0"/>
                </a:p>
              </p:txBody>
            </p:sp>
          </p:grp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8DEA12FC-47AF-4574-8971-B11929114EFB}"/>
                </a:ext>
              </a:extLst>
            </p:cNvPr>
            <p:cNvGrpSpPr/>
            <p:nvPr/>
          </p:nvGrpSpPr>
          <p:grpSpPr>
            <a:xfrm>
              <a:off x="381000" y="4699230"/>
              <a:ext cx="8229600" cy="660630"/>
              <a:chOff x="76200" y="3377970"/>
              <a:chExt cx="8229600" cy="660630"/>
            </a:xfrm>
          </p:grpSpPr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6907D5E0-3A6C-4392-BC42-CEF659BF70A8}"/>
                  </a:ext>
                </a:extLst>
              </p:cNvPr>
              <p:cNvGrpSpPr/>
              <p:nvPr/>
            </p:nvGrpSpPr>
            <p:grpSpPr>
              <a:xfrm>
                <a:off x="76200" y="3377970"/>
                <a:ext cx="4114800" cy="660630"/>
                <a:chOff x="76200" y="3377970"/>
                <a:chExt cx="4114800" cy="660630"/>
              </a:xfrm>
            </p:grpSpPr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45D0FFD8-2918-4E98-88E4-A5F619621160}"/>
                    </a:ext>
                  </a:extLst>
                </p:cNvPr>
                <p:cNvSpPr txBox="1"/>
                <p:nvPr/>
              </p:nvSpPr>
              <p:spPr>
                <a:xfrm>
                  <a:off x="762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r>
                    <a:rPr lang="en-US" sz="1600" b="1" dirty="0"/>
                    <a:t>F(x)</a:t>
                  </a:r>
                </a:p>
              </p:txBody>
            </p:sp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FA9A1877-3F5D-415E-A7B6-9A10EF0EE2DC}"/>
                    </a:ext>
                  </a:extLst>
                </p:cNvPr>
                <p:cNvSpPr txBox="1"/>
                <p:nvPr/>
              </p:nvSpPr>
              <p:spPr>
                <a:xfrm>
                  <a:off x="7620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endParaRPr lang="en-US" sz="1600" b="1" dirty="0"/>
                </a:p>
              </p:txBody>
            </p:sp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FC0F0E79-4957-4725-B7FD-F97C50D096B3}"/>
                    </a:ext>
                  </a:extLst>
                </p:cNvPr>
                <p:cNvSpPr txBox="1"/>
                <p:nvPr/>
              </p:nvSpPr>
              <p:spPr>
                <a:xfrm>
                  <a:off x="14478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endParaRPr lang="en-US" sz="1600" b="1" dirty="0"/>
                </a:p>
              </p:txBody>
            </p:sp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id="{C3F76B94-6D3D-49D0-B667-B2C532DF3F21}"/>
                    </a:ext>
                  </a:extLst>
                </p:cNvPr>
                <p:cNvSpPr txBox="1"/>
                <p:nvPr/>
              </p:nvSpPr>
              <p:spPr>
                <a:xfrm>
                  <a:off x="21336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endParaRPr lang="en-US" sz="1600" b="1" dirty="0"/>
                </a:p>
              </p:txBody>
            </p:sp>
            <p:sp>
              <p:nvSpPr>
                <p:cNvPr id="136" name="TextBox 135">
                  <a:extLst>
                    <a:ext uri="{FF2B5EF4-FFF2-40B4-BE49-F238E27FC236}">
                      <a16:creationId xmlns:a16="http://schemas.microsoft.com/office/drawing/2014/main" id="{D76A20F8-D86C-4BC9-B559-B81271FAC8A7}"/>
                    </a:ext>
                  </a:extLst>
                </p:cNvPr>
                <p:cNvSpPr txBox="1"/>
                <p:nvPr/>
              </p:nvSpPr>
              <p:spPr>
                <a:xfrm>
                  <a:off x="28194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endParaRPr lang="en-US" sz="1600" b="1" dirty="0"/>
                </a:p>
              </p:txBody>
            </p:sp>
            <p:sp>
              <p:nvSpPr>
                <p:cNvPr id="137" name="TextBox 136">
                  <a:extLst>
                    <a:ext uri="{FF2B5EF4-FFF2-40B4-BE49-F238E27FC236}">
                      <a16:creationId xmlns:a16="http://schemas.microsoft.com/office/drawing/2014/main" id="{D3A3707E-074A-4CF5-97D6-6B3720F69833}"/>
                    </a:ext>
                  </a:extLst>
                </p:cNvPr>
                <p:cNvSpPr txBox="1"/>
                <p:nvPr/>
              </p:nvSpPr>
              <p:spPr>
                <a:xfrm>
                  <a:off x="35052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endParaRPr lang="en-US" sz="1600" b="1" dirty="0"/>
                </a:p>
              </p:txBody>
            </p:sp>
          </p:grp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7811D6A8-33AD-49DD-9F13-F151415E8D29}"/>
                  </a:ext>
                </a:extLst>
              </p:cNvPr>
              <p:cNvGrpSpPr/>
              <p:nvPr/>
            </p:nvGrpSpPr>
            <p:grpSpPr>
              <a:xfrm>
                <a:off x="4191000" y="3377970"/>
                <a:ext cx="4114800" cy="660630"/>
                <a:chOff x="76200" y="3377970"/>
                <a:chExt cx="4114800" cy="660630"/>
              </a:xfrm>
            </p:grpSpPr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96FCCDD0-4011-40D5-9F57-7323078D107B}"/>
                    </a:ext>
                  </a:extLst>
                </p:cNvPr>
                <p:cNvSpPr txBox="1"/>
                <p:nvPr/>
              </p:nvSpPr>
              <p:spPr>
                <a:xfrm>
                  <a:off x="762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endParaRPr lang="en-US" sz="1600" b="1" dirty="0"/>
                </a:p>
              </p:txBody>
            </p:sp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D6831192-86C7-4671-B7B3-1C6336264B42}"/>
                    </a:ext>
                  </a:extLst>
                </p:cNvPr>
                <p:cNvSpPr txBox="1"/>
                <p:nvPr/>
              </p:nvSpPr>
              <p:spPr>
                <a:xfrm>
                  <a:off x="7620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endParaRPr lang="en-US" sz="1600" b="1" dirty="0"/>
                </a:p>
              </p:txBody>
            </p:sp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2E39BD40-6334-4BC4-AB00-DB65B375D8C6}"/>
                    </a:ext>
                  </a:extLst>
                </p:cNvPr>
                <p:cNvSpPr txBox="1"/>
                <p:nvPr/>
              </p:nvSpPr>
              <p:spPr>
                <a:xfrm>
                  <a:off x="14478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endParaRPr lang="en-US" sz="1600" b="1" dirty="0"/>
                </a:p>
              </p:txBody>
            </p:sp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69634C41-2EB1-438B-9F47-42FE7F5E09B0}"/>
                    </a:ext>
                  </a:extLst>
                </p:cNvPr>
                <p:cNvSpPr txBox="1"/>
                <p:nvPr/>
              </p:nvSpPr>
              <p:spPr>
                <a:xfrm>
                  <a:off x="21336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endParaRPr lang="en-US" sz="1600" b="1" dirty="0"/>
                </a:p>
              </p:txBody>
            </p:sp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B851A219-6215-478D-AF5F-2E286FE02BAF}"/>
                    </a:ext>
                  </a:extLst>
                </p:cNvPr>
                <p:cNvSpPr txBox="1"/>
                <p:nvPr/>
              </p:nvSpPr>
              <p:spPr>
                <a:xfrm>
                  <a:off x="28194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endParaRPr lang="en-US" sz="1600" b="1" dirty="0"/>
                </a:p>
              </p:txBody>
            </p:sp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CB95614D-E30C-4CBD-9FB2-F13EF26108EE}"/>
                    </a:ext>
                  </a:extLst>
                </p:cNvPr>
                <p:cNvSpPr txBox="1"/>
                <p:nvPr/>
              </p:nvSpPr>
              <p:spPr>
                <a:xfrm>
                  <a:off x="3505200" y="3377970"/>
                  <a:ext cx="685800" cy="660630"/>
                </a:xfrm>
                <a:prstGeom prst="rect">
                  <a:avLst/>
                </a:prstGeom>
                <a:noFill/>
                <a:ln w="63500">
                  <a:solidFill>
                    <a:srgbClr val="92D050"/>
                  </a:solidFill>
                </a:ln>
              </p:spPr>
              <p:txBody>
                <a:bodyPr wrap="square" lIns="9144" rIns="45720" bIns="182880" rtlCol="0">
                  <a:spAutoFit/>
                </a:bodyPr>
                <a:lstStyle/>
                <a:p>
                  <a:pPr algn="ctr">
                    <a:lnSpc>
                      <a:spcPts val="3900"/>
                    </a:lnSpc>
                  </a:pPr>
                  <a:endParaRPr lang="en-US" sz="1600" b="1" dirty="0"/>
                </a:p>
              </p:txBody>
            </p:sp>
          </p:grpSp>
        </p:grp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C707F7CC-C178-4D6D-BD73-64D7E1AFA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PROBABILITY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2a 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93885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93712B8F-7751-4F62-A798-DE91C13F2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The probability function for a random variable X is: </a:t>
            </a:r>
          </a:p>
          <a:p>
            <a:r>
              <a:rPr lang="en-US" dirty="0"/>
              <a:t>ƒ(x) = x/10 for x=1,2,3,4</a:t>
            </a:r>
          </a:p>
          <a:p>
            <a:r>
              <a:rPr lang="en-US" dirty="0"/>
              <a:t>What are the ƒ(x) values for the table?</a:t>
            </a:r>
          </a:p>
          <a:p>
            <a:endParaRPr lang="en-US" dirty="0"/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168DED99-C44F-40F0-A4FB-07D22A8F435F}"/>
              </a:ext>
            </a:extLst>
          </p:cNvPr>
          <p:cNvGrpSpPr/>
          <p:nvPr/>
        </p:nvGrpSpPr>
        <p:grpSpPr>
          <a:xfrm>
            <a:off x="2286000" y="4342710"/>
            <a:ext cx="4343400" cy="1981890"/>
            <a:chOff x="381000" y="3377970"/>
            <a:chExt cx="3429000" cy="198189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025C64F-2D0A-4771-BE0A-F81521D7FAA3}"/>
                </a:ext>
              </a:extLst>
            </p:cNvPr>
            <p:cNvGrpSpPr/>
            <p:nvPr/>
          </p:nvGrpSpPr>
          <p:grpSpPr>
            <a:xfrm>
              <a:off x="381000" y="3377970"/>
              <a:ext cx="3429000" cy="660630"/>
              <a:chOff x="76200" y="3377970"/>
              <a:chExt cx="3429000" cy="660630"/>
            </a:xfrm>
          </p:grpSpPr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42162475-E94A-4171-8EA7-045CD2AF536E}"/>
                  </a:ext>
                </a:extLst>
              </p:cNvPr>
              <p:cNvSpPr txBox="1"/>
              <p:nvPr/>
            </p:nvSpPr>
            <p:spPr>
              <a:xfrm>
                <a:off x="762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x</a:t>
                </a: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EC283A39-D9F9-4A50-8531-56C01A04C2FD}"/>
                  </a:ext>
                </a:extLst>
              </p:cNvPr>
              <p:cNvSpPr txBox="1"/>
              <p:nvPr/>
            </p:nvSpPr>
            <p:spPr>
              <a:xfrm>
                <a:off x="7620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1</a:t>
                </a: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91E737EA-0B2A-4B67-AE5A-011E18FD9E10}"/>
                  </a:ext>
                </a:extLst>
              </p:cNvPr>
              <p:cNvSpPr txBox="1"/>
              <p:nvPr/>
            </p:nvSpPr>
            <p:spPr>
              <a:xfrm>
                <a:off x="14478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2</a:t>
                </a: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5E4E961E-5894-4949-9884-968F45B0B897}"/>
                  </a:ext>
                </a:extLst>
              </p:cNvPr>
              <p:cNvSpPr txBox="1"/>
              <p:nvPr/>
            </p:nvSpPr>
            <p:spPr>
              <a:xfrm>
                <a:off x="21336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3</a:t>
                </a: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8E47AD93-AC94-40F8-A469-BD344CF06B0F}"/>
                  </a:ext>
                </a:extLst>
              </p:cNvPr>
              <p:cNvSpPr txBox="1"/>
              <p:nvPr/>
            </p:nvSpPr>
            <p:spPr>
              <a:xfrm>
                <a:off x="28194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4</a:t>
                </a:r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63ED6FD0-D07D-45E8-9ACC-D3E2219977E2}"/>
                </a:ext>
              </a:extLst>
            </p:cNvPr>
            <p:cNvGrpSpPr/>
            <p:nvPr/>
          </p:nvGrpSpPr>
          <p:grpSpPr>
            <a:xfrm>
              <a:off x="381000" y="4038600"/>
              <a:ext cx="3429000" cy="660630"/>
              <a:chOff x="76200" y="3377970"/>
              <a:chExt cx="3429000" cy="660630"/>
            </a:xfrm>
          </p:grpSpPr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C875F150-70B7-42A5-AC6D-173F987F202E}"/>
                  </a:ext>
                </a:extLst>
              </p:cNvPr>
              <p:cNvSpPr txBox="1"/>
              <p:nvPr/>
            </p:nvSpPr>
            <p:spPr>
              <a:xfrm>
                <a:off x="762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ƒ(x)</a:t>
                </a:r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B1B09EC6-E4AE-4740-B3ED-3B92EAFB3558}"/>
                  </a:ext>
                </a:extLst>
              </p:cNvPr>
              <p:cNvSpPr txBox="1"/>
              <p:nvPr/>
            </p:nvSpPr>
            <p:spPr>
              <a:xfrm>
                <a:off x="7620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?</a:t>
                </a: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8736EA8C-0ACA-4D07-B03C-253BF3B2EDB6}"/>
                  </a:ext>
                </a:extLst>
              </p:cNvPr>
              <p:cNvSpPr txBox="1"/>
              <p:nvPr/>
            </p:nvSpPr>
            <p:spPr>
              <a:xfrm>
                <a:off x="14478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?</a:t>
                </a: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37BAE944-7721-4FF9-A066-45DCB1231434}"/>
                  </a:ext>
                </a:extLst>
              </p:cNvPr>
              <p:cNvSpPr txBox="1"/>
              <p:nvPr/>
            </p:nvSpPr>
            <p:spPr>
              <a:xfrm>
                <a:off x="21336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?</a:t>
                </a:r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8AA43CD5-A31B-4F13-A459-EAD6AF298491}"/>
                  </a:ext>
                </a:extLst>
              </p:cNvPr>
              <p:cNvSpPr txBox="1"/>
              <p:nvPr/>
            </p:nvSpPr>
            <p:spPr>
              <a:xfrm>
                <a:off x="28194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?</a:t>
                </a:r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6907D5E0-3A6C-4392-BC42-CEF659BF70A8}"/>
                </a:ext>
              </a:extLst>
            </p:cNvPr>
            <p:cNvGrpSpPr/>
            <p:nvPr/>
          </p:nvGrpSpPr>
          <p:grpSpPr>
            <a:xfrm>
              <a:off x="381000" y="4699230"/>
              <a:ext cx="3429000" cy="660630"/>
              <a:chOff x="76200" y="3377970"/>
              <a:chExt cx="3429000" cy="660630"/>
            </a:xfrm>
          </p:grpSpPr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45D0FFD8-2918-4E98-88E4-A5F619621160}"/>
                  </a:ext>
                </a:extLst>
              </p:cNvPr>
              <p:cNvSpPr txBox="1"/>
              <p:nvPr/>
            </p:nvSpPr>
            <p:spPr>
              <a:xfrm>
                <a:off x="762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F(x)</a:t>
                </a:r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FA9A1877-3F5D-415E-A7B6-9A10EF0EE2DC}"/>
                  </a:ext>
                </a:extLst>
              </p:cNvPr>
              <p:cNvSpPr txBox="1"/>
              <p:nvPr/>
            </p:nvSpPr>
            <p:spPr>
              <a:xfrm>
                <a:off x="7620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endParaRPr lang="en-US" sz="1600" b="1" dirty="0"/>
              </a:p>
            </p:txBody>
          </p: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FC0F0E79-4957-4725-B7FD-F97C50D096B3}"/>
                  </a:ext>
                </a:extLst>
              </p:cNvPr>
              <p:cNvSpPr txBox="1"/>
              <p:nvPr/>
            </p:nvSpPr>
            <p:spPr>
              <a:xfrm>
                <a:off x="14478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endParaRPr lang="en-US" sz="1600" b="1" dirty="0"/>
              </a:p>
            </p:txBody>
          </p: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C3F76B94-6D3D-49D0-B667-B2C532DF3F21}"/>
                  </a:ext>
                </a:extLst>
              </p:cNvPr>
              <p:cNvSpPr txBox="1"/>
              <p:nvPr/>
            </p:nvSpPr>
            <p:spPr>
              <a:xfrm>
                <a:off x="21336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endParaRPr lang="en-US" sz="1600" b="1" dirty="0"/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D76A20F8-D86C-4BC9-B559-B81271FAC8A7}"/>
                  </a:ext>
                </a:extLst>
              </p:cNvPr>
              <p:cNvSpPr txBox="1"/>
              <p:nvPr/>
            </p:nvSpPr>
            <p:spPr>
              <a:xfrm>
                <a:off x="28194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endParaRPr lang="en-US" sz="1600" b="1" dirty="0"/>
              </a:p>
            </p:txBody>
          </p:sp>
        </p:grp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C707F7CC-C178-4D6D-BD73-64D7E1AFA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PROBABILITY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64327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93712B8F-7751-4F62-A798-DE91C13F2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The probability function for a random variable X is: </a:t>
            </a:r>
          </a:p>
          <a:p>
            <a:r>
              <a:rPr lang="en-US" dirty="0"/>
              <a:t>ƒ(x) = x/10 for x=1,2,3,4</a:t>
            </a:r>
          </a:p>
          <a:p>
            <a:r>
              <a:rPr lang="en-US" dirty="0"/>
              <a:t>What are the ƒ(x) values for the table?</a:t>
            </a:r>
          </a:p>
          <a:p>
            <a:endParaRPr lang="en-US" dirty="0"/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168DED99-C44F-40F0-A4FB-07D22A8F435F}"/>
              </a:ext>
            </a:extLst>
          </p:cNvPr>
          <p:cNvGrpSpPr/>
          <p:nvPr/>
        </p:nvGrpSpPr>
        <p:grpSpPr>
          <a:xfrm>
            <a:off x="2286000" y="4342710"/>
            <a:ext cx="4343400" cy="1981890"/>
            <a:chOff x="381000" y="3377970"/>
            <a:chExt cx="3429000" cy="198189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025C64F-2D0A-4771-BE0A-F81521D7FAA3}"/>
                </a:ext>
              </a:extLst>
            </p:cNvPr>
            <p:cNvGrpSpPr/>
            <p:nvPr/>
          </p:nvGrpSpPr>
          <p:grpSpPr>
            <a:xfrm>
              <a:off x="381000" y="3377970"/>
              <a:ext cx="3429000" cy="660630"/>
              <a:chOff x="76200" y="3377970"/>
              <a:chExt cx="3429000" cy="660630"/>
            </a:xfrm>
          </p:grpSpPr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42162475-E94A-4171-8EA7-045CD2AF536E}"/>
                  </a:ext>
                </a:extLst>
              </p:cNvPr>
              <p:cNvSpPr txBox="1"/>
              <p:nvPr/>
            </p:nvSpPr>
            <p:spPr>
              <a:xfrm>
                <a:off x="762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x</a:t>
                </a: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EC283A39-D9F9-4A50-8531-56C01A04C2FD}"/>
                  </a:ext>
                </a:extLst>
              </p:cNvPr>
              <p:cNvSpPr txBox="1"/>
              <p:nvPr/>
            </p:nvSpPr>
            <p:spPr>
              <a:xfrm>
                <a:off x="7620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1</a:t>
                </a: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91E737EA-0B2A-4B67-AE5A-011E18FD9E10}"/>
                  </a:ext>
                </a:extLst>
              </p:cNvPr>
              <p:cNvSpPr txBox="1"/>
              <p:nvPr/>
            </p:nvSpPr>
            <p:spPr>
              <a:xfrm>
                <a:off x="14478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2</a:t>
                </a: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5E4E961E-5894-4949-9884-968F45B0B897}"/>
                  </a:ext>
                </a:extLst>
              </p:cNvPr>
              <p:cNvSpPr txBox="1"/>
              <p:nvPr/>
            </p:nvSpPr>
            <p:spPr>
              <a:xfrm>
                <a:off x="21336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3</a:t>
                </a: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8E47AD93-AC94-40F8-A469-BD344CF06B0F}"/>
                  </a:ext>
                </a:extLst>
              </p:cNvPr>
              <p:cNvSpPr txBox="1"/>
              <p:nvPr/>
            </p:nvSpPr>
            <p:spPr>
              <a:xfrm>
                <a:off x="28194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4</a:t>
                </a:r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63ED6FD0-D07D-45E8-9ACC-D3E2219977E2}"/>
                </a:ext>
              </a:extLst>
            </p:cNvPr>
            <p:cNvGrpSpPr/>
            <p:nvPr/>
          </p:nvGrpSpPr>
          <p:grpSpPr>
            <a:xfrm>
              <a:off x="381000" y="4038600"/>
              <a:ext cx="3429000" cy="660630"/>
              <a:chOff x="76200" y="3377970"/>
              <a:chExt cx="3429000" cy="660630"/>
            </a:xfrm>
          </p:grpSpPr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C875F150-70B7-42A5-AC6D-173F987F202E}"/>
                  </a:ext>
                </a:extLst>
              </p:cNvPr>
              <p:cNvSpPr txBox="1"/>
              <p:nvPr/>
            </p:nvSpPr>
            <p:spPr>
              <a:xfrm>
                <a:off x="762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ƒ(x)</a:t>
                </a:r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B1B09EC6-E4AE-4740-B3ED-3B92EAFB3558}"/>
                  </a:ext>
                </a:extLst>
              </p:cNvPr>
              <p:cNvSpPr txBox="1"/>
              <p:nvPr/>
            </p:nvSpPr>
            <p:spPr>
              <a:xfrm>
                <a:off x="7620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1/10</a:t>
                </a: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8736EA8C-0ACA-4D07-B03C-253BF3B2EDB6}"/>
                  </a:ext>
                </a:extLst>
              </p:cNvPr>
              <p:cNvSpPr txBox="1"/>
              <p:nvPr/>
            </p:nvSpPr>
            <p:spPr>
              <a:xfrm>
                <a:off x="14478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?</a:t>
                </a: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37BAE944-7721-4FF9-A066-45DCB1231434}"/>
                  </a:ext>
                </a:extLst>
              </p:cNvPr>
              <p:cNvSpPr txBox="1"/>
              <p:nvPr/>
            </p:nvSpPr>
            <p:spPr>
              <a:xfrm>
                <a:off x="21336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?</a:t>
                </a:r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8AA43CD5-A31B-4F13-A459-EAD6AF298491}"/>
                  </a:ext>
                </a:extLst>
              </p:cNvPr>
              <p:cNvSpPr txBox="1"/>
              <p:nvPr/>
            </p:nvSpPr>
            <p:spPr>
              <a:xfrm>
                <a:off x="28194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?</a:t>
                </a:r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6907D5E0-3A6C-4392-BC42-CEF659BF70A8}"/>
                </a:ext>
              </a:extLst>
            </p:cNvPr>
            <p:cNvGrpSpPr/>
            <p:nvPr/>
          </p:nvGrpSpPr>
          <p:grpSpPr>
            <a:xfrm>
              <a:off x="381000" y="4699230"/>
              <a:ext cx="3429000" cy="660630"/>
              <a:chOff x="76200" y="3377970"/>
              <a:chExt cx="3429000" cy="660630"/>
            </a:xfrm>
          </p:grpSpPr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45D0FFD8-2918-4E98-88E4-A5F619621160}"/>
                  </a:ext>
                </a:extLst>
              </p:cNvPr>
              <p:cNvSpPr txBox="1"/>
              <p:nvPr/>
            </p:nvSpPr>
            <p:spPr>
              <a:xfrm>
                <a:off x="762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F(x)</a:t>
                </a:r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FA9A1877-3F5D-415E-A7B6-9A10EF0EE2DC}"/>
                  </a:ext>
                </a:extLst>
              </p:cNvPr>
              <p:cNvSpPr txBox="1"/>
              <p:nvPr/>
            </p:nvSpPr>
            <p:spPr>
              <a:xfrm>
                <a:off x="7620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endParaRPr lang="en-US" sz="1600" b="1" dirty="0"/>
              </a:p>
            </p:txBody>
          </p: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FC0F0E79-4957-4725-B7FD-F97C50D096B3}"/>
                  </a:ext>
                </a:extLst>
              </p:cNvPr>
              <p:cNvSpPr txBox="1"/>
              <p:nvPr/>
            </p:nvSpPr>
            <p:spPr>
              <a:xfrm>
                <a:off x="14478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endParaRPr lang="en-US" sz="1600" b="1" dirty="0"/>
              </a:p>
            </p:txBody>
          </p: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C3F76B94-6D3D-49D0-B667-B2C532DF3F21}"/>
                  </a:ext>
                </a:extLst>
              </p:cNvPr>
              <p:cNvSpPr txBox="1"/>
              <p:nvPr/>
            </p:nvSpPr>
            <p:spPr>
              <a:xfrm>
                <a:off x="21336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endParaRPr lang="en-US" sz="1600" b="1" dirty="0"/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D76A20F8-D86C-4BC9-B559-B81271FAC8A7}"/>
                  </a:ext>
                </a:extLst>
              </p:cNvPr>
              <p:cNvSpPr txBox="1"/>
              <p:nvPr/>
            </p:nvSpPr>
            <p:spPr>
              <a:xfrm>
                <a:off x="28194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endParaRPr lang="en-US" sz="1600" b="1" dirty="0"/>
              </a:p>
            </p:txBody>
          </p:sp>
        </p:grp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C707F7CC-C178-4D6D-BD73-64D7E1AFA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PROBABILITY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40775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93712B8F-7751-4F62-A798-DE91C13F2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The probability function for a random variable X is: </a:t>
            </a:r>
          </a:p>
          <a:p>
            <a:r>
              <a:rPr lang="en-US" dirty="0"/>
              <a:t>ƒ(x) = x/10 for x=1,2,3,4</a:t>
            </a:r>
          </a:p>
          <a:p>
            <a:r>
              <a:rPr lang="en-US" dirty="0"/>
              <a:t>What are the ƒ(x) values for the table?</a:t>
            </a:r>
          </a:p>
          <a:p>
            <a:endParaRPr lang="en-US" dirty="0"/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168DED99-C44F-40F0-A4FB-07D22A8F435F}"/>
              </a:ext>
            </a:extLst>
          </p:cNvPr>
          <p:cNvGrpSpPr/>
          <p:nvPr/>
        </p:nvGrpSpPr>
        <p:grpSpPr>
          <a:xfrm>
            <a:off x="2286000" y="4342710"/>
            <a:ext cx="4343400" cy="1981890"/>
            <a:chOff x="381000" y="3377970"/>
            <a:chExt cx="3429000" cy="198189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025C64F-2D0A-4771-BE0A-F81521D7FAA3}"/>
                </a:ext>
              </a:extLst>
            </p:cNvPr>
            <p:cNvGrpSpPr/>
            <p:nvPr/>
          </p:nvGrpSpPr>
          <p:grpSpPr>
            <a:xfrm>
              <a:off x="381000" y="3377970"/>
              <a:ext cx="3429000" cy="660630"/>
              <a:chOff x="76200" y="3377970"/>
              <a:chExt cx="3429000" cy="660630"/>
            </a:xfrm>
          </p:grpSpPr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42162475-E94A-4171-8EA7-045CD2AF536E}"/>
                  </a:ext>
                </a:extLst>
              </p:cNvPr>
              <p:cNvSpPr txBox="1"/>
              <p:nvPr/>
            </p:nvSpPr>
            <p:spPr>
              <a:xfrm>
                <a:off x="762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x</a:t>
                </a: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EC283A39-D9F9-4A50-8531-56C01A04C2FD}"/>
                  </a:ext>
                </a:extLst>
              </p:cNvPr>
              <p:cNvSpPr txBox="1"/>
              <p:nvPr/>
            </p:nvSpPr>
            <p:spPr>
              <a:xfrm>
                <a:off x="7620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1</a:t>
                </a: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91E737EA-0B2A-4B67-AE5A-011E18FD9E10}"/>
                  </a:ext>
                </a:extLst>
              </p:cNvPr>
              <p:cNvSpPr txBox="1"/>
              <p:nvPr/>
            </p:nvSpPr>
            <p:spPr>
              <a:xfrm>
                <a:off x="14478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2</a:t>
                </a: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5E4E961E-5894-4949-9884-968F45B0B897}"/>
                  </a:ext>
                </a:extLst>
              </p:cNvPr>
              <p:cNvSpPr txBox="1"/>
              <p:nvPr/>
            </p:nvSpPr>
            <p:spPr>
              <a:xfrm>
                <a:off x="21336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3</a:t>
                </a: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8E47AD93-AC94-40F8-A469-BD344CF06B0F}"/>
                  </a:ext>
                </a:extLst>
              </p:cNvPr>
              <p:cNvSpPr txBox="1"/>
              <p:nvPr/>
            </p:nvSpPr>
            <p:spPr>
              <a:xfrm>
                <a:off x="28194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4</a:t>
                </a:r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63ED6FD0-D07D-45E8-9ACC-D3E2219977E2}"/>
                </a:ext>
              </a:extLst>
            </p:cNvPr>
            <p:cNvGrpSpPr/>
            <p:nvPr/>
          </p:nvGrpSpPr>
          <p:grpSpPr>
            <a:xfrm>
              <a:off x="381000" y="4038600"/>
              <a:ext cx="3429000" cy="660630"/>
              <a:chOff x="76200" y="3377970"/>
              <a:chExt cx="3429000" cy="660630"/>
            </a:xfrm>
          </p:grpSpPr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C875F150-70B7-42A5-AC6D-173F987F202E}"/>
                  </a:ext>
                </a:extLst>
              </p:cNvPr>
              <p:cNvSpPr txBox="1"/>
              <p:nvPr/>
            </p:nvSpPr>
            <p:spPr>
              <a:xfrm>
                <a:off x="762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ƒ(x)</a:t>
                </a:r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B1B09EC6-E4AE-4740-B3ED-3B92EAFB3558}"/>
                  </a:ext>
                </a:extLst>
              </p:cNvPr>
              <p:cNvSpPr txBox="1"/>
              <p:nvPr/>
            </p:nvSpPr>
            <p:spPr>
              <a:xfrm>
                <a:off x="7620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1/10</a:t>
                </a: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8736EA8C-0ACA-4D07-B03C-253BF3B2EDB6}"/>
                  </a:ext>
                </a:extLst>
              </p:cNvPr>
              <p:cNvSpPr txBox="1"/>
              <p:nvPr/>
            </p:nvSpPr>
            <p:spPr>
              <a:xfrm>
                <a:off x="14478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2/10</a:t>
                </a: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37BAE944-7721-4FF9-A066-45DCB1231434}"/>
                  </a:ext>
                </a:extLst>
              </p:cNvPr>
              <p:cNvSpPr txBox="1"/>
              <p:nvPr/>
            </p:nvSpPr>
            <p:spPr>
              <a:xfrm>
                <a:off x="21336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?</a:t>
                </a:r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8AA43CD5-A31B-4F13-A459-EAD6AF298491}"/>
                  </a:ext>
                </a:extLst>
              </p:cNvPr>
              <p:cNvSpPr txBox="1"/>
              <p:nvPr/>
            </p:nvSpPr>
            <p:spPr>
              <a:xfrm>
                <a:off x="28194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?</a:t>
                </a:r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6907D5E0-3A6C-4392-BC42-CEF659BF70A8}"/>
                </a:ext>
              </a:extLst>
            </p:cNvPr>
            <p:cNvGrpSpPr/>
            <p:nvPr/>
          </p:nvGrpSpPr>
          <p:grpSpPr>
            <a:xfrm>
              <a:off x="381000" y="4699230"/>
              <a:ext cx="3429000" cy="660630"/>
              <a:chOff x="76200" y="3377970"/>
              <a:chExt cx="3429000" cy="660630"/>
            </a:xfrm>
          </p:grpSpPr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45D0FFD8-2918-4E98-88E4-A5F619621160}"/>
                  </a:ext>
                </a:extLst>
              </p:cNvPr>
              <p:cNvSpPr txBox="1"/>
              <p:nvPr/>
            </p:nvSpPr>
            <p:spPr>
              <a:xfrm>
                <a:off x="762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F(x)</a:t>
                </a:r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FA9A1877-3F5D-415E-A7B6-9A10EF0EE2DC}"/>
                  </a:ext>
                </a:extLst>
              </p:cNvPr>
              <p:cNvSpPr txBox="1"/>
              <p:nvPr/>
            </p:nvSpPr>
            <p:spPr>
              <a:xfrm>
                <a:off x="7620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endParaRPr lang="en-US" sz="1600" b="1" dirty="0"/>
              </a:p>
            </p:txBody>
          </p: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FC0F0E79-4957-4725-B7FD-F97C50D096B3}"/>
                  </a:ext>
                </a:extLst>
              </p:cNvPr>
              <p:cNvSpPr txBox="1"/>
              <p:nvPr/>
            </p:nvSpPr>
            <p:spPr>
              <a:xfrm>
                <a:off x="14478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endParaRPr lang="en-US" sz="1600" b="1" dirty="0"/>
              </a:p>
            </p:txBody>
          </p: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C3F76B94-6D3D-49D0-B667-B2C532DF3F21}"/>
                  </a:ext>
                </a:extLst>
              </p:cNvPr>
              <p:cNvSpPr txBox="1"/>
              <p:nvPr/>
            </p:nvSpPr>
            <p:spPr>
              <a:xfrm>
                <a:off x="21336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endParaRPr lang="en-US" sz="1600" b="1" dirty="0"/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D76A20F8-D86C-4BC9-B559-B81271FAC8A7}"/>
                  </a:ext>
                </a:extLst>
              </p:cNvPr>
              <p:cNvSpPr txBox="1"/>
              <p:nvPr/>
            </p:nvSpPr>
            <p:spPr>
              <a:xfrm>
                <a:off x="28194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endParaRPr lang="en-US" sz="1600" b="1" dirty="0"/>
              </a:p>
            </p:txBody>
          </p:sp>
        </p:grp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C707F7CC-C178-4D6D-BD73-64D7E1AFA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PROBABILITY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20182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93712B8F-7751-4F62-A798-DE91C13F2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The probability function for a random variable X is: </a:t>
            </a:r>
          </a:p>
          <a:p>
            <a:r>
              <a:rPr lang="en-US" dirty="0"/>
              <a:t>ƒ(x) = x/10 for x=1,2,3,4</a:t>
            </a:r>
          </a:p>
          <a:p>
            <a:r>
              <a:rPr lang="en-US" dirty="0"/>
              <a:t>What are the ƒ(x) values for the table?</a:t>
            </a:r>
          </a:p>
          <a:p>
            <a:endParaRPr lang="en-US" dirty="0"/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168DED99-C44F-40F0-A4FB-07D22A8F435F}"/>
              </a:ext>
            </a:extLst>
          </p:cNvPr>
          <p:cNvGrpSpPr/>
          <p:nvPr/>
        </p:nvGrpSpPr>
        <p:grpSpPr>
          <a:xfrm>
            <a:off x="2286000" y="4342710"/>
            <a:ext cx="4343400" cy="1981890"/>
            <a:chOff x="381000" y="3377970"/>
            <a:chExt cx="3429000" cy="198189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025C64F-2D0A-4771-BE0A-F81521D7FAA3}"/>
                </a:ext>
              </a:extLst>
            </p:cNvPr>
            <p:cNvGrpSpPr/>
            <p:nvPr/>
          </p:nvGrpSpPr>
          <p:grpSpPr>
            <a:xfrm>
              <a:off x="381000" y="3377970"/>
              <a:ext cx="3429000" cy="660630"/>
              <a:chOff x="76200" y="3377970"/>
              <a:chExt cx="3429000" cy="660630"/>
            </a:xfrm>
          </p:grpSpPr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42162475-E94A-4171-8EA7-045CD2AF536E}"/>
                  </a:ext>
                </a:extLst>
              </p:cNvPr>
              <p:cNvSpPr txBox="1"/>
              <p:nvPr/>
            </p:nvSpPr>
            <p:spPr>
              <a:xfrm>
                <a:off x="762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x</a:t>
                </a: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EC283A39-D9F9-4A50-8531-56C01A04C2FD}"/>
                  </a:ext>
                </a:extLst>
              </p:cNvPr>
              <p:cNvSpPr txBox="1"/>
              <p:nvPr/>
            </p:nvSpPr>
            <p:spPr>
              <a:xfrm>
                <a:off x="7620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1</a:t>
                </a: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91E737EA-0B2A-4B67-AE5A-011E18FD9E10}"/>
                  </a:ext>
                </a:extLst>
              </p:cNvPr>
              <p:cNvSpPr txBox="1"/>
              <p:nvPr/>
            </p:nvSpPr>
            <p:spPr>
              <a:xfrm>
                <a:off x="14478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2</a:t>
                </a: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5E4E961E-5894-4949-9884-968F45B0B897}"/>
                  </a:ext>
                </a:extLst>
              </p:cNvPr>
              <p:cNvSpPr txBox="1"/>
              <p:nvPr/>
            </p:nvSpPr>
            <p:spPr>
              <a:xfrm>
                <a:off x="21336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3</a:t>
                </a: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8E47AD93-AC94-40F8-A469-BD344CF06B0F}"/>
                  </a:ext>
                </a:extLst>
              </p:cNvPr>
              <p:cNvSpPr txBox="1"/>
              <p:nvPr/>
            </p:nvSpPr>
            <p:spPr>
              <a:xfrm>
                <a:off x="28194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4</a:t>
                </a:r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63ED6FD0-D07D-45E8-9ACC-D3E2219977E2}"/>
                </a:ext>
              </a:extLst>
            </p:cNvPr>
            <p:cNvGrpSpPr/>
            <p:nvPr/>
          </p:nvGrpSpPr>
          <p:grpSpPr>
            <a:xfrm>
              <a:off x="381000" y="4038600"/>
              <a:ext cx="3429000" cy="660630"/>
              <a:chOff x="76200" y="3377970"/>
              <a:chExt cx="3429000" cy="660630"/>
            </a:xfrm>
          </p:grpSpPr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C875F150-70B7-42A5-AC6D-173F987F202E}"/>
                  </a:ext>
                </a:extLst>
              </p:cNvPr>
              <p:cNvSpPr txBox="1"/>
              <p:nvPr/>
            </p:nvSpPr>
            <p:spPr>
              <a:xfrm>
                <a:off x="762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ƒ(x)</a:t>
                </a:r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B1B09EC6-E4AE-4740-B3ED-3B92EAFB3558}"/>
                  </a:ext>
                </a:extLst>
              </p:cNvPr>
              <p:cNvSpPr txBox="1"/>
              <p:nvPr/>
            </p:nvSpPr>
            <p:spPr>
              <a:xfrm>
                <a:off x="7620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1/10</a:t>
                </a: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8736EA8C-0ACA-4D07-B03C-253BF3B2EDB6}"/>
                  </a:ext>
                </a:extLst>
              </p:cNvPr>
              <p:cNvSpPr txBox="1"/>
              <p:nvPr/>
            </p:nvSpPr>
            <p:spPr>
              <a:xfrm>
                <a:off x="14478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2/10</a:t>
                </a: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37BAE944-7721-4FF9-A066-45DCB1231434}"/>
                  </a:ext>
                </a:extLst>
              </p:cNvPr>
              <p:cNvSpPr txBox="1"/>
              <p:nvPr/>
            </p:nvSpPr>
            <p:spPr>
              <a:xfrm>
                <a:off x="21336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3/10</a:t>
                </a:r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8AA43CD5-A31B-4F13-A459-EAD6AF298491}"/>
                  </a:ext>
                </a:extLst>
              </p:cNvPr>
              <p:cNvSpPr txBox="1"/>
              <p:nvPr/>
            </p:nvSpPr>
            <p:spPr>
              <a:xfrm>
                <a:off x="28194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?</a:t>
                </a:r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6907D5E0-3A6C-4392-BC42-CEF659BF70A8}"/>
                </a:ext>
              </a:extLst>
            </p:cNvPr>
            <p:cNvGrpSpPr/>
            <p:nvPr/>
          </p:nvGrpSpPr>
          <p:grpSpPr>
            <a:xfrm>
              <a:off x="381000" y="4699230"/>
              <a:ext cx="3429000" cy="660630"/>
              <a:chOff x="76200" y="3377970"/>
              <a:chExt cx="3429000" cy="660630"/>
            </a:xfrm>
          </p:grpSpPr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45D0FFD8-2918-4E98-88E4-A5F619621160}"/>
                  </a:ext>
                </a:extLst>
              </p:cNvPr>
              <p:cNvSpPr txBox="1"/>
              <p:nvPr/>
            </p:nvSpPr>
            <p:spPr>
              <a:xfrm>
                <a:off x="762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F(x)</a:t>
                </a:r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FA9A1877-3F5D-415E-A7B6-9A10EF0EE2DC}"/>
                  </a:ext>
                </a:extLst>
              </p:cNvPr>
              <p:cNvSpPr txBox="1"/>
              <p:nvPr/>
            </p:nvSpPr>
            <p:spPr>
              <a:xfrm>
                <a:off x="7620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endParaRPr lang="en-US" sz="1600" b="1" dirty="0"/>
              </a:p>
            </p:txBody>
          </p: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FC0F0E79-4957-4725-B7FD-F97C50D096B3}"/>
                  </a:ext>
                </a:extLst>
              </p:cNvPr>
              <p:cNvSpPr txBox="1"/>
              <p:nvPr/>
            </p:nvSpPr>
            <p:spPr>
              <a:xfrm>
                <a:off x="14478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endParaRPr lang="en-US" sz="1600" b="1" dirty="0"/>
              </a:p>
            </p:txBody>
          </p: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C3F76B94-6D3D-49D0-B667-B2C532DF3F21}"/>
                  </a:ext>
                </a:extLst>
              </p:cNvPr>
              <p:cNvSpPr txBox="1"/>
              <p:nvPr/>
            </p:nvSpPr>
            <p:spPr>
              <a:xfrm>
                <a:off x="21336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endParaRPr lang="en-US" sz="1600" b="1" dirty="0"/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D76A20F8-D86C-4BC9-B559-B81271FAC8A7}"/>
                  </a:ext>
                </a:extLst>
              </p:cNvPr>
              <p:cNvSpPr txBox="1"/>
              <p:nvPr/>
            </p:nvSpPr>
            <p:spPr>
              <a:xfrm>
                <a:off x="28194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endParaRPr lang="en-US" sz="1600" b="1" dirty="0"/>
              </a:p>
            </p:txBody>
          </p:sp>
        </p:grp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C707F7CC-C178-4D6D-BD73-64D7E1AFA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PROBABILITY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473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Probabilities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same lengths at all markers mean it is the same person or an identical twin</a:t>
            </a:r>
          </a:p>
          <a:p>
            <a:endParaRPr lang="en-US" sz="2000" dirty="0"/>
          </a:p>
          <a:p>
            <a:r>
              <a:rPr lang="en-US" dirty="0"/>
              <a:t>Similar lengths mean people are related</a:t>
            </a:r>
          </a:p>
          <a:p>
            <a:endParaRPr lang="en-US" sz="2000" dirty="0"/>
          </a:p>
          <a:p>
            <a:r>
              <a:rPr lang="en-US" dirty="0"/>
              <a:t>Different lengths mean they are unrelated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85237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93712B8F-7751-4F62-A798-DE91C13F2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The probability function for a random variable X is: </a:t>
            </a:r>
          </a:p>
          <a:p>
            <a:r>
              <a:rPr lang="en-US" dirty="0"/>
              <a:t>ƒ(x) = x/10 for x=1,2,3,4</a:t>
            </a:r>
          </a:p>
          <a:p>
            <a:r>
              <a:rPr lang="en-US" dirty="0"/>
              <a:t>What are the F(x) values for the table?</a:t>
            </a:r>
          </a:p>
          <a:p>
            <a:endParaRPr lang="en-US" dirty="0"/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168DED99-C44F-40F0-A4FB-07D22A8F435F}"/>
              </a:ext>
            </a:extLst>
          </p:cNvPr>
          <p:cNvGrpSpPr/>
          <p:nvPr/>
        </p:nvGrpSpPr>
        <p:grpSpPr>
          <a:xfrm>
            <a:off x="2286000" y="4342710"/>
            <a:ext cx="4343400" cy="1981890"/>
            <a:chOff x="381000" y="3377970"/>
            <a:chExt cx="3429000" cy="198189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025C64F-2D0A-4771-BE0A-F81521D7FAA3}"/>
                </a:ext>
              </a:extLst>
            </p:cNvPr>
            <p:cNvGrpSpPr/>
            <p:nvPr/>
          </p:nvGrpSpPr>
          <p:grpSpPr>
            <a:xfrm>
              <a:off x="381000" y="3377970"/>
              <a:ext cx="3429000" cy="660630"/>
              <a:chOff x="76200" y="3377970"/>
              <a:chExt cx="3429000" cy="660630"/>
            </a:xfrm>
          </p:grpSpPr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42162475-E94A-4171-8EA7-045CD2AF536E}"/>
                  </a:ext>
                </a:extLst>
              </p:cNvPr>
              <p:cNvSpPr txBox="1"/>
              <p:nvPr/>
            </p:nvSpPr>
            <p:spPr>
              <a:xfrm>
                <a:off x="762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x</a:t>
                </a: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EC283A39-D9F9-4A50-8531-56C01A04C2FD}"/>
                  </a:ext>
                </a:extLst>
              </p:cNvPr>
              <p:cNvSpPr txBox="1"/>
              <p:nvPr/>
            </p:nvSpPr>
            <p:spPr>
              <a:xfrm>
                <a:off x="7620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1</a:t>
                </a: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91E737EA-0B2A-4B67-AE5A-011E18FD9E10}"/>
                  </a:ext>
                </a:extLst>
              </p:cNvPr>
              <p:cNvSpPr txBox="1"/>
              <p:nvPr/>
            </p:nvSpPr>
            <p:spPr>
              <a:xfrm>
                <a:off x="14478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2</a:t>
                </a: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5E4E961E-5894-4949-9884-968F45B0B897}"/>
                  </a:ext>
                </a:extLst>
              </p:cNvPr>
              <p:cNvSpPr txBox="1"/>
              <p:nvPr/>
            </p:nvSpPr>
            <p:spPr>
              <a:xfrm>
                <a:off x="21336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3</a:t>
                </a: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8E47AD93-AC94-40F8-A469-BD344CF06B0F}"/>
                  </a:ext>
                </a:extLst>
              </p:cNvPr>
              <p:cNvSpPr txBox="1"/>
              <p:nvPr/>
            </p:nvSpPr>
            <p:spPr>
              <a:xfrm>
                <a:off x="28194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4</a:t>
                </a:r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63ED6FD0-D07D-45E8-9ACC-D3E2219977E2}"/>
                </a:ext>
              </a:extLst>
            </p:cNvPr>
            <p:cNvGrpSpPr/>
            <p:nvPr/>
          </p:nvGrpSpPr>
          <p:grpSpPr>
            <a:xfrm>
              <a:off x="381000" y="4038600"/>
              <a:ext cx="3429000" cy="660630"/>
              <a:chOff x="76200" y="3377970"/>
              <a:chExt cx="3429000" cy="660630"/>
            </a:xfrm>
          </p:grpSpPr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C875F150-70B7-42A5-AC6D-173F987F202E}"/>
                  </a:ext>
                </a:extLst>
              </p:cNvPr>
              <p:cNvSpPr txBox="1"/>
              <p:nvPr/>
            </p:nvSpPr>
            <p:spPr>
              <a:xfrm>
                <a:off x="762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ƒ(x)</a:t>
                </a:r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B1B09EC6-E4AE-4740-B3ED-3B92EAFB3558}"/>
                  </a:ext>
                </a:extLst>
              </p:cNvPr>
              <p:cNvSpPr txBox="1"/>
              <p:nvPr/>
            </p:nvSpPr>
            <p:spPr>
              <a:xfrm>
                <a:off x="7620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1/10</a:t>
                </a: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8736EA8C-0ACA-4D07-B03C-253BF3B2EDB6}"/>
                  </a:ext>
                </a:extLst>
              </p:cNvPr>
              <p:cNvSpPr txBox="1"/>
              <p:nvPr/>
            </p:nvSpPr>
            <p:spPr>
              <a:xfrm>
                <a:off x="14478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2/10</a:t>
                </a: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37BAE944-7721-4FF9-A066-45DCB1231434}"/>
                  </a:ext>
                </a:extLst>
              </p:cNvPr>
              <p:cNvSpPr txBox="1"/>
              <p:nvPr/>
            </p:nvSpPr>
            <p:spPr>
              <a:xfrm>
                <a:off x="21336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3/10</a:t>
                </a:r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8AA43CD5-A31B-4F13-A459-EAD6AF298491}"/>
                  </a:ext>
                </a:extLst>
              </p:cNvPr>
              <p:cNvSpPr txBox="1"/>
              <p:nvPr/>
            </p:nvSpPr>
            <p:spPr>
              <a:xfrm>
                <a:off x="28194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4/10</a:t>
                </a:r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6907D5E0-3A6C-4392-BC42-CEF659BF70A8}"/>
                </a:ext>
              </a:extLst>
            </p:cNvPr>
            <p:cNvGrpSpPr/>
            <p:nvPr/>
          </p:nvGrpSpPr>
          <p:grpSpPr>
            <a:xfrm>
              <a:off x="381000" y="4699230"/>
              <a:ext cx="3429000" cy="660630"/>
              <a:chOff x="76200" y="3377970"/>
              <a:chExt cx="3429000" cy="660630"/>
            </a:xfrm>
          </p:grpSpPr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45D0FFD8-2918-4E98-88E4-A5F619621160}"/>
                  </a:ext>
                </a:extLst>
              </p:cNvPr>
              <p:cNvSpPr txBox="1"/>
              <p:nvPr/>
            </p:nvSpPr>
            <p:spPr>
              <a:xfrm>
                <a:off x="762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F(x)</a:t>
                </a:r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FA9A1877-3F5D-415E-A7B6-9A10EF0EE2DC}"/>
                  </a:ext>
                </a:extLst>
              </p:cNvPr>
              <p:cNvSpPr txBox="1"/>
              <p:nvPr/>
            </p:nvSpPr>
            <p:spPr>
              <a:xfrm>
                <a:off x="7620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?</a:t>
                </a:r>
              </a:p>
            </p:txBody>
          </p: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FC0F0E79-4957-4725-B7FD-F97C50D096B3}"/>
                  </a:ext>
                </a:extLst>
              </p:cNvPr>
              <p:cNvSpPr txBox="1"/>
              <p:nvPr/>
            </p:nvSpPr>
            <p:spPr>
              <a:xfrm>
                <a:off x="14478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?</a:t>
                </a:r>
              </a:p>
            </p:txBody>
          </p: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C3F76B94-6D3D-49D0-B667-B2C532DF3F21}"/>
                  </a:ext>
                </a:extLst>
              </p:cNvPr>
              <p:cNvSpPr txBox="1"/>
              <p:nvPr/>
            </p:nvSpPr>
            <p:spPr>
              <a:xfrm>
                <a:off x="21336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?</a:t>
                </a:r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D76A20F8-D86C-4BC9-B559-B81271FAC8A7}"/>
                  </a:ext>
                </a:extLst>
              </p:cNvPr>
              <p:cNvSpPr txBox="1"/>
              <p:nvPr/>
            </p:nvSpPr>
            <p:spPr>
              <a:xfrm>
                <a:off x="28194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?</a:t>
                </a:r>
              </a:p>
            </p:txBody>
          </p:sp>
        </p:grp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C707F7CC-C178-4D6D-BD73-64D7E1AFA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PROBABILITY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43666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93712B8F-7751-4F62-A798-DE91C13F2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The probability function for a random variable X is: </a:t>
            </a:r>
          </a:p>
          <a:p>
            <a:r>
              <a:rPr lang="en-US" dirty="0"/>
              <a:t>ƒ(x) = x/10 for x=1,2,3,4</a:t>
            </a:r>
          </a:p>
          <a:p>
            <a:r>
              <a:rPr lang="en-US" dirty="0"/>
              <a:t>What are the F(x) values for the table?</a:t>
            </a:r>
          </a:p>
          <a:p>
            <a:endParaRPr lang="en-US" dirty="0"/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168DED99-C44F-40F0-A4FB-07D22A8F435F}"/>
              </a:ext>
            </a:extLst>
          </p:cNvPr>
          <p:cNvGrpSpPr/>
          <p:nvPr/>
        </p:nvGrpSpPr>
        <p:grpSpPr>
          <a:xfrm>
            <a:off x="2286000" y="4342710"/>
            <a:ext cx="4343400" cy="1981890"/>
            <a:chOff x="381000" y="3377970"/>
            <a:chExt cx="3429000" cy="198189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025C64F-2D0A-4771-BE0A-F81521D7FAA3}"/>
                </a:ext>
              </a:extLst>
            </p:cNvPr>
            <p:cNvGrpSpPr/>
            <p:nvPr/>
          </p:nvGrpSpPr>
          <p:grpSpPr>
            <a:xfrm>
              <a:off x="381000" y="3377970"/>
              <a:ext cx="3429000" cy="660630"/>
              <a:chOff x="76200" y="3377970"/>
              <a:chExt cx="3429000" cy="660630"/>
            </a:xfrm>
          </p:grpSpPr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42162475-E94A-4171-8EA7-045CD2AF536E}"/>
                  </a:ext>
                </a:extLst>
              </p:cNvPr>
              <p:cNvSpPr txBox="1"/>
              <p:nvPr/>
            </p:nvSpPr>
            <p:spPr>
              <a:xfrm>
                <a:off x="762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x</a:t>
                </a: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EC283A39-D9F9-4A50-8531-56C01A04C2FD}"/>
                  </a:ext>
                </a:extLst>
              </p:cNvPr>
              <p:cNvSpPr txBox="1"/>
              <p:nvPr/>
            </p:nvSpPr>
            <p:spPr>
              <a:xfrm>
                <a:off x="7620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1</a:t>
                </a: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91E737EA-0B2A-4B67-AE5A-011E18FD9E10}"/>
                  </a:ext>
                </a:extLst>
              </p:cNvPr>
              <p:cNvSpPr txBox="1"/>
              <p:nvPr/>
            </p:nvSpPr>
            <p:spPr>
              <a:xfrm>
                <a:off x="14478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2</a:t>
                </a: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5E4E961E-5894-4949-9884-968F45B0B897}"/>
                  </a:ext>
                </a:extLst>
              </p:cNvPr>
              <p:cNvSpPr txBox="1"/>
              <p:nvPr/>
            </p:nvSpPr>
            <p:spPr>
              <a:xfrm>
                <a:off x="21336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3</a:t>
                </a: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8E47AD93-AC94-40F8-A469-BD344CF06B0F}"/>
                  </a:ext>
                </a:extLst>
              </p:cNvPr>
              <p:cNvSpPr txBox="1"/>
              <p:nvPr/>
            </p:nvSpPr>
            <p:spPr>
              <a:xfrm>
                <a:off x="28194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4</a:t>
                </a:r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63ED6FD0-D07D-45E8-9ACC-D3E2219977E2}"/>
                </a:ext>
              </a:extLst>
            </p:cNvPr>
            <p:cNvGrpSpPr/>
            <p:nvPr/>
          </p:nvGrpSpPr>
          <p:grpSpPr>
            <a:xfrm>
              <a:off x="381000" y="4038600"/>
              <a:ext cx="3429000" cy="660630"/>
              <a:chOff x="76200" y="3377970"/>
              <a:chExt cx="3429000" cy="660630"/>
            </a:xfrm>
          </p:grpSpPr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C875F150-70B7-42A5-AC6D-173F987F202E}"/>
                  </a:ext>
                </a:extLst>
              </p:cNvPr>
              <p:cNvSpPr txBox="1"/>
              <p:nvPr/>
            </p:nvSpPr>
            <p:spPr>
              <a:xfrm>
                <a:off x="762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ƒ(x)</a:t>
                </a:r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B1B09EC6-E4AE-4740-B3ED-3B92EAFB3558}"/>
                  </a:ext>
                </a:extLst>
              </p:cNvPr>
              <p:cNvSpPr txBox="1"/>
              <p:nvPr/>
            </p:nvSpPr>
            <p:spPr>
              <a:xfrm>
                <a:off x="7620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1/10</a:t>
                </a: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8736EA8C-0ACA-4D07-B03C-253BF3B2EDB6}"/>
                  </a:ext>
                </a:extLst>
              </p:cNvPr>
              <p:cNvSpPr txBox="1"/>
              <p:nvPr/>
            </p:nvSpPr>
            <p:spPr>
              <a:xfrm>
                <a:off x="14478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2/10</a:t>
                </a: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37BAE944-7721-4FF9-A066-45DCB1231434}"/>
                  </a:ext>
                </a:extLst>
              </p:cNvPr>
              <p:cNvSpPr txBox="1"/>
              <p:nvPr/>
            </p:nvSpPr>
            <p:spPr>
              <a:xfrm>
                <a:off x="21336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3/10</a:t>
                </a:r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8AA43CD5-A31B-4F13-A459-EAD6AF298491}"/>
                  </a:ext>
                </a:extLst>
              </p:cNvPr>
              <p:cNvSpPr txBox="1"/>
              <p:nvPr/>
            </p:nvSpPr>
            <p:spPr>
              <a:xfrm>
                <a:off x="28194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4/10</a:t>
                </a:r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6907D5E0-3A6C-4392-BC42-CEF659BF70A8}"/>
                </a:ext>
              </a:extLst>
            </p:cNvPr>
            <p:cNvGrpSpPr/>
            <p:nvPr/>
          </p:nvGrpSpPr>
          <p:grpSpPr>
            <a:xfrm>
              <a:off x="381000" y="4699230"/>
              <a:ext cx="3429000" cy="660630"/>
              <a:chOff x="76200" y="3377970"/>
              <a:chExt cx="3429000" cy="660630"/>
            </a:xfrm>
          </p:grpSpPr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45D0FFD8-2918-4E98-88E4-A5F619621160}"/>
                  </a:ext>
                </a:extLst>
              </p:cNvPr>
              <p:cNvSpPr txBox="1"/>
              <p:nvPr/>
            </p:nvSpPr>
            <p:spPr>
              <a:xfrm>
                <a:off x="762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F(x)</a:t>
                </a:r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FA9A1877-3F5D-415E-A7B6-9A10EF0EE2DC}"/>
                  </a:ext>
                </a:extLst>
              </p:cNvPr>
              <p:cNvSpPr txBox="1"/>
              <p:nvPr/>
            </p:nvSpPr>
            <p:spPr>
              <a:xfrm>
                <a:off x="7620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1/10</a:t>
                </a:r>
              </a:p>
            </p:txBody>
          </p: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FC0F0E79-4957-4725-B7FD-F97C50D096B3}"/>
                  </a:ext>
                </a:extLst>
              </p:cNvPr>
              <p:cNvSpPr txBox="1"/>
              <p:nvPr/>
            </p:nvSpPr>
            <p:spPr>
              <a:xfrm>
                <a:off x="14478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?</a:t>
                </a:r>
              </a:p>
            </p:txBody>
          </p: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C3F76B94-6D3D-49D0-B667-B2C532DF3F21}"/>
                  </a:ext>
                </a:extLst>
              </p:cNvPr>
              <p:cNvSpPr txBox="1"/>
              <p:nvPr/>
            </p:nvSpPr>
            <p:spPr>
              <a:xfrm>
                <a:off x="21336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?</a:t>
                </a:r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D76A20F8-D86C-4BC9-B559-B81271FAC8A7}"/>
                  </a:ext>
                </a:extLst>
              </p:cNvPr>
              <p:cNvSpPr txBox="1"/>
              <p:nvPr/>
            </p:nvSpPr>
            <p:spPr>
              <a:xfrm>
                <a:off x="28194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?</a:t>
                </a:r>
              </a:p>
            </p:txBody>
          </p:sp>
        </p:grp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C707F7CC-C178-4D6D-BD73-64D7E1AFA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PROBABILITY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98021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93712B8F-7751-4F62-A798-DE91C13F2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The probability function for a random variable X is: </a:t>
            </a:r>
          </a:p>
          <a:p>
            <a:r>
              <a:rPr lang="en-US" dirty="0"/>
              <a:t>ƒ(x) = x/10 for x=1,2,3,4</a:t>
            </a:r>
          </a:p>
          <a:p>
            <a:r>
              <a:rPr lang="en-US" dirty="0"/>
              <a:t>What are the F(x) values for the table?</a:t>
            </a:r>
          </a:p>
          <a:p>
            <a:endParaRPr lang="en-US" dirty="0"/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168DED99-C44F-40F0-A4FB-07D22A8F435F}"/>
              </a:ext>
            </a:extLst>
          </p:cNvPr>
          <p:cNvGrpSpPr/>
          <p:nvPr/>
        </p:nvGrpSpPr>
        <p:grpSpPr>
          <a:xfrm>
            <a:off x="2286000" y="4342710"/>
            <a:ext cx="4343400" cy="1981890"/>
            <a:chOff x="381000" y="3377970"/>
            <a:chExt cx="3429000" cy="198189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025C64F-2D0A-4771-BE0A-F81521D7FAA3}"/>
                </a:ext>
              </a:extLst>
            </p:cNvPr>
            <p:cNvGrpSpPr/>
            <p:nvPr/>
          </p:nvGrpSpPr>
          <p:grpSpPr>
            <a:xfrm>
              <a:off x="381000" y="3377970"/>
              <a:ext cx="3429000" cy="660630"/>
              <a:chOff x="76200" y="3377970"/>
              <a:chExt cx="3429000" cy="660630"/>
            </a:xfrm>
          </p:grpSpPr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42162475-E94A-4171-8EA7-045CD2AF536E}"/>
                  </a:ext>
                </a:extLst>
              </p:cNvPr>
              <p:cNvSpPr txBox="1"/>
              <p:nvPr/>
            </p:nvSpPr>
            <p:spPr>
              <a:xfrm>
                <a:off x="762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x</a:t>
                </a: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EC283A39-D9F9-4A50-8531-56C01A04C2FD}"/>
                  </a:ext>
                </a:extLst>
              </p:cNvPr>
              <p:cNvSpPr txBox="1"/>
              <p:nvPr/>
            </p:nvSpPr>
            <p:spPr>
              <a:xfrm>
                <a:off x="7620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1</a:t>
                </a: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91E737EA-0B2A-4B67-AE5A-011E18FD9E10}"/>
                  </a:ext>
                </a:extLst>
              </p:cNvPr>
              <p:cNvSpPr txBox="1"/>
              <p:nvPr/>
            </p:nvSpPr>
            <p:spPr>
              <a:xfrm>
                <a:off x="14478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2</a:t>
                </a: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5E4E961E-5894-4949-9884-968F45B0B897}"/>
                  </a:ext>
                </a:extLst>
              </p:cNvPr>
              <p:cNvSpPr txBox="1"/>
              <p:nvPr/>
            </p:nvSpPr>
            <p:spPr>
              <a:xfrm>
                <a:off x="21336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3</a:t>
                </a: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8E47AD93-AC94-40F8-A469-BD344CF06B0F}"/>
                  </a:ext>
                </a:extLst>
              </p:cNvPr>
              <p:cNvSpPr txBox="1"/>
              <p:nvPr/>
            </p:nvSpPr>
            <p:spPr>
              <a:xfrm>
                <a:off x="28194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4</a:t>
                </a:r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63ED6FD0-D07D-45E8-9ACC-D3E2219977E2}"/>
                </a:ext>
              </a:extLst>
            </p:cNvPr>
            <p:cNvGrpSpPr/>
            <p:nvPr/>
          </p:nvGrpSpPr>
          <p:grpSpPr>
            <a:xfrm>
              <a:off x="381000" y="4038600"/>
              <a:ext cx="3429000" cy="660630"/>
              <a:chOff x="76200" y="3377970"/>
              <a:chExt cx="3429000" cy="660630"/>
            </a:xfrm>
          </p:grpSpPr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C875F150-70B7-42A5-AC6D-173F987F202E}"/>
                  </a:ext>
                </a:extLst>
              </p:cNvPr>
              <p:cNvSpPr txBox="1"/>
              <p:nvPr/>
            </p:nvSpPr>
            <p:spPr>
              <a:xfrm>
                <a:off x="762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ƒ(x)</a:t>
                </a:r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B1B09EC6-E4AE-4740-B3ED-3B92EAFB3558}"/>
                  </a:ext>
                </a:extLst>
              </p:cNvPr>
              <p:cNvSpPr txBox="1"/>
              <p:nvPr/>
            </p:nvSpPr>
            <p:spPr>
              <a:xfrm>
                <a:off x="7620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1/10</a:t>
                </a: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8736EA8C-0ACA-4D07-B03C-253BF3B2EDB6}"/>
                  </a:ext>
                </a:extLst>
              </p:cNvPr>
              <p:cNvSpPr txBox="1"/>
              <p:nvPr/>
            </p:nvSpPr>
            <p:spPr>
              <a:xfrm>
                <a:off x="14478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2/10</a:t>
                </a: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37BAE944-7721-4FF9-A066-45DCB1231434}"/>
                  </a:ext>
                </a:extLst>
              </p:cNvPr>
              <p:cNvSpPr txBox="1"/>
              <p:nvPr/>
            </p:nvSpPr>
            <p:spPr>
              <a:xfrm>
                <a:off x="21336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3/10</a:t>
                </a:r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8AA43CD5-A31B-4F13-A459-EAD6AF298491}"/>
                  </a:ext>
                </a:extLst>
              </p:cNvPr>
              <p:cNvSpPr txBox="1"/>
              <p:nvPr/>
            </p:nvSpPr>
            <p:spPr>
              <a:xfrm>
                <a:off x="28194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4/10</a:t>
                </a:r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6907D5E0-3A6C-4392-BC42-CEF659BF70A8}"/>
                </a:ext>
              </a:extLst>
            </p:cNvPr>
            <p:cNvGrpSpPr/>
            <p:nvPr/>
          </p:nvGrpSpPr>
          <p:grpSpPr>
            <a:xfrm>
              <a:off x="381000" y="4699230"/>
              <a:ext cx="3429000" cy="660630"/>
              <a:chOff x="76200" y="3377970"/>
              <a:chExt cx="3429000" cy="660630"/>
            </a:xfrm>
          </p:grpSpPr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45D0FFD8-2918-4E98-88E4-A5F619621160}"/>
                  </a:ext>
                </a:extLst>
              </p:cNvPr>
              <p:cNvSpPr txBox="1"/>
              <p:nvPr/>
            </p:nvSpPr>
            <p:spPr>
              <a:xfrm>
                <a:off x="762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F(x)</a:t>
                </a:r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FA9A1877-3F5D-415E-A7B6-9A10EF0EE2DC}"/>
                  </a:ext>
                </a:extLst>
              </p:cNvPr>
              <p:cNvSpPr txBox="1"/>
              <p:nvPr/>
            </p:nvSpPr>
            <p:spPr>
              <a:xfrm>
                <a:off x="7620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1/10</a:t>
                </a:r>
              </a:p>
            </p:txBody>
          </p: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FC0F0E79-4957-4725-B7FD-F97C50D096B3}"/>
                  </a:ext>
                </a:extLst>
              </p:cNvPr>
              <p:cNvSpPr txBox="1"/>
              <p:nvPr/>
            </p:nvSpPr>
            <p:spPr>
              <a:xfrm>
                <a:off x="14478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3/10</a:t>
                </a:r>
              </a:p>
            </p:txBody>
          </p: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C3F76B94-6D3D-49D0-B667-B2C532DF3F21}"/>
                  </a:ext>
                </a:extLst>
              </p:cNvPr>
              <p:cNvSpPr txBox="1"/>
              <p:nvPr/>
            </p:nvSpPr>
            <p:spPr>
              <a:xfrm>
                <a:off x="21336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?</a:t>
                </a:r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D76A20F8-D86C-4BC9-B559-B81271FAC8A7}"/>
                  </a:ext>
                </a:extLst>
              </p:cNvPr>
              <p:cNvSpPr txBox="1"/>
              <p:nvPr/>
            </p:nvSpPr>
            <p:spPr>
              <a:xfrm>
                <a:off x="28194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?</a:t>
                </a:r>
              </a:p>
            </p:txBody>
          </p:sp>
        </p:grp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C707F7CC-C178-4D6D-BD73-64D7E1AFA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PROBABILITY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44400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93712B8F-7751-4F62-A798-DE91C13F2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The probability function for a random variable X is: </a:t>
            </a:r>
          </a:p>
          <a:p>
            <a:r>
              <a:rPr lang="en-US" dirty="0"/>
              <a:t>ƒ(x) = x/10 for x=1,2,3,4</a:t>
            </a:r>
          </a:p>
          <a:p>
            <a:r>
              <a:rPr lang="en-US" dirty="0"/>
              <a:t>What are the F(x) values for the table?</a:t>
            </a:r>
          </a:p>
          <a:p>
            <a:endParaRPr lang="en-US" dirty="0"/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168DED99-C44F-40F0-A4FB-07D22A8F435F}"/>
              </a:ext>
            </a:extLst>
          </p:cNvPr>
          <p:cNvGrpSpPr/>
          <p:nvPr/>
        </p:nvGrpSpPr>
        <p:grpSpPr>
          <a:xfrm>
            <a:off x="2286000" y="4342710"/>
            <a:ext cx="4343400" cy="1981890"/>
            <a:chOff x="381000" y="3377970"/>
            <a:chExt cx="3429000" cy="198189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025C64F-2D0A-4771-BE0A-F81521D7FAA3}"/>
                </a:ext>
              </a:extLst>
            </p:cNvPr>
            <p:cNvGrpSpPr/>
            <p:nvPr/>
          </p:nvGrpSpPr>
          <p:grpSpPr>
            <a:xfrm>
              <a:off x="381000" y="3377970"/>
              <a:ext cx="3429000" cy="660630"/>
              <a:chOff x="76200" y="3377970"/>
              <a:chExt cx="3429000" cy="660630"/>
            </a:xfrm>
          </p:grpSpPr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42162475-E94A-4171-8EA7-045CD2AF536E}"/>
                  </a:ext>
                </a:extLst>
              </p:cNvPr>
              <p:cNvSpPr txBox="1"/>
              <p:nvPr/>
            </p:nvSpPr>
            <p:spPr>
              <a:xfrm>
                <a:off x="762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x</a:t>
                </a: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EC283A39-D9F9-4A50-8531-56C01A04C2FD}"/>
                  </a:ext>
                </a:extLst>
              </p:cNvPr>
              <p:cNvSpPr txBox="1"/>
              <p:nvPr/>
            </p:nvSpPr>
            <p:spPr>
              <a:xfrm>
                <a:off x="7620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1</a:t>
                </a: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91E737EA-0B2A-4B67-AE5A-011E18FD9E10}"/>
                  </a:ext>
                </a:extLst>
              </p:cNvPr>
              <p:cNvSpPr txBox="1"/>
              <p:nvPr/>
            </p:nvSpPr>
            <p:spPr>
              <a:xfrm>
                <a:off x="14478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2</a:t>
                </a: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5E4E961E-5894-4949-9884-968F45B0B897}"/>
                  </a:ext>
                </a:extLst>
              </p:cNvPr>
              <p:cNvSpPr txBox="1"/>
              <p:nvPr/>
            </p:nvSpPr>
            <p:spPr>
              <a:xfrm>
                <a:off x="21336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3</a:t>
                </a: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8E47AD93-AC94-40F8-A469-BD344CF06B0F}"/>
                  </a:ext>
                </a:extLst>
              </p:cNvPr>
              <p:cNvSpPr txBox="1"/>
              <p:nvPr/>
            </p:nvSpPr>
            <p:spPr>
              <a:xfrm>
                <a:off x="28194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4</a:t>
                </a:r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63ED6FD0-D07D-45E8-9ACC-D3E2219977E2}"/>
                </a:ext>
              </a:extLst>
            </p:cNvPr>
            <p:cNvGrpSpPr/>
            <p:nvPr/>
          </p:nvGrpSpPr>
          <p:grpSpPr>
            <a:xfrm>
              <a:off x="381000" y="4038600"/>
              <a:ext cx="3429000" cy="660630"/>
              <a:chOff x="76200" y="3377970"/>
              <a:chExt cx="3429000" cy="660630"/>
            </a:xfrm>
          </p:grpSpPr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C875F150-70B7-42A5-AC6D-173F987F202E}"/>
                  </a:ext>
                </a:extLst>
              </p:cNvPr>
              <p:cNvSpPr txBox="1"/>
              <p:nvPr/>
            </p:nvSpPr>
            <p:spPr>
              <a:xfrm>
                <a:off x="762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ƒ(x)</a:t>
                </a:r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B1B09EC6-E4AE-4740-B3ED-3B92EAFB3558}"/>
                  </a:ext>
                </a:extLst>
              </p:cNvPr>
              <p:cNvSpPr txBox="1"/>
              <p:nvPr/>
            </p:nvSpPr>
            <p:spPr>
              <a:xfrm>
                <a:off x="7620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1/10</a:t>
                </a: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8736EA8C-0ACA-4D07-B03C-253BF3B2EDB6}"/>
                  </a:ext>
                </a:extLst>
              </p:cNvPr>
              <p:cNvSpPr txBox="1"/>
              <p:nvPr/>
            </p:nvSpPr>
            <p:spPr>
              <a:xfrm>
                <a:off x="14478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2/10</a:t>
                </a: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37BAE944-7721-4FF9-A066-45DCB1231434}"/>
                  </a:ext>
                </a:extLst>
              </p:cNvPr>
              <p:cNvSpPr txBox="1"/>
              <p:nvPr/>
            </p:nvSpPr>
            <p:spPr>
              <a:xfrm>
                <a:off x="21336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3/10</a:t>
                </a:r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8AA43CD5-A31B-4F13-A459-EAD6AF298491}"/>
                  </a:ext>
                </a:extLst>
              </p:cNvPr>
              <p:cNvSpPr txBox="1"/>
              <p:nvPr/>
            </p:nvSpPr>
            <p:spPr>
              <a:xfrm>
                <a:off x="28194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4/10</a:t>
                </a:r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6907D5E0-3A6C-4392-BC42-CEF659BF70A8}"/>
                </a:ext>
              </a:extLst>
            </p:cNvPr>
            <p:cNvGrpSpPr/>
            <p:nvPr/>
          </p:nvGrpSpPr>
          <p:grpSpPr>
            <a:xfrm>
              <a:off x="381000" y="4699230"/>
              <a:ext cx="3429000" cy="660630"/>
              <a:chOff x="76200" y="3377970"/>
              <a:chExt cx="3429000" cy="660630"/>
            </a:xfrm>
          </p:grpSpPr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45D0FFD8-2918-4E98-88E4-A5F619621160}"/>
                  </a:ext>
                </a:extLst>
              </p:cNvPr>
              <p:cNvSpPr txBox="1"/>
              <p:nvPr/>
            </p:nvSpPr>
            <p:spPr>
              <a:xfrm>
                <a:off x="762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F(x)</a:t>
                </a:r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FA9A1877-3F5D-415E-A7B6-9A10EF0EE2DC}"/>
                  </a:ext>
                </a:extLst>
              </p:cNvPr>
              <p:cNvSpPr txBox="1"/>
              <p:nvPr/>
            </p:nvSpPr>
            <p:spPr>
              <a:xfrm>
                <a:off x="7620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1/10</a:t>
                </a:r>
              </a:p>
            </p:txBody>
          </p: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FC0F0E79-4957-4725-B7FD-F97C50D096B3}"/>
                  </a:ext>
                </a:extLst>
              </p:cNvPr>
              <p:cNvSpPr txBox="1"/>
              <p:nvPr/>
            </p:nvSpPr>
            <p:spPr>
              <a:xfrm>
                <a:off x="14478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3/10</a:t>
                </a:r>
              </a:p>
            </p:txBody>
          </p: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C3F76B94-6D3D-49D0-B667-B2C532DF3F21}"/>
                  </a:ext>
                </a:extLst>
              </p:cNvPr>
              <p:cNvSpPr txBox="1"/>
              <p:nvPr/>
            </p:nvSpPr>
            <p:spPr>
              <a:xfrm>
                <a:off x="21336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6/10</a:t>
                </a:r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D76A20F8-D86C-4BC9-B559-B81271FAC8A7}"/>
                  </a:ext>
                </a:extLst>
              </p:cNvPr>
              <p:cNvSpPr txBox="1"/>
              <p:nvPr/>
            </p:nvSpPr>
            <p:spPr>
              <a:xfrm>
                <a:off x="28194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?</a:t>
                </a:r>
              </a:p>
            </p:txBody>
          </p:sp>
        </p:grp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C707F7CC-C178-4D6D-BD73-64D7E1AFA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PROBABILITY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04575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93712B8F-7751-4F62-A798-DE91C13F2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The probability function for a random variable X is: </a:t>
            </a:r>
          </a:p>
          <a:p>
            <a:r>
              <a:rPr lang="en-US" dirty="0"/>
              <a:t>ƒ(x) = x/10 for x=1,2,3,4</a:t>
            </a:r>
          </a:p>
          <a:p>
            <a:r>
              <a:rPr lang="en-US" dirty="0"/>
              <a:t>What are the F(x) values for the table?</a:t>
            </a:r>
          </a:p>
          <a:p>
            <a:endParaRPr lang="en-US" dirty="0"/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168DED99-C44F-40F0-A4FB-07D22A8F435F}"/>
              </a:ext>
            </a:extLst>
          </p:cNvPr>
          <p:cNvGrpSpPr/>
          <p:nvPr/>
        </p:nvGrpSpPr>
        <p:grpSpPr>
          <a:xfrm>
            <a:off x="2286000" y="4342710"/>
            <a:ext cx="4343400" cy="1981890"/>
            <a:chOff x="381000" y="3377970"/>
            <a:chExt cx="3429000" cy="198189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025C64F-2D0A-4771-BE0A-F81521D7FAA3}"/>
                </a:ext>
              </a:extLst>
            </p:cNvPr>
            <p:cNvGrpSpPr/>
            <p:nvPr/>
          </p:nvGrpSpPr>
          <p:grpSpPr>
            <a:xfrm>
              <a:off x="381000" y="3377970"/>
              <a:ext cx="3429000" cy="660630"/>
              <a:chOff x="76200" y="3377970"/>
              <a:chExt cx="3429000" cy="660630"/>
            </a:xfrm>
          </p:grpSpPr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42162475-E94A-4171-8EA7-045CD2AF536E}"/>
                  </a:ext>
                </a:extLst>
              </p:cNvPr>
              <p:cNvSpPr txBox="1"/>
              <p:nvPr/>
            </p:nvSpPr>
            <p:spPr>
              <a:xfrm>
                <a:off x="762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x</a:t>
                </a: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EC283A39-D9F9-4A50-8531-56C01A04C2FD}"/>
                  </a:ext>
                </a:extLst>
              </p:cNvPr>
              <p:cNvSpPr txBox="1"/>
              <p:nvPr/>
            </p:nvSpPr>
            <p:spPr>
              <a:xfrm>
                <a:off x="7620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1</a:t>
                </a: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91E737EA-0B2A-4B67-AE5A-011E18FD9E10}"/>
                  </a:ext>
                </a:extLst>
              </p:cNvPr>
              <p:cNvSpPr txBox="1"/>
              <p:nvPr/>
            </p:nvSpPr>
            <p:spPr>
              <a:xfrm>
                <a:off x="14478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2</a:t>
                </a: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5E4E961E-5894-4949-9884-968F45B0B897}"/>
                  </a:ext>
                </a:extLst>
              </p:cNvPr>
              <p:cNvSpPr txBox="1"/>
              <p:nvPr/>
            </p:nvSpPr>
            <p:spPr>
              <a:xfrm>
                <a:off x="21336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3</a:t>
                </a: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8E47AD93-AC94-40F8-A469-BD344CF06B0F}"/>
                  </a:ext>
                </a:extLst>
              </p:cNvPr>
              <p:cNvSpPr txBox="1"/>
              <p:nvPr/>
            </p:nvSpPr>
            <p:spPr>
              <a:xfrm>
                <a:off x="28194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4</a:t>
                </a:r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63ED6FD0-D07D-45E8-9ACC-D3E2219977E2}"/>
                </a:ext>
              </a:extLst>
            </p:cNvPr>
            <p:cNvGrpSpPr/>
            <p:nvPr/>
          </p:nvGrpSpPr>
          <p:grpSpPr>
            <a:xfrm>
              <a:off x="381000" y="4038600"/>
              <a:ext cx="3429000" cy="660630"/>
              <a:chOff x="76200" y="3377970"/>
              <a:chExt cx="3429000" cy="660630"/>
            </a:xfrm>
          </p:grpSpPr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C875F150-70B7-42A5-AC6D-173F987F202E}"/>
                  </a:ext>
                </a:extLst>
              </p:cNvPr>
              <p:cNvSpPr txBox="1"/>
              <p:nvPr/>
            </p:nvSpPr>
            <p:spPr>
              <a:xfrm>
                <a:off x="762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ƒ(x)</a:t>
                </a:r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B1B09EC6-E4AE-4740-B3ED-3B92EAFB3558}"/>
                  </a:ext>
                </a:extLst>
              </p:cNvPr>
              <p:cNvSpPr txBox="1"/>
              <p:nvPr/>
            </p:nvSpPr>
            <p:spPr>
              <a:xfrm>
                <a:off x="7620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1/10</a:t>
                </a: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8736EA8C-0ACA-4D07-B03C-253BF3B2EDB6}"/>
                  </a:ext>
                </a:extLst>
              </p:cNvPr>
              <p:cNvSpPr txBox="1"/>
              <p:nvPr/>
            </p:nvSpPr>
            <p:spPr>
              <a:xfrm>
                <a:off x="14478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2/10</a:t>
                </a: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37BAE944-7721-4FF9-A066-45DCB1231434}"/>
                  </a:ext>
                </a:extLst>
              </p:cNvPr>
              <p:cNvSpPr txBox="1"/>
              <p:nvPr/>
            </p:nvSpPr>
            <p:spPr>
              <a:xfrm>
                <a:off x="21336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3/10</a:t>
                </a:r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8AA43CD5-A31B-4F13-A459-EAD6AF298491}"/>
                  </a:ext>
                </a:extLst>
              </p:cNvPr>
              <p:cNvSpPr txBox="1"/>
              <p:nvPr/>
            </p:nvSpPr>
            <p:spPr>
              <a:xfrm>
                <a:off x="28194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4/10</a:t>
                </a:r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6907D5E0-3A6C-4392-BC42-CEF659BF70A8}"/>
                </a:ext>
              </a:extLst>
            </p:cNvPr>
            <p:cNvGrpSpPr/>
            <p:nvPr/>
          </p:nvGrpSpPr>
          <p:grpSpPr>
            <a:xfrm>
              <a:off x="381000" y="4699230"/>
              <a:ext cx="3429000" cy="660630"/>
              <a:chOff x="76200" y="3377970"/>
              <a:chExt cx="3429000" cy="660630"/>
            </a:xfrm>
          </p:grpSpPr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45D0FFD8-2918-4E98-88E4-A5F619621160}"/>
                  </a:ext>
                </a:extLst>
              </p:cNvPr>
              <p:cNvSpPr txBox="1"/>
              <p:nvPr/>
            </p:nvSpPr>
            <p:spPr>
              <a:xfrm>
                <a:off x="762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F(x)</a:t>
                </a:r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FA9A1877-3F5D-415E-A7B6-9A10EF0EE2DC}"/>
                  </a:ext>
                </a:extLst>
              </p:cNvPr>
              <p:cNvSpPr txBox="1"/>
              <p:nvPr/>
            </p:nvSpPr>
            <p:spPr>
              <a:xfrm>
                <a:off x="7620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1/10</a:t>
                </a:r>
              </a:p>
            </p:txBody>
          </p: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FC0F0E79-4957-4725-B7FD-F97C50D096B3}"/>
                  </a:ext>
                </a:extLst>
              </p:cNvPr>
              <p:cNvSpPr txBox="1"/>
              <p:nvPr/>
            </p:nvSpPr>
            <p:spPr>
              <a:xfrm>
                <a:off x="14478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3/10</a:t>
                </a:r>
              </a:p>
            </p:txBody>
          </p: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C3F76B94-6D3D-49D0-B667-B2C532DF3F21}"/>
                  </a:ext>
                </a:extLst>
              </p:cNvPr>
              <p:cNvSpPr txBox="1"/>
              <p:nvPr/>
            </p:nvSpPr>
            <p:spPr>
              <a:xfrm>
                <a:off x="21336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6/10</a:t>
                </a:r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D76A20F8-D86C-4BC9-B559-B81271FAC8A7}"/>
                  </a:ext>
                </a:extLst>
              </p:cNvPr>
              <p:cNvSpPr txBox="1"/>
              <p:nvPr/>
            </p:nvSpPr>
            <p:spPr>
              <a:xfrm>
                <a:off x="28194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10/10</a:t>
                </a:r>
              </a:p>
            </p:txBody>
          </p:sp>
        </p:grp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C707F7CC-C178-4D6D-BD73-64D7E1AFA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PROBABILITY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64403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93712B8F-7751-4F62-A798-DE91C13F2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The probability function for a random variable X is: </a:t>
            </a:r>
          </a:p>
          <a:p>
            <a:r>
              <a:rPr lang="en-US" dirty="0"/>
              <a:t>ƒ(x) = x/10 for x=1,2,3,4</a:t>
            </a:r>
          </a:p>
          <a:p>
            <a:r>
              <a:rPr lang="en-US" dirty="0"/>
              <a:t>What are the F(x) values for the table?</a:t>
            </a:r>
          </a:p>
          <a:p>
            <a:endParaRPr lang="en-US" dirty="0"/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168DED99-C44F-40F0-A4FB-07D22A8F435F}"/>
              </a:ext>
            </a:extLst>
          </p:cNvPr>
          <p:cNvGrpSpPr/>
          <p:nvPr/>
        </p:nvGrpSpPr>
        <p:grpSpPr>
          <a:xfrm>
            <a:off x="2286000" y="4343400"/>
            <a:ext cx="4343400" cy="1981890"/>
            <a:chOff x="381000" y="3377970"/>
            <a:chExt cx="3429000" cy="198189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025C64F-2D0A-4771-BE0A-F81521D7FAA3}"/>
                </a:ext>
              </a:extLst>
            </p:cNvPr>
            <p:cNvGrpSpPr/>
            <p:nvPr/>
          </p:nvGrpSpPr>
          <p:grpSpPr>
            <a:xfrm>
              <a:off x="381000" y="3377970"/>
              <a:ext cx="3429000" cy="660630"/>
              <a:chOff x="76200" y="3377970"/>
              <a:chExt cx="3429000" cy="660630"/>
            </a:xfrm>
          </p:grpSpPr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42162475-E94A-4171-8EA7-045CD2AF536E}"/>
                  </a:ext>
                </a:extLst>
              </p:cNvPr>
              <p:cNvSpPr txBox="1"/>
              <p:nvPr/>
            </p:nvSpPr>
            <p:spPr>
              <a:xfrm>
                <a:off x="762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x</a:t>
                </a: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EC283A39-D9F9-4A50-8531-56C01A04C2FD}"/>
                  </a:ext>
                </a:extLst>
              </p:cNvPr>
              <p:cNvSpPr txBox="1"/>
              <p:nvPr/>
            </p:nvSpPr>
            <p:spPr>
              <a:xfrm>
                <a:off x="7620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1</a:t>
                </a: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91E737EA-0B2A-4B67-AE5A-011E18FD9E10}"/>
                  </a:ext>
                </a:extLst>
              </p:cNvPr>
              <p:cNvSpPr txBox="1"/>
              <p:nvPr/>
            </p:nvSpPr>
            <p:spPr>
              <a:xfrm>
                <a:off x="14478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2</a:t>
                </a: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5E4E961E-5894-4949-9884-968F45B0B897}"/>
                  </a:ext>
                </a:extLst>
              </p:cNvPr>
              <p:cNvSpPr txBox="1"/>
              <p:nvPr/>
            </p:nvSpPr>
            <p:spPr>
              <a:xfrm>
                <a:off x="21336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3</a:t>
                </a: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8E47AD93-AC94-40F8-A469-BD344CF06B0F}"/>
                  </a:ext>
                </a:extLst>
              </p:cNvPr>
              <p:cNvSpPr txBox="1"/>
              <p:nvPr/>
            </p:nvSpPr>
            <p:spPr>
              <a:xfrm>
                <a:off x="28194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4</a:t>
                </a:r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63ED6FD0-D07D-45E8-9ACC-D3E2219977E2}"/>
                </a:ext>
              </a:extLst>
            </p:cNvPr>
            <p:cNvGrpSpPr/>
            <p:nvPr/>
          </p:nvGrpSpPr>
          <p:grpSpPr>
            <a:xfrm>
              <a:off x="381000" y="4038600"/>
              <a:ext cx="3429000" cy="660630"/>
              <a:chOff x="76200" y="3377970"/>
              <a:chExt cx="3429000" cy="660630"/>
            </a:xfrm>
          </p:grpSpPr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C875F150-70B7-42A5-AC6D-173F987F202E}"/>
                  </a:ext>
                </a:extLst>
              </p:cNvPr>
              <p:cNvSpPr txBox="1"/>
              <p:nvPr/>
            </p:nvSpPr>
            <p:spPr>
              <a:xfrm>
                <a:off x="762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ƒ(x)</a:t>
                </a:r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B1B09EC6-E4AE-4740-B3ED-3B92EAFB3558}"/>
                  </a:ext>
                </a:extLst>
              </p:cNvPr>
              <p:cNvSpPr txBox="1"/>
              <p:nvPr/>
            </p:nvSpPr>
            <p:spPr>
              <a:xfrm>
                <a:off x="7620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1/10</a:t>
                </a: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8736EA8C-0ACA-4D07-B03C-253BF3B2EDB6}"/>
                  </a:ext>
                </a:extLst>
              </p:cNvPr>
              <p:cNvSpPr txBox="1"/>
              <p:nvPr/>
            </p:nvSpPr>
            <p:spPr>
              <a:xfrm>
                <a:off x="14478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2/10</a:t>
                </a: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37BAE944-7721-4FF9-A066-45DCB1231434}"/>
                  </a:ext>
                </a:extLst>
              </p:cNvPr>
              <p:cNvSpPr txBox="1"/>
              <p:nvPr/>
            </p:nvSpPr>
            <p:spPr>
              <a:xfrm>
                <a:off x="21336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3/10</a:t>
                </a:r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8AA43CD5-A31B-4F13-A459-EAD6AF298491}"/>
                  </a:ext>
                </a:extLst>
              </p:cNvPr>
              <p:cNvSpPr txBox="1"/>
              <p:nvPr/>
            </p:nvSpPr>
            <p:spPr>
              <a:xfrm>
                <a:off x="28194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4/10</a:t>
                </a:r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6907D5E0-3A6C-4392-BC42-CEF659BF70A8}"/>
                </a:ext>
              </a:extLst>
            </p:cNvPr>
            <p:cNvGrpSpPr/>
            <p:nvPr/>
          </p:nvGrpSpPr>
          <p:grpSpPr>
            <a:xfrm>
              <a:off x="381000" y="4699230"/>
              <a:ext cx="3429000" cy="660630"/>
              <a:chOff x="76200" y="3377970"/>
              <a:chExt cx="3429000" cy="660630"/>
            </a:xfrm>
          </p:grpSpPr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45D0FFD8-2918-4E98-88E4-A5F619621160}"/>
                  </a:ext>
                </a:extLst>
              </p:cNvPr>
              <p:cNvSpPr txBox="1"/>
              <p:nvPr/>
            </p:nvSpPr>
            <p:spPr>
              <a:xfrm>
                <a:off x="762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F(x)</a:t>
                </a:r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FA9A1877-3F5D-415E-A7B6-9A10EF0EE2DC}"/>
                  </a:ext>
                </a:extLst>
              </p:cNvPr>
              <p:cNvSpPr txBox="1"/>
              <p:nvPr/>
            </p:nvSpPr>
            <p:spPr>
              <a:xfrm>
                <a:off x="7620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1/10</a:t>
                </a:r>
              </a:p>
            </p:txBody>
          </p: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FC0F0E79-4957-4725-B7FD-F97C50D096B3}"/>
                  </a:ext>
                </a:extLst>
              </p:cNvPr>
              <p:cNvSpPr txBox="1"/>
              <p:nvPr/>
            </p:nvSpPr>
            <p:spPr>
              <a:xfrm>
                <a:off x="14478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3/10</a:t>
                </a:r>
              </a:p>
            </p:txBody>
          </p: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C3F76B94-6D3D-49D0-B667-B2C532DF3F21}"/>
                  </a:ext>
                </a:extLst>
              </p:cNvPr>
              <p:cNvSpPr txBox="1"/>
              <p:nvPr/>
            </p:nvSpPr>
            <p:spPr>
              <a:xfrm>
                <a:off x="21336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6/10</a:t>
                </a:r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D76A20F8-D86C-4BC9-B559-B81271FAC8A7}"/>
                  </a:ext>
                </a:extLst>
              </p:cNvPr>
              <p:cNvSpPr txBox="1"/>
              <p:nvPr/>
            </p:nvSpPr>
            <p:spPr>
              <a:xfrm>
                <a:off x="2819400" y="3377970"/>
                <a:ext cx="685800" cy="660630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txBody>
              <a:bodyPr wrap="square" lIns="9144" rIns="45720" bIns="182880" rtlCol="0">
                <a:spAutoFit/>
              </a:bodyPr>
              <a:lstStyle/>
              <a:p>
                <a:pPr algn="ctr">
                  <a:lnSpc>
                    <a:spcPts val="3900"/>
                  </a:lnSpc>
                </a:pPr>
                <a:r>
                  <a:rPr lang="en-US" sz="1600" b="1" dirty="0"/>
                  <a:t>10/10</a:t>
                </a:r>
              </a:p>
            </p:txBody>
          </p:sp>
        </p:grp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C707F7CC-C178-4D6D-BD73-64D7E1AFA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PROBABILITY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C77B4F6-7FA7-4B86-9824-70C9212A040F}"/>
              </a:ext>
            </a:extLst>
          </p:cNvPr>
          <p:cNvSpPr txBox="1"/>
          <p:nvPr/>
        </p:nvSpPr>
        <p:spPr>
          <a:xfrm>
            <a:off x="6667500" y="6211669"/>
            <a:ext cx="1638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final F(x) value is “1”</a:t>
            </a:r>
          </a:p>
        </p:txBody>
      </p:sp>
    </p:spTree>
    <p:extLst>
      <p:ext uri="{BB962C8B-B14F-4D97-AF65-F5344CB8AC3E}">
        <p14:creationId xmlns:p14="http://schemas.microsoft.com/office/powerpoint/2010/main" val="396711367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C28038B-000A-4348-9553-823D7F0D76C0}"/>
              </a:ext>
            </a:extLst>
          </p:cNvPr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178672140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P(X=x)</a:t>
            </a:r>
          </a:p>
          <a:p>
            <a:r>
              <a:rPr lang="en-US" dirty="0"/>
              <a:t>P(x) means “the probability that the random variable X equals the value x”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24991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 “</a:t>
            </a:r>
            <a:r>
              <a:rPr lang="el-GR" dirty="0"/>
              <a:t>Σ</a:t>
            </a:r>
            <a:r>
              <a:rPr lang="en-US" dirty="0"/>
              <a:t>” means </a:t>
            </a:r>
          </a:p>
          <a:p>
            <a:pPr algn="ctr"/>
            <a:r>
              <a:rPr lang="en-US" dirty="0"/>
              <a:t>“the sum of”</a:t>
            </a:r>
          </a:p>
        </p:txBody>
      </p:sp>
    </p:spTree>
    <p:extLst>
      <p:ext uri="{BB962C8B-B14F-4D97-AF65-F5344CB8AC3E}">
        <p14:creationId xmlns:p14="http://schemas.microsoft.com/office/powerpoint/2010/main" val="355402921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Rules for discrete probabilities:</a:t>
            </a:r>
          </a:p>
          <a:p>
            <a:r>
              <a:rPr lang="en-US" dirty="0"/>
              <a:t>	</a:t>
            </a:r>
            <a:r>
              <a:rPr lang="el-GR" dirty="0"/>
              <a:t>Σ</a:t>
            </a:r>
            <a:r>
              <a:rPr lang="en-US" dirty="0"/>
              <a:t> P(x) = 1    or 100%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029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3B230-9E80-40C8-9ED7-B3FC11899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Probabilities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6348A-7356-4008-8AAF-CD2C031D9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certain lengths occur for each of the markers</a:t>
            </a:r>
          </a:p>
          <a:p>
            <a:r>
              <a:rPr lang="en-US" dirty="0"/>
              <a:t>The length values are called “</a:t>
            </a:r>
            <a:r>
              <a:rPr lang="en-US" dirty="0">
                <a:solidFill>
                  <a:srgbClr val="FFC000"/>
                </a:solidFill>
              </a:rPr>
              <a:t>alleles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70653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Rules for discrete probabilities:</a:t>
            </a:r>
          </a:p>
          <a:p>
            <a:r>
              <a:rPr lang="en-US" dirty="0"/>
              <a:t>	</a:t>
            </a:r>
            <a:r>
              <a:rPr lang="el-GR" dirty="0"/>
              <a:t>Σ</a:t>
            </a:r>
            <a:r>
              <a:rPr lang="en-US" dirty="0"/>
              <a:t> P(x) = 1    or 100%</a:t>
            </a:r>
          </a:p>
          <a:p>
            <a:r>
              <a:rPr lang="en-US" dirty="0"/>
              <a:t>	0 ≤ P(x) ≤ 1    or 100%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29274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r>
              <a:rPr lang="en-US" dirty="0"/>
              <a:t>A probability histogram: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81FF688-8009-43C3-9AEC-69E293FBC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828800"/>
            <a:ext cx="4805363" cy="469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633A89-57A0-4DB9-B71B-A072FE73004F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http://img.bhs4.com/10/a/10ab4d31632e8176c49e20c8f1887dc164dc0648_small.jp</a:t>
            </a:r>
          </a:p>
        </p:txBody>
      </p:sp>
    </p:spTree>
    <p:extLst>
      <p:ext uri="{BB962C8B-B14F-4D97-AF65-F5344CB8AC3E}">
        <p14:creationId xmlns:p14="http://schemas.microsoft.com/office/powerpoint/2010/main" val="355402921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111F6D8D-633C-4B15-BC7B-017E1F6BC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637" y="1981200"/>
            <a:ext cx="4805363" cy="469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What is the probability a black cherry tree is shorter than 70 feet?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PROBABILITY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9ED021-D232-4AD6-B8CD-11829A57D96B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http://img.bhs4.com/10/a/10ab4d31632e8176c49e20c8f1887dc164dc0648_small.jp</a:t>
            </a:r>
          </a:p>
        </p:txBody>
      </p:sp>
    </p:spTree>
    <p:extLst>
      <p:ext uri="{BB962C8B-B14F-4D97-AF65-F5344CB8AC3E}">
        <p14:creationId xmlns:p14="http://schemas.microsoft.com/office/powerpoint/2010/main" val="429485431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111F6D8D-633C-4B15-BC7B-017E1F6BC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637" y="1981200"/>
            <a:ext cx="4805363" cy="469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What is the probability a black cherry tree is shorter than 70 feet? </a:t>
            </a:r>
            <a:r>
              <a:rPr lang="en-US" dirty="0">
                <a:solidFill>
                  <a:srgbClr val="FFFF00"/>
                </a:solidFill>
              </a:rPr>
              <a:t>6/31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PROBABILITY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9ED021-D232-4AD6-B8CD-11829A57D96B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http://img.bhs4.com/10/a/10ab4d31632e8176c49e20c8f1887dc164dc0648_small.jp</a:t>
            </a:r>
          </a:p>
        </p:txBody>
      </p:sp>
    </p:spTree>
    <p:extLst>
      <p:ext uri="{BB962C8B-B14F-4D97-AF65-F5344CB8AC3E}">
        <p14:creationId xmlns:p14="http://schemas.microsoft.com/office/powerpoint/2010/main" val="179252698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637" y="1981200"/>
            <a:ext cx="4805363" cy="469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What is the probability a black cherry tree is between 70 and 80 feet?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PROBABILITY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4C1750-6AE6-45DC-A78E-DD9A4CCC00B7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http://img.bhs4.com/10/a/10ab4d31632e8176c49e20c8f1887dc164dc0648_small.jp</a:t>
            </a:r>
          </a:p>
        </p:txBody>
      </p:sp>
    </p:spTree>
    <p:extLst>
      <p:ext uri="{BB962C8B-B14F-4D97-AF65-F5344CB8AC3E}">
        <p14:creationId xmlns:p14="http://schemas.microsoft.com/office/powerpoint/2010/main" val="56390039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637" y="1981200"/>
            <a:ext cx="4805363" cy="469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What is the probability a black cherry tree is between 70 and 80 feet? </a:t>
            </a:r>
            <a:r>
              <a:rPr lang="en-US" dirty="0">
                <a:solidFill>
                  <a:srgbClr val="FFFF00"/>
                </a:solidFill>
              </a:rPr>
              <a:t>18/31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PROBABILITY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4C1750-6AE6-45DC-A78E-DD9A4CCC00B7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http://img.bhs4.com/10/a/10ab4d31632e8176c49e20c8f1887dc164dc0648_small.jp</a:t>
            </a:r>
          </a:p>
        </p:txBody>
      </p:sp>
    </p:spTree>
    <p:extLst>
      <p:ext uri="{BB962C8B-B14F-4D97-AF65-F5344CB8AC3E}">
        <p14:creationId xmlns:p14="http://schemas.microsoft.com/office/powerpoint/2010/main" val="413538089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637" y="1981200"/>
            <a:ext cx="4805363" cy="469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What is the cumulative probability a black cherry tree being 80 feet or</a:t>
            </a:r>
          </a:p>
          <a:p>
            <a:pPr>
              <a:spcBef>
                <a:spcPts val="0"/>
              </a:spcBef>
            </a:pPr>
            <a:r>
              <a:rPr lang="en-US" dirty="0"/>
              <a:t>shorter?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PROBABILITY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4C1750-6AE6-45DC-A78E-DD9A4CCC00B7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http://img.bhs4.com/10/a/10ab4d31632e8176c49e20c8f1887dc164dc0648_small.jp</a:t>
            </a:r>
          </a:p>
        </p:txBody>
      </p:sp>
    </p:spTree>
    <p:extLst>
      <p:ext uri="{BB962C8B-B14F-4D97-AF65-F5344CB8AC3E}">
        <p14:creationId xmlns:p14="http://schemas.microsoft.com/office/powerpoint/2010/main" val="177933014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637" y="1981200"/>
            <a:ext cx="4805363" cy="469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What is the cumulative probability a black cherry tree being 80 feet or</a:t>
            </a:r>
          </a:p>
          <a:p>
            <a:pPr>
              <a:spcBef>
                <a:spcPts val="0"/>
              </a:spcBef>
            </a:pPr>
            <a:r>
              <a:rPr lang="en-US" dirty="0"/>
              <a:t>shorter?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FFFF00"/>
                </a:solidFill>
              </a:rPr>
              <a:t>24/31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PROBABILITY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4C1750-6AE6-45DC-A78E-DD9A4CCC00B7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http://img.bhs4.com/10/a/10ab4d31632e8176c49e20c8f1887dc164dc0648_small.jp</a:t>
            </a:r>
          </a:p>
        </p:txBody>
      </p:sp>
    </p:spTree>
    <p:extLst>
      <p:ext uri="{BB962C8B-B14F-4D97-AF65-F5344CB8AC3E}">
        <p14:creationId xmlns:p14="http://schemas.microsoft.com/office/powerpoint/2010/main" val="137988856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uses the “addition rule”</a:t>
            </a:r>
          </a:p>
        </p:txBody>
      </p:sp>
    </p:spTree>
    <p:extLst>
      <p:ext uri="{BB962C8B-B14F-4D97-AF65-F5344CB8AC3E}">
        <p14:creationId xmlns:p14="http://schemas.microsoft.com/office/powerpoint/2010/main" val="425473919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1218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19F47A1-DBF7-4C94-9630-7CCD7120AA39}"/>
              </a:ext>
            </a:extLst>
          </p:cNvPr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1149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kkiDk">
      <a:dk1>
        <a:srgbClr val="FFFFFF"/>
      </a:dk1>
      <a:lt1>
        <a:srgbClr val="000000"/>
      </a:lt1>
      <a:dk2>
        <a:srgbClr val="000000"/>
      </a:dk2>
      <a:lt2>
        <a:srgbClr val="000000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Vikki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2842</TotalTime>
  <Words>6459</Words>
  <Application>Microsoft Office PowerPoint</Application>
  <PresentationFormat>On-screen Show (4:3)</PresentationFormat>
  <Paragraphs>1454</Paragraphs>
  <Slides>172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172</vt:i4>
      </vt:variant>
    </vt:vector>
  </HeadingPairs>
  <TitlesOfParts>
    <vt:vector size="178" baseType="lpstr">
      <vt:lpstr>Arial</vt:lpstr>
      <vt:lpstr>Calibri</vt:lpstr>
      <vt:lpstr>Cambria Math</vt:lpstr>
      <vt:lpstr>Comic Sans MS</vt:lpstr>
      <vt:lpstr>Wingdings</vt:lpstr>
      <vt:lpstr>Office Theme</vt:lpstr>
      <vt:lpstr>PowerPoint Presentation</vt:lpstr>
      <vt:lpstr>What’s Up?</vt:lpstr>
      <vt:lpstr>What’s Up?</vt:lpstr>
      <vt:lpstr>Review</vt:lpstr>
      <vt:lpstr>DNA Probabilities</vt:lpstr>
      <vt:lpstr>DNA Probabilities</vt:lpstr>
      <vt:lpstr>DNA Probabilities</vt:lpstr>
      <vt:lpstr>DNA Probabilities</vt:lpstr>
      <vt:lpstr>DNA Probabilities</vt:lpstr>
      <vt:lpstr>DNA Probabilities</vt:lpstr>
      <vt:lpstr>DNA Probabilities</vt:lpstr>
      <vt:lpstr>DNA Probabilities</vt:lpstr>
      <vt:lpstr>DNA Probabilities</vt:lpstr>
      <vt:lpstr>DNA Probabilities</vt:lpstr>
      <vt:lpstr>Questions?</vt:lpstr>
      <vt:lpstr>Random Variables</vt:lpstr>
      <vt:lpstr>Random Variables</vt:lpstr>
      <vt:lpstr>Random Variables</vt:lpstr>
      <vt:lpstr>Random Variables</vt:lpstr>
      <vt:lpstr>Random Variables</vt:lpstr>
      <vt:lpstr>Random Variables</vt:lpstr>
      <vt:lpstr>Random Variables</vt:lpstr>
      <vt:lpstr>Random Variables</vt:lpstr>
      <vt:lpstr>Random Variables</vt:lpstr>
      <vt:lpstr>Random Variables</vt:lpstr>
      <vt:lpstr>Random Variables</vt:lpstr>
      <vt:lpstr>Random Variables</vt:lpstr>
      <vt:lpstr>Random Variables</vt:lpstr>
      <vt:lpstr>Random Variables</vt:lpstr>
      <vt:lpstr>Random Variables</vt:lpstr>
      <vt:lpstr>Random Variables</vt:lpstr>
      <vt:lpstr>Random Variables</vt:lpstr>
      <vt:lpstr>Random Variables</vt:lpstr>
      <vt:lpstr>Random Variables</vt:lpstr>
      <vt:lpstr>Random Variables</vt:lpstr>
      <vt:lpstr>Random Variables</vt:lpstr>
      <vt:lpstr>Random Variables</vt:lpstr>
      <vt:lpstr>PowerPoint Presentation</vt:lpstr>
      <vt:lpstr>PowerPoint Presentation</vt:lpstr>
      <vt:lpstr>PowerPoint Presentation</vt:lpstr>
      <vt:lpstr>PowerPoint Presentation</vt:lpstr>
      <vt:lpstr>Random Variables</vt:lpstr>
      <vt:lpstr>Random Variables</vt:lpstr>
      <vt:lpstr>PowerPoint Presentation</vt:lpstr>
      <vt:lpstr>PowerPoint Presentation</vt:lpstr>
      <vt:lpstr>PowerPoint Presentation</vt:lpstr>
      <vt:lpstr>PowerPoint Presentation</vt:lpstr>
      <vt:lpstr>Probability Functions</vt:lpstr>
      <vt:lpstr>Probability Functions</vt:lpstr>
      <vt:lpstr>Probability Functions</vt:lpstr>
      <vt:lpstr>Probability Functions</vt:lpstr>
      <vt:lpstr>Probability Functions</vt:lpstr>
      <vt:lpstr>Probability Functions</vt:lpstr>
      <vt:lpstr>Probability Functions</vt:lpstr>
      <vt:lpstr>Probability Functions</vt:lpstr>
      <vt:lpstr>Probability Functions</vt:lpstr>
      <vt:lpstr>Probability Functions</vt:lpstr>
      <vt:lpstr>Probability Functions</vt:lpstr>
      <vt:lpstr>Probability Functions</vt:lpstr>
      <vt:lpstr>Probability Functions</vt:lpstr>
      <vt:lpstr>Probability Functions</vt:lpstr>
      <vt:lpstr>Probability Functions</vt:lpstr>
      <vt:lpstr>Probability Functions</vt:lpstr>
      <vt:lpstr>Probability Functions</vt:lpstr>
      <vt:lpstr>Probability Functions</vt:lpstr>
      <vt:lpstr>Probability Functions</vt:lpstr>
      <vt:lpstr>Probability Functions</vt:lpstr>
      <vt:lpstr>Probability Functions</vt:lpstr>
      <vt:lpstr>Probability Functions</vt:lpstr>
      <vt:lpstr>Probability Functions</vt:lpstr>
      <vt:lpstr>Probability Functions</vt:lpstr>
      <vt:lpstr>Probability Functions</vt:lpstr>
      <vt:lpstr>Probability Functions</vt:lpstr>
      <vt:lpstr>Probability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Probability Functions</vt:lpstr>
      <vt:lpstr>Probability Functions</vt:lpstr>
      <vt:lpstr>Probability Functions</vt:lpstr>
      <vt:lpstr>Probability Functions</vt:lpstr>
      <vt:lpstr>Probability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Probability Functions</vt:lpstr>
      <vt:lpstr>Questions?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Expected Values</vt:lpstr>
      <vt:lpstr>Expected Values</vt:lpstr>
      <vt:lpstr>Expected Values</vt:lpstr>
      <vt:lpstr>Expected Values</vt:lpstr>
      <vt:lpstr>Expected Values</vt:lpstr>
      <vt:lpstr>Expected Values</vt:lpstr>
      <vt:lpstr>Expected Values</vt:lpstr>
      <vt:lpstr>Expected Values</vt:lpstr>
      <vt:lpstr>Expected Values</vt:lpstr>
      <vt:lpstr>Expected Values</vt:lpstr>
      <vt:lpstr>Expected Values</vt:lpstr>
      <vt:lpstr>Expected Values</vt:lpstr>
      <vt:lpstr>Expected Values</vt:lpstr>
      <vt:lpstr>Expected Values</vt:lpstr>
      <vt:lpstr>Expected Values</vt:lpstr>
      <vt:lpstr>Expected Values</vt:lpstr>
      <vt:lpstr>Expected Values</vt:lpstr>
      <vt:lpstr>Expected Values</vt:lpstr>
      <vt:lpstr>Expected Values</vt:lpstr>
      <vt:lpstr>Expected Values</vt:lpstr>
      <vt:lpstr>Expected Values</vt:lpstr>
      <vt:lpstr>Expected Values</vt:lpstr>
      <vt:lpstr>Expected Values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Variance</vt:lpstr>
      <vt:lpstr>Variance</vt:lpstr>
      <vt:lpstr>Variance</vt:lpstr>
      <vt:lpstr>Variance</vt:lpstr>
      <vt:lpstr>Variance</vt:lpstr>
      <vt:lpstr>Variance</vt:lpstr>
      <vt:lpstr>Variance</vt:lpstr>
      <vt:lpstr>Variance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You Survived!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Vikki French at 049</dc:creator>
  <cp:lastModifiedBy>Vikki French</cp:lastModifiedBy>
  <cp:revision>357</cp:revision>
  <dcterms:created xsi:type="dcterms:W3CDTF">2012-09-06T22:30:26Z</dcterms:created>
  <dcterms:modified xsi:type="dcterms:W3CDTF">2023-02-22T04:19:01Z</dcterms:modified>
</cp:coreProperties>
</file>