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1299" r:id="rId2"/>
    <p:sldId id="437" r:id="rId3"/>
    <p:sldId id="2943" r:id="rId4"/>
    <p:sldId id="1461" r:id="rId5"/>
    <p:sldId id="2944" r:id="rId6"/>
    <p:sldId id="723" r:id="rId7"/>
    <p:sldId id="724" r:id="rId8"/>
    <p:sldId id="728" r:id="rId9"/>
    <p:sldId id="712" r:id="rId10"/>
    <p:sldId id="734" r:id="rId11"/>
    <p:sldId id="2945" r:id="rId12"/>
    <p:sldId id="2983" r:id="rId13"/>
    <p:sldId id="2946" r:id="rId14"/>
    <p:sldId id="2947" r:id="rId15"/>
    <p:sldId id="2970" r:id="rId16"/>
    <p:sldId id="2973" r:id="rId17"/>
    <p:sldId id="2974" r:id="rId18"/>
    <p:sldId id="2976" r:id="rId19"/>
    <p:sldId id="2981" r:id="rId20"/>
    <p:sldId id="2982" r:id="rId21"/>
    <p:sldId id="3017" r:id="rId22"/>
    <p:sldId id="1082" r:id="rId23"/>
    <p:sldId id="1083" r:id="rId24"/>
    <p:sldId id="2991" r:id="rId25"/>
    <p:sldId id="1084" r:id="rId26"/>
    <p:sldId id="1085" r:id="rId27"/>
    <p:sldId id="1086" r:id="rId28"/>
    <p:sldId id="1087" r:id="rId29"/>
    <p:sldId id="1088" r:id="rId30"/>
    <p:sldId id="1089" r:id="rId31"/>
    <p:sldId id="1090" r:id="rId32"/>
    <p:sldId id="1091" r:id="rId33"/>
    <p:sldId id="1092" r:id="rId34"/>
    <p:sldId id="2989" r:id="rId35"/>
    <p:sldId id="2990" r:id="rId36"/>
    <p:sldId id="1093" r:id="rId37"/>
    <p:sldId id="1094" r:id="rId38"/>
    <p:sldId id="1095" r:id="rId39"/>
    <p:sldId id="1096" r:id="rId40"/>
    <p:sldId id="1097" r:id="rId41"/>
    <p:sldId id="1098" r:id="rId42"/>
    <p:sldId id="1099" r:id="rId43"/>
    <p:sldId id="1100" r:id="rId44"/>
    <p:sldId id="1101" r:id="rId45"/>
    <p:sldId id="1102" r:id="rId46"/>
    <p:sldId id="3020" r:id="rId47"/>
    <p:sldId id="1103" r:id="rId48"/>
    <p:sldId id="3021" r:id="rId49"/>
    <p:sldId id="1104" r:id="rId50"/>
    <p:sldId id="3022" r:id="rId51"/>
    <p:sldId id="1105" r:id="rId52"/>
    <p:sldId id="3023" r:id="rId53"/>
    <p:sldId id="1106" r:id="rId54"/>
    <p:sldId id="1107" r:id="rId55"/>
    <p:sldId id="1108" r:id="rId56"/>
    <p:sldId id="1109" r:id="rId57"/>
    <p:sldId id="1110" r:id="rId58"/>
    <p:sldId id="1111" r:id="rId59"/>
    <p:sldId id="1112" r:id="rId60"/>
    <p:sldId id="1113" r:id="rId61"/>
    <p:sldId id="1114" r:id="rId62"/>
    <p:sldId id="1115" r:id="rId63"/>
    <p:sldId id="1117" r:id="rId64"/>
    <p:sldId id="1118" r:id="rId65"/>
    <p:sldId id="1119" r:id="rId66"/>
    <p:sldId id="1120" r:id="rId67"/>
    <p:sldId id="1121" r:id="rId68"/>
    <p:sldId id="1122" r:id="rId69"/>
    <p:sldId id="1123" r:id="rId70"/>
    <p:sldId id="1124" r:id="rId71"/>
    <p:sldId id="1125" r:id="rId72"/>
    <p:sldId id="1126" r:id="rId73"/>
    <p:sldId id="1127" r:id="rId74"/>
    <p:sldId id="1128" r:id="rId75"/>
    <p:sldId id="3015" r:id="rId76"/>
    <p:sldId id="3016" r:id="rId77"/>
    <p:sldId id="814" r:id="rId78"/>
    <p:sldId id="1129" r:id="rId79"/>
    <p:sldId id="1130" r:id="rId80"/>
    <p:sldId id="3008" r:id="rId81"/>
    <p:sldId id="1220" r:id="rId82"/>
    <p:sldId id="3024" r:id="rId83"/>
    <p:sldId id="3025" r:id="rId84"/>
    <p:sldId id="1131" r:id="rId85"/>
    <p:sldId id="1132" r:id="rId86"/>
    <p:sldId id="1133" r:id="rId87"/>
    <p:sldId id="1134" r:id="rId88"/>
    <p:sldId id="1135" r:id="rId89"/>
    <p:sldId id="1136" r:id="rId90"/>
    <p:sldId id="1141" r:id="rId91"/>
    <p:sldId id="1142" r:id="rId92"/>
    <p:sldId id="1137" r:id="rId93"/>
    <p:sldId id="1138" r:id="rId94"/>
    <p:sldId id="1139" r:id="rId95"/>
    <p:sldId id="1140" r:id="rId96"/>
    <p:sldId id="1143" r:id="rId97"/>
    <p:sldId id="1144" r:id="rId98"/>
    <p:sldId id="1145" r:id="rId99"/>
    <p:sldId id="1146" r:id="rId100"/>
    <p:sldId id="1147" r:id="rId101"/>
    <p:sldId id="1148" r:id="rId102"/>
    <p:sldId id="1242" r:id="rId103"/>
    <p:sldId id="1238" r:id="rId104"/>
    <p:sldId id="1243" r:id="rId105"/>
    <p:sldId id="1244" r:id="rId106"/>
    <p:sldId id="1239" r:id="rId107"/>
    <p:sldId id="1240" r:id="rId108"/>
    <p:sldId id="1248" r:id="rId109"/>
    <p:sldId id="3029" r:id="rId110"/>
    <p:sldId id="2986" r:id="rId111"/>
    <p:sldId id="2865" r:id="rId112"/>
    <p:sldId id="2992" r:id="rId113"/>
    <p:sldId id="2993" r:id="rId114"/>
    <p:sldId id="2994" r:id="rId115"/>
    <p:sldId id="2987" r:id="rId116"/>
    <p:sldId id="2988" r:id="rId117"/>
    <p:sldId id="2995" r:id="rId118"/>
    <p:sldId id="2996" r:id="rId119"/>
    <p:sldId id="2997" r:id="rId120"/>
    <p:sldId id="2998" r:id="rId121"/>
    <p:sldId id="2999" r:id="rId122"/>
    <p:sldId id="3004" r:id="rId123"/>
    <p:sldId id="3012" r:id="rId124"/>
    <p:sldId id="3010" r:id="rId125"/>
    <p:sldId id="3011" r:id="rId126"/>
    <p:sldId id="3013" r:id="rId127"/>
    <p:sldId id="3014" r:id="rId128"/>
    <p:sldId id="3026" r:id="rId129"/>
    <p:sldId id="3001" r:id="rId130"/>
    <p:sldId id="3000" r:id="rId131"/>
    <p:sldId id="3002" r:id="rId132"/>
    <p:sldId id="3003" r:id="rId133"/>
    <p:sldId id="2984" r:id="rId134"/>
    <p:sldId id="1213" r:id="rId135"/>
    <p:sldId id="1216" r:id="rId136"/>
    <p:sldId id="1214" r:id="rId137"/>
    <p:sldId id="1167" r:id="rId138"/>
    <p:sldId id="1168" r:id="rId139"/>
    <p:sldId id="1169" r:id="rId140"/>
    <p:sldId id="1170" r:id="rId141"/>
    <p:sldId id="1171" r:id="rId142"/>
    <p:sldId id="1172" r:id="rId143"/>
    <p:sldId id="1217" r:id="rId144"/>
    <p:sldId id="1228" r:id="rId145"/>
    <p:sldId id="1233" r:id="rId146"/>
    <p:sldId id="1234" r:id="rId147"/>
    <p:sldId id="1230" r:id="rId148"/>
    <p:sldId id="1235" r:id="rId149"/>
    <p:sldId id="1231" r:id="rId150"/>
    <p:sldId id="1236" r:id="rId151"/>
    <p:sldId id="1149" r:id="rId152"/>
    <p:sldId id="1250" r:id="rId153"/>
    <p:sldId id="2866" r:id="rId154"/>
    <p:sldId id="1150" r:id="rId155"/>
    <p:sldId id="1212" r:id="rId156"/>
    <p:sldId id="1207" r:id="rId157"/>
    <p:sldId id="1152" r:id="rId158"/>
    <p:sldId id="1153" r:id="rId159"/>
    <p:sldId id="1154" r:id="rId160"/>
    <p:sldId id="1155" r:id="rId161"/>
    <p:sldId id="1156" r:id="rId162"/>
    <p:sldId id="1157" r:id="rId163"/>
    <p:sldId id="1158" r:id="rId164"/>
    <p:sldId id="1159" r:id="rId165"/>
    <p:sldId id="1160" r:id="rId166"/>
    <p:sldId id="1161" r:id="rId167"/>
    <p:sldId id="1163" r:id="rId168"/>
    <p:sldId id="1162" r:id="rId169"/>
    <p:sldId id="3007" r:id="rId170"/>
    <p:sldId id="1164" r:id="rId171"/>
    <p:sldId id="1165" r:id="rId172"/>
    <p:sldId id="1166" r:id="rId173"/>
    <p:sldId id="1221" r:id="rId174"/>
    <p:sldId id="1222" r:id="rId175"/>
    <p:sldId id="1223" r:id="rId176"/>
    <p:sldId id="1224" r:id="rId177"/>
    <p:sldId id="1225" r:id="rId178"/>
    <p:sldId id="3009" r:id="rId179"/>
    <p:sldId id="1226" r:id="rId180"/>
    <p:sldId id="3006" r:id="rId181"/>
    <p:sldId id="1215" r:id="rId182"/>
    <p:sldId id="1249" r:id="rId183"/>
    <p:sldId id="2985" r:id="rId184"/>
    <p:sldId id="1245" r:id="rId185"/>
    <p:sldId id="1246" r:id="rId186"/>
    <p:sldId id="1247" r:id="rId187"/>
    <p:sldId id="1749" r:id="rId188"/>
    <p:sldId id="2864" r:id="rId189"/>
    <p:sldId id="3028" r:id="rId1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2960E"/>
    <a:srgbClr val="9966FF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1" autoAdjust="0"/>
    <p:restoredTop sz="94660"/>
  </p:normalViewPr>
  <p:slideViewPr>
    <p:cSldViewPr>
      <p:cViewPr varScale="1">
        <p:scale>
          <a:sx n="90" d="100"/>
          <a:sy n="90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2E26F0-CAD8-42B7-80D6-8A879E210B88}" type="datetimeFigureOut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F487721-4E74-407E-B697-31862DCD9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7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37DF-36FE-46BF-BDD9-0A9B954DDC7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8BFA-0C4A-47EE-94FF-604E492CB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08BFA-0C4A-47EE-94FF-604E492CB18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25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4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31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37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128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60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18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0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86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5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Unit 7 </a:t>
            </a:r>
            <a:r>
              <a:rPr lang="en-US" altLang="en-US" sz="6000" dirty="0">
                <a:solidFill>
                  <a:srgbClr val="FFFF00"/>
                </a:solidFill>
              </a:rPr>
              <a:t>Part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discrete variable can have an infinite number of outcomes</a:t>
            </a:r>
          </a:p>
          <a:p>
            <a:endParaRPr lang="en-US" dirty="0"/>
          </a:p>
          <a:p>
            <a:pPr algn="ctr"/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countably infinite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1069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baseline="-25000" dirty="0">
                <a:cs typeface="Arial"/>
              </a:rPr>
              <a:t>x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BB907-F226-4D3B-AA36-F2FCF8F72FD7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E49A7C-BC03-4F69-90F7-8261BF91C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604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dirty="0"/>
                  <a:t>?</a:t>
                </a:r>
              </a:p>
              <a:p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cs typeface="Arial"/>
                          </a:rPr>
                          <m:t>npq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cs typeface="Arial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dirty="0"/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.2</m:t>
                        </m:r>
                        <m:r>
                          <m:rPr>
                            <m:nor/>
                          </m:rPr>
                          <a:rPr lang="en-US" dirty="0"/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.8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2.4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/>
                  <a:t> ≈ </a:t>
                </a:r>
                <a:r>
                  <a:rPr lang="en-US" dirty="0">
                    <a:solidFill>
                      <a:srgbClr val="FFFF00"/>
                    </a:solidFill>
                  </a:rPr>
                  <a:t>1.5492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4"/>
                <a:stretch>
                  <a:fillRect l="-259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B4FCF-2398-40C5-BD3B-8F7EB89C556A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D8CFD42-6ABF-4636-BA99-A2A857EC4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029200" imgH="5257800" progId="Paint.Picture">
                  <p:embed/>
                </p:oleObj>
              </mc:Choice>
              <mc:Fallback>
                <p:oleObj name="Bitmap Image" r:id="rId5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526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F25309-2B84-4BC8-B0CD-30580EE27F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643514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outcomes for this class states: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will be assisted by Monte Carlo simulations run with mathematical software.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426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“Monte Carlo” simulation includes a random input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829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Monte Carlo methods rely on repeated random sampling to obtain numerical results </a:t>
            </a:r>
          </a:p>
          <a:p>
            <a:r>
              <a:rPr lang="en-US" i="0" dirty="0">
                <a:effectLst/>
              </a:rPr>
              <a:t>The underlying concept is to use randomness to solve problems that might be deterministic in principle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925D4-2C33-4C55-A64C-95E57AD7FC7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00B0F0"/>
                </a:solidFill>
              </a:rPr>
              <a:t>https://www.investopedia.com/terms/m/montecarlosimulation.asp#:~:text=A%20Monte%20Carlo%20simulation%20is,in%20prediction%20and%20forecasting%20models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915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Excel, you can use a function to generate binomial random variables: </a:t>
            </a:r>
          </a:p>
          <a:p>
            <a:r>
              <a:rPr lang="en-US" dirty="0" err="1"/>
              <a:t>binom.inv</a:t>
            </a:r>
            <a:r>
              <a:rPr lang="en-US" dirty="0"/>
              <a:t>(</a:t>
            </a:r>
            <a:r>
              <a:rPr lang="en-US" dirty="0" err="1"/>
              <a:t>n,p,rand</a:t>
            </a:r>
            <a:r>
              <a:rPr lang="en-US" dirty="0"/>
              <a:t>())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18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 problem with </a:t>
            </a:r>
            <a:r>
              <a:rPr lang="en-US" i="0" dirty="0" err="1">
                <a:effectLst/>
              </a:rPr>
              <a:t>binom.inv</a:t>
            </a:r>
            <a:r>
              <a:rPr lang="en-US" i="0" dirty="0">
                <a:effectLst/>
              </a:rPr>
              <a:t> is that it cannot handle the extreme p (the probability of success), e.g., p=0, or p=1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05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Binomial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https://shiny.rit.albany.edu/stat/binomial/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093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1710C-C6AB-460F-D2D9-4A7D2E0E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80"/>
            <a:ext cx="9142807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listing all possible values that a random variable can take on together with the associated probabilities is called a “</a:t>
            </a:r>
            <a:r>
              <a:rPr lang="en-US" dirty="0">
                <a:solidFill>
                  <a:srgbClr val="FFC000"/>
                </a:solidFill>
              </a:rPr>
              <a:t>probability distribution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4965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508308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4706-89D3-43B1-8350-5445E391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31B5-8E58-4F3F-BA84-35EED527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negative binomial </a:t>
            </a:r>
            <a:r>
              <a:rPr lang="en-US" dirty="0"/>
              <a:t>is a discrete probability distribution concerning the number of trials that must occur in order to have a predetermined number of successes</a:t>
            </a:r>
          </a:p>
        </p:txBody>
      </p:sp>
    </p:spTree>
    <p:extLst>
      <p:ext uri="{BB962C8B-B14F-4D97-AF65-F5344CB8AC3E}">
        <p14:creationId xmlns:p14="http://schemas.microsoft.com/office/powerpoint/2010/main" val="37170507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ler and the Bernoullis: Learning by Teaching - Jakob Bernoulli">
            <a:extLst>
              <a:ext uri="{FF2B5EF4-FFF2-40B4-BE49-F238E27FC236}">
                <a16:creationId xmlns:a16="http://schemas.microsoft.com/office/drawing/2014/main" id="{576F110A-A710-489F-9406-D5E5FECA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47925"/>
            <a:ext cx="3943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B7499-C746-4A51-A824-18AFB6E1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1DFB-14BC-4B6B-AF15-D17F5C0D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included in Jakob Bernoulli’s 1713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F0545-C373-40C4-971C-8E53F3BD3388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https://www.maa.org/sites/default/files/images/upload_library/46/Euler-Bedard/2a-Jakob_</a:t>
            </a:r>
          </a:p>
          <a:p>
            <a:r>
              <a:rPr lang="en-US" sz="1500" dirty="0">
                <a:solidFill>
                  <a:srgbClr val="00B0F0"/>
                </a:solidFill>
              </a:rPr>
              <a:t>Bernoulli.jpg</a:t>
            </a:r>
          </a:p>
        </p:txBody>
      </p:sp>
    </p:spTree>
    <p:extLst>
      <p:ext uri="{BB962C8B-B14F-4D97-AF65-F5344CB8AC3E}">
        <p14:creationId xmlns:p14="http://schemas.microsoft.com/office/powerpoint/2010/main" val="6341839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D3B-2F79-482A-A209-2350A998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8112-5292-4A5E-AE35-B4B897F9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Assume Bernoulli trials: </a:t>
            </a:r>
          </a:p>
          <a:p>
            <a:pPr algn="l"/>
            <a:r>
              <a:rPr lang="en-US" dirty="0"/>
              <a:t>1) 	there are two possible 	outcomes </a:t>
            </a:r>
          </a:p>
          <a:p>
            <a:pPr algn="l"/>
            <a:r>
              <a:rPr lang="en-US" dirty="0"/>
              <a:t>2) 	the trials are independent    3) 	p, the probability of 	success, remains the same 	from trial to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43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D3B-2F79-482A-A209-2350A998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8112-5292-4A5E-AE35-B4B897F9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 algn="l"/>
            <a:r>
              <a:rPr lang="en-US" dirty="0"/>
              <a:t>Let X denote the number of trials until the </a:t>
            </a:r>
            <a:r>
              <a:rPr lang="en-US" dirty="0" err="1"/>
              <a:t>r</a:t>
            </a:r>
            <a:r>
              <a:rPr lang="en-US" baseline="30000" dirty="0" err="1"/>
              <a:t>th</a:t>
            </a:r>
            <a:r>
              <a:rPr lang="en-US" dirty="0"/>
              <a:t> success </a:t>
            </a:r>
          </a:p>
          <a:p>
            <a:pPr algn="l"/>
            <a:r>
              <a:rPr lang="en-US" dirty="0"/>
              <a:t>The probability function of X is: </a:t>
            </a:r>
          </a:p>
          <a:p>
            <a:pPr algn="l"/>
            <a:r>
              <a:rPr lang="en-US" dirty="0"/>
              <a:t>P(X=x) = </a:t>
            </a:r>
            <a:r>
              <a:rPr lang="en-US" baseline="-25000" dirty="0"/>
              <a:t>(x−1)</a:t>
            </a:r>
            <a:r>
              <a:rPr lang="en-US" dirty="0"/>
              <a:t>C</a:t>
            </a:r>
            <a:r>
              <a:rPr lang="en-US" baseline="-25000" dirty="0"/>
              <a:t>(r−1)</a:t>
            </a:r>
            <a:r>
              <a:rPr lang="en-US" dirty="0"/>
              <a:t>(1−p)</a:t>
            </a:r>
            <a:r>
              <a:rPr lang="en-US" baseline="30000" dirty="0"/>
              <a:t>x−</a:t>
            </a:r>
            <a:r>
              <a:rPr lang="en-US" baseline="30000" dirty="0" err="1"/>
              <a:t>r</a:t>
            </a:r>
            <a:r>
              <a:rPr lang="en-US" dirty="0" err="1"/>
              <a:t>p</a:t>
            </a:r>
            <a:r>
              <a:rPr lang="en-US" baseline="30000" dirty="0" err="1"/>
              <a:t>r</a:t>
            </a:r>
            <a:endParaRPr lang="en-US" baseline="30000" dirty="0"/>
          </a:p>
          <a:p>
            <a:pPr algn="l"/>
            <a:r>
              <a:rPr lang="en-US" dirty="0"/>
              <a:t>for x=r,r+1,r+2,…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683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2EAF-1594-403B-804A-D96C2EA2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representative from the National Football League's Marketing Division randomly selects people on a random street in Kansas City, Kansas until he finds a person who attended the last home football game</a:t>
            </a:r>
          </a:p>
        </p:txBody>
      </p:sp>
    </p:spTree>
    <p:extLst>
      <p:ext uri="{BB962C8B-B14F-4D97-AF65-F5344CB8AC3E}">
        <p14:creationId xmlns:p14="http://schemas.microsoft.com/office/powerpoint/2010/main" val="7596574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2EAF-1594-403B-804A-D96C2EA2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638800"/>
          </a:xfrm>
        </p:spPr>
        <p:txBody>
          <a:bodyPr/>
          <a:lstStyle/>
          <a:p>
            <a:r>
              <a:rPr lang="en-US" sz="3900" dirty="0"/>
              <a:t>Let p, the probability that he succeeds in finding such a person, equal 0.20</a:t>
            </a:r>
          </a:p>
          <a:p>
            <a:r>
              <a:rPr lang="en-US" sz="3900" dirty="0"/>
              <a:t>Let X denote the number of people he selects until he finds r=3 who attended the last home football game</a:t>
            </a:r>
          </a:p>
          <a:p>
            <a:r>
              <a:rPr lang="en-US" sz="3900" dirty="0"/>
              <a:t>What is the probability that </a:t>
            </a:r>
          </a:p>
          <a:p>
            <a:pPr>
              <a:spcBef>
                <a:spcPts val="0"/>
              </a:spcBef>
            </a:pPr>
            <a:r>
              <a:rPr lang="en-US" sz="3900" dirty="0"/>
              <a:t>X=10?</a:t>
            </a:r>
          </a:p>
        </p:txBody>
      </p:sp>
    </p:spTree>
    <p:extLst>
      <p:ext uri="{BB962C8B-B14F-4D97-AF65-F5344CB8AC3E}">
        <p14:creationId xmlns:p14="http://schemas.microsoft.com/office/powerpoint/2010/main" val="6070685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n-US" dirty="0"/>
              <a:t>What is the probability that </a:t>
            </a:r>
          </a:p>
          <a:p>
            <a:pPr>
              <a:spcBef>
                <a:spcPts val="0"/>
              </a:spcBef>
            </a:pPr>
            <a:r>
              <a:rPr lang="en-US" dirty="0"/>
              <a:t>X=10?</a:t>
            </a:r>
          </a:p>
          <a:p>
            <a:endParaRPr lang="en-US" dirty="0"/>
          </a:p>
          <a:p>
            <a:r>
              <a:rPr lang="en-US" dirty="0"/>
              <a:t>P(X=x) = </a:t>
            </a:r>
            <a:r>
              <a:rPr lang="en-US" baseline="-25000" dirty="0"/>
              <a:t>(x−1)</a:t>
            </a:r>
            <a:r>
              <a:rPr lang="en-US" dirty="0"/>
              <a:t>C</a:t>
            </a:r>
            <a:r>
              <a:rPr lang="en-US" baseline="-25000" dirty="0"/>
              <a:t>(r−1)</a:t>
            </a:r>
            <a:r>
              <a:rPr lang="en-US" dirty="0"/>
              <a:t>(1−p)</a:t>
            </a:r>
            <a:r>
              <a:rPr lang="en-US" baseline="30000" dirty="0"/>
              <a:t>x−</a:t>
            </a:r>
            <a:r>
              <a:rPr lang="en-US" baseline="30000" dirty="0" err="1"/>
              <a:t>r</a:t>
            </a:r>
            <a:r>
              <a:rPr lang="en-US" dirty="0" err="1"/>
              <a:t>p</a:t>
            </a:r>
            <a:r>
              <a:rPr lang="en-US" baseline="30000" dirty="0" err="1"/>
              <a:t>r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11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n-US" dirty="0"/>
              <a:t>What is the probability that </a:t>
            </a:r>
          </a:p>
          <a:p>
            <a:pPr>
              <a:spcBef>
                <a:spcPts val="0"/>
              </a:spcBef>
            </a:pPr>
            <a:r>
              <a:rPr lang="en-US" dirty="0"/>
              <a:t>X=10?</a:t>
            </a:r>
          </a:p>
          <a:p>
            <a:r>
              <a:rPr lang="en-US" dirty="0"/>
              <a:t>P(X=10) = </a:t>
            </a:r>
            <a:r>
              <a:rPr lang="en-US" baseline="-25000" dirty="0"/>
              <a:t>(10−1)</a:t>
            </a:r>
            <a:r>
              <a:rPr lang="en-US" dirty="0"/>
              <a:t>C</a:t>
            </a:r>
            <a:r>
              <a:rPr lang="en-US" baseline="-25000" dirty="0"/>
              <a:t>(3−1)</a:t>
            </a:r>
            <a:r>
              <a:rPr lang="en-US" dirty="0"/>
              <a:t>(1−.2)</a:t>
            </a:r>
            <a:r>
              <a:rPr lang="en-US" baseline="30000" dirty="0"/>
              <a:t>10−3</a:t>
            </a:r>
            <a:r>
              <a:rPr lang="en-US" dirty="0"/>
              <a:t>0.2</a:t>
            </a:r>
            <a:r>
              <a:rPr lang="en-US" baseline="30000" dirty="0"/>
              <a:t>3</a:t>
            </a:r>
          </a:p>
          <a:p>
            <a:r>
              <a:rPr lang="en-US" dirty="0"/>
              <a:t>		 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173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n-US" dirty="0"/>
              <a:t>What is the probability that </a:t>
            </a:r>
          </a:p>
          <a:p>
            <a:pPr>
              <a:spcBef>
                <a:spcPts val="0"/>
              </a:spcBef>
            </a:pPr>
            <a:r>
              <a:rPr lang="en-US" dirty="0"/>
              <a:t>X=10?</a:t>
            </a:r>
          </a:p>
          <a:p>
            <a:r>
              <a:rPr lang="en-US" dirty="0"/>
              <a:t>P(X=10) = </a:t>
            </a:r>
            <a:r>
              <a:rPr lang="en-US" baseline="-25000" dirty="0"/>
              <a:t>(10−1)</a:t>
            </a:r>
            <a:r>
              <a:rPr lang="en-US" dirty="0"/>
              <a:t>C</a:t>
            </a:r>
            <a:r>
              <a:rPr lang="en-US" baseline="-25000" dirty="0"/>
              <a:t>(3−1)</a:t>
            </a:r>
            <a:r>
              <a:rPr lang="en-US" dirty="0"/>
              <a:t>(1−.2)</a:t>
            </a:r>
            <a:r>
              <a:rPr lang="en-US" baseline="30000" dirty="0"/>
              <a:t>10−3</a:t>
            </a:r>
            <a:r>
              <a:rPr lang="en-US" dirty="0"/>
              <a:t>0.2</a:t>
            </a:r>
            <a:r>
              <a:rPr lang="en-US" baseline="30000" dirty="0"/>
              <a:t>3</a:t>
            </a:r>
          </a:p>
          <a:p>
            <a:r>
              <a:rPr lang="en-US" dirty="0"/>
              <a:t>	= (36) (0.2097152) (.008)</a:t>
            </a:r>
          </a:p>
          <a:p>
            <a:r>
              <a:rPr lang="en-US" dirty="0"/>
              <a:t>	≈ </a:t>
            </a:r>
            <a:r>
              <a:rPr lang="en-US" dirty="0">
                <a:solidFill>
                  <a:srgbClr val="FFFF00"/>
                </a:solidFill>
              </a:rPr>
              <a:t>.0604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6.04%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	All the probabilities ≥ 0</a:t>
            </a:r>
          </a:p>
          <a:p>
            <a:pPr>
              <a:spcBef>
                <a:spcPts val="0"/>
              </a:spcBef>
            </a:pPr>
            <a:r>
              <a:rPr lang="en-US" dirty="0"/>
              <a:t>	The probabilities add up 				to 1 (100%)?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192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AA3E-C9B1-4891-BDA1-D6FEEF65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7491-1F1C-489C-B2E9-D975A0B9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Excel: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EE9C9-3C6B-40D1-B420-59C23127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589"/>
            <a:ext cx="9144000" cy="2456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75323-20F9-4964-9775-ECC9B408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51347"/>
            <a:ext cx="8502445" cy="21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092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1FE1-52B9-49F1-94A1-30CB7897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0157-9CF6-4FAF-ACC7-0B15BF718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https://stattrek.com/online-calculator/negative-binomial.aspx</a:t>
            </a:r>
          </a:p>
        </p:txBody>
      </p:sp>
    </p:spTree>
    <p:extLst>
      <p:ext uri="{BB962C8B-B14F-4D97-AF65-F5344CB8AC3E}">
        <p14:creationId xmlns:p14="http://schemas.microsoft.com/office/powerpoint/2010/main" val="33830126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D87E-B6E5-42AC-BD0B-C35D9A91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04DD-16FE-4457-A3FF-1689365E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expected value of X in a negative binomial distribution with parameters (r, p) is: </a:t>
            </a:r>
          </a:p>
          <a:p>
            <a:pPr algn="ctr"/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= r/p</a:t>
            </a:r>
          </a:p>
        </p:txBody>
      </p:sp>
    </p:spTree>
    <p:extLst>
      <p:ext uri="{BB962C8B-B14F-4D97-AF65-F5344CB8AC3E}">
        <p14:creationId xmlns:p14="http://schemas.microsoft.com/office/powerpoint/2010/main" val="23511511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D87E-B6E5-42AC-BD0B-C35D9A91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04DD-16FE-4457-A3FF-1689365E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variance of X in a negative binomial distribution with parameters (r, p) is: </a:t>
            </a:r>
          </a:p>
          <a:p>
            <a:pPr algn="ctr"/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 = r(1-p)/p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20127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n-US" dirty="0"/>
              <a:t>What is the expected number of</a:t>
            </a:r>
          </a:p>
          <a:p>
            <a:pPr>
              <a:spcBef>
                <a:spcPts val="0"/>
              </a:spcBef>
            </a:pPr>
            <a:r>
              <a:rPr lang="en-US" dirty="0"/>
              <a:t>successes?</a:t>
            </a:r>
          </a:p>
          <a:p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= r/p =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4890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n-US" dirty="0"/>
              <a:t>What is the expected number of</a:t>
            </a:r>
          </a:p>
          <a:p>
            <a:pPr>
              <a:spcBef>
                <a:spcPts val="0"/>
              </a:spcBef>
            </a:pPr>
            <a:r>
              <a:rPr lang="en-US" dirty="0"/>
              <a:t>successes?</a:t>
            </a:r>
          </a:p>
          <a:p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= r/p = 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r>
              <a:rPr lang="en-US" dirty="0"/>
              <a:t>What is the variance of the number of successes?</a:t>
            </a:r>
          </a:p>
          <a:p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 = r(1-p)/p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79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B4DF-5A39-4898-AC02-3F53164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 = the number of people selected</a:t>
            </a:r>
          </a:p>
          <a:p>
            <a:pPr>
              <a:spcBef>
                <a:spcPts val="0"/>
              </a:spcBef>
            </a:pPr>
            <a:r>
              <a:rPr lang="en-US" dirty="0"/>
              <a:t>p = 0.20		r=3</a:t>
            </a:r>
          </a:p>
          <a:p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= r/p = 15</a:t>
            </a:r>
          </a:p>
          <a:p>
            <a:r>
              <a:rPr lang="en-US" dirty="0"/>
              <a:t>What is the variance of the number of successes?</a:t>
            </a:r>
          </a:p>
          <a:p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 = r(1-p)/p</a:t>
            </a:r>
            <a:r>
              <a:rPr lang="en-US" baseline="30000" dirty="0"/>
              <a:t>2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60</a:t>
            </a:r>
          </a:p>
          <a:p>
            <a:r>
              <a:rPr lang="en-US" dirty="0"/>
              <a:t>What is the standard deviation?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246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B4DF-5A39-4898-AC02-3F531649C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X = the number of people selected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 = 0.20		r=3</a:t>
                </a:r>
              </a:p>
              <a:p>
                <a:r>
                  <a:rPr lang="el-GR" dirty="0"/>
                  <a:t>μ</a:t>
                </a:r>
                <a:r>
                  <a:rPr lang="en-US" baseline="-25000" dirty="0"/>
                  <a:t>X</a:t>
                </a:r>
                <a:r>
                  <a:rPr lang="en-US" dirty="0"/>
                  <a:t> = r/p = 15</a:t>
                </a:r>
              </a:p>
              <a:p>
                <a:r>
                  <a:rPr lang="en-US" dirty="0"/>
                  <a:t>What is the variance of the number of successes?</a:t>
                </a:r>
              </a:p>
              <a:p>
                <a:r>
                  <a:rPr lang="el-GR" dirty="0"/>
                  <a:t>σ</a:t>
                </a:r>
                <a:r>
                  <a:rPr lang="en-US" baseline="-25000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= r(1-p)/p</a:t>
                </a:r>
                <a:r>
                  <a:rPr lang="en-US" baseline="30000" dirty="0"/>
                  <a:t>2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60</a:t>
                </a:r>
              </a:p>
              <a:p>
                <a:r>
                  <a:rPr lang="en-US" dirty="0"/>
                  <a:t>What is the standard deviation?</a:t>
                </a:r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60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≈ </a:t>
                </a:r>
                <a:r>
                  <a:rPr lang="en-US" dirty="0">
                    <a:solidFill>
                      <a:srgbClr val="FFFF00"/>
                    </a:solidFill>
                  </a:rPr>
                  <a:t>7.746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B4DF-5A39-4898-AC02-3F531649C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r="-1436" b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619838C-DA41-40FF-A708-F2116AA4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NEGATIVE BINOMIAL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37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145726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FB95-F48E-4722-B81A-90931D57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EACB-038D-49BB-9D73-DF788673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geometric distribution </a:t>
            </a:r>
            <a:r>
              <a:rPr lang="en-US" dirty="0"/>
              <a:t>is a special case of the negative binomial distribution</a:t>
            </a:r>
          </a:p>
          <a:p>
            <a:r>
              <a:rPr lang="en-US" dirty="0"/>
              <a:t>It deals with the number of trials required for a single success</a:t>
            </a:r>
          </a:p>
        </p:txBody>
      </p:sp>
    </p:spTree>
    <p:extLst>
      <p:ext uri="{BB962C8B-B14F-4D97-AF65-F5344CB8AC3E}">
        <p14:creationId xmlns:p14="http://schemas.microsoft.com/office/powerpoint/2010/main" val="9677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formula which generates probabilities associated with values of a numerical random variable is called a “</a:t>
            </a:r>
            <a:r>
              <a:rPr lang="en-US" dirty="0">
                <a:solidFill>
                  <a:srgbClr val="FFC000"/>
                </a:solidFill>
              </a:rPr>
              <a:t>probability function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912785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FB95-F48E-4722-B81A-90931D57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EACB-038D-49BB-9D73-DF788673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the geometric distribution is the negative binomial distribution where the number of successes (r) is equal to 1</a:t>
            </a:r>
          </a:p>
        </p:txBody>
      </p:sp>
    </p:spTree>
    <p:extLst>
      <p:ext uri="{BB962C8B-B14F-4D97-AF65-F5344CB8AC3E}">
        <p14:creationId xmlns:p14="http://schemas.microsoft.com/office/powerpoint/2010/main" val="8397289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C9-1999-4698-91FE-6A9B71AC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and </a:t>
            </a:r>
            <a:r>
              <a:rPr lang="en-US" dirty="0" err="1"/>
              <a:t>Polya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9540-12BD-4244-AFF0-A00B96A1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Pascal distribution </a:t>
            </a:r>
            <a:r>
              <a:rPr lang="en-US" dirty="0"/>
              <a:t>(after Blaise Pascal) and </a:t>
            </a:r>
            <a:r>
              <a:rPr lang="en-US" dirty="0" err="1">
                <a:solidFill>
                  <a:srgbClr val="FFC000"/>
                </a:solidFill>
              </a:rPr>
              <a:t>Polya</a:t>
            </a:r>
            <a:r>
              <a:rPr lang="en-US" dirty="0">
                <a:solidFill>
                  <a:srgbClr val="FFC000"/>
                </a:solidFill>
              </a:rPr>
              <a:t> distribution</a:t>
            </a:r>
            <a:r>
              <a:rPr lang="en-US" dirty="0"/>
              <a:t> (for George </a:t>
            </a:r>
            <a:r>
              <a:rPr lang="en-US" dirty="0" err="1"/>
              <a:t>Pólya</a:t>
            </a:r>
            <a:r>
              <a:rPr lang="en-US" dirty="0"/>
              <a:t>) are other special cases of the negative 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6649617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C9-1999-4698-91FE-6A9B71AC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and </a:t>
            </a:r>
            <a:r>
              <a:rPr lang="en-US" dirty="0" err="1"/>
              <a:t>Polya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9540-12BD-4244-AFF0-A00B96A1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Engineers and climatologists use a “Pascal” negative binomial for the case of an integer-valued stopping-time parameter r</a:t>
            </a:r>
          </a:p>
          <a:p>
            <a:pPr>
              <a:spcBef>
                <a:spcPts val="0"/>
              </a:spcBef>
            </a:pPr>
            <a:r>
              <a:rPr lang="en-US" dirty="0"/>
              <a:t>and use “</a:t>
            </a:r>
            <a:r>
              <a:rPr lang="en-US" dirty="0" err="1"/>
              <a:t>Polya</a:t>
            </a:r>
            <a:r>
              <a:rPr lang="en-US" dirty="0"/>
              <a:t>” for the real-valued case</a:t>
            </a:r>
          </a:p>
        </p:txBody>
      </p:sp>
    </p:spTree>
    <p:extLst>
      <p:ext uri="{BB962C8B-B14F-4D97-AF65-F5344CB8AC3E}">
        <p14:creationId xmlns:p14="http://schemas.microsoft.com/office/powerpoint/2010/main" val="21369250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328661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assumes a huge population </a:t>
            </a:r>
          </a:p>
          <a:p>
            <a:r>
              <a:rPr lang="en-US" dirty="0"/>
              <a:t>Taking repeated tiny samples will not affect the probabilities from a huge population </a:t>
            </a:r>
          </a:p>
        </p:txBody>
      </p:sp>
    </p:spTree>
    <p:extLst>
      <p:ext uri="{BB962C8B-B14F-4D97-AF65-F5344CB8AC3E}">
        <p14:creationId xmlns:p14="http://schemas.microsoft.com/office/powerpoint/2010/main" val="27622829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of course, if you replace the sample before taking another, it will assure the probabilities are not affected at all</a:t>
            </a:r>
          </a:p>
        </p:txBody>
      </p:sp>
    </p:spTree>
    <p:extLst>
      <p:ext uri="{BB962C8B-B14F-4D97-AF65-F5344CB8AC3E}">
        <p14:creationId xmlns:p14="http://schemas.microsoft.com/office/powerpoint/2010/main" val="10253095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Sir Ronald Aylmer </a:t>
            </a:r>
          </a:p>
          <a:p>
            <a:pPr>
              <a:spcBef>
                <a:spcPts val="0"/>
              </a:spcBef>
            </a:pPr>
            <a:r>
              <a:rPr lang="en-US" dirty="0"/>
              <a:t>Fisher wondered </a:t>
            </a:r>
          </a:p>
          <a:p>
            <a:pPr>
              <a:spcBef>
                <a:spcPts val="0"/>
              </a:spcBef>
            </a:pPr>
            <a:r>
              <a:rPr lang="en-US" dirty="0"/>
              <a:t>about taking </a:t>
            </a:r>
          </a:p>
          <a:p>
            <a:pPr>
              <a:spcBef>
                <a:spcPts val="0"/>
              </a:spcBef>
            </a:pPr>
            <a:r>
              <a:rPr lang="en-US" dirty="0"/>
              <a:t>samples without </a:t>
            </a:r>
          </a:p>
          <a:p>
            <a:pPr>
              <a:spcBef>
                <a:spcPts val="0"/>
              </a:spcBef>
            </a:pPr>
            <a:r>
              <a:rPr lang="en-US" dirty="0"/>
              <a:t>replacement from </a:t>
            </a:r>
          </a:p>
          <a:p>
            <a:pPr>
              <a:spcBef>
                <a:spcPts val="0"/>
              </a:spcBef>
            </a:pPr>
            <a:r>
              <a:rPr lang="en-US" dirty="0"/>
              <a:t>a small population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20" y="1666240"/>
            <a:ext cx="37084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389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https://en.wikipedia.org/wiki/Hypergeometric_distribution#/media/File:Youngronaldfisher2.JPG</a:t>
            </a:r>
          </a:p>
        </p:txBody>
      </p:sp>
    </p:spTree>
    <p:extLst>
      <p:ext uri="{BB962C8B-B14F-4D97-AF65-F5344CB8AC3E}">
        <p14:creationId xmlns:p14="http://schemas.microsoft.com/office/powerpoint/2010/main" val="41917893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hypergeometric distribution describes the probability of k successes in n draws, without replacement, from a finite population of size N that contains exactly K objects with a desired feature, where each draw is either a success or a failure</a:t>
            </a:r>
          </a:p>
        </p:txBody>
      </p:sp>
    </p:spTree>
    <p:extLst>
      <p:ext uri="{BB962C8B-B14F-4D97-AF65-F5344CB8AC3E}">
        <p14:creationId xmlns:p14="http://schemas.microsoft.com/office/powerpoint/2010/main" val="37694680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contrast, the binomial distribution describes the probability of k successes in n draws </a:t>
            </a:r>
            <a:r>
              <a:rPr lang="en-US" i="1" dirty="0">
                <a:solidFill>
                  <a:schemeClr val="tx1"/>
                </a:solidFill>
              </a:rPr>
              <a:t>with replacement</a:t>
            </a:r>
          </a:p>
        </p:txBody>
      </p:sp>
    </p:spTree>
    <p:extLst>
      <p:ext uri="{BB962C8B-B14F-4D97-AF65-F5344CB8AC3E}">
        <p14:creationId xmlns:p14="http://schemas.microsoft.com/office/powerpoint/2010/main" val="281962861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In Excel: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208"/>
            <a:ext cx="9144000" cy="52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8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way to present probabilities associated with values of a numerical random variable is as the </a:t>
            </a:r>
            <a:r>
              <a:rPr lang="en-US" dirty="0">
                <a:solidFill>
                  <a:srgbClr val="FFC000"/>
                </a:solidFill>
              </a:rPr>
              <a:t>cumulative distribution 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 cumulative distribution function</a:t>
            </a:r>
          </a:p>
          <a:p>
            <a:pPr algn="ctr"/>
            <a:r>
              <a:rPr lang="en-US" dirty="0"/>
              <a:t>F(x) = P(</a:t>
            </a:r>
            <a:r>
              <a:rPr lang="en-US" dirty="0" err="1"/>
              <a:t>X≤x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609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use:</a:t>
            </a:r>
          </a:p>
          <a:p>
            <a:r>
              <a:rPr lang="en-US" dirty="0"/>
              <a:t>http://stattrek.com/online-calculator/hypergeometric.aspx</a:t>
            </a:r>
          </a:p>
        </p:txBody>
      </p:sp>
    </p:spTree>
    <p:extLst>
      <p:ext uri="{BB962C8B-B14F-4D97-AF65-F5344CB8AC3E}">
        <p14:creationId xmlns:p14="http://schemas.microsoft.com/office/powerpoint/2010/main" val="185421474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is often used to identify which sub-populations are over- or under-represented in a sample</a:t>
            </a:r>
          </a:p>
        </p:txBody>
      </p:sp>
    </p:spTree>
    <p:extLst>
      <p:ext uri="{BB962C8B-B14F-4D97-AF65-F5344CB8AC3E}">
        <p14:creationId xmlns:p14="http://schemas.microsoft.com/office/powerpoint/2010/main" val="26347722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For example, a marketing group could use the test to understand their customer base by testing a set of known customers for over-representation of people under 30</a:t>
            </a:r>
          </a:p>
        </p:txBody>
      </p:sp>
    </p:spTree>
    <p:extLst>
      <p:ext uri="{BB962C8B-B14F-4D97-AF65-F5344CB8AC3E}">
        <p14:creationId xmlns:p14="http://schemas.microsoft.com/office/powerpoint/2010/main" val="35541562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Apparently the gambling game “Keno” follows the hypergeometric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1467809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the mean = n(K/N)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956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the mean = n(K/N) = </a:t>
            </a:r>
            <a:r>
              <a:rPr lang="en-US" dirty="0">
                <a:solidFill>
                  <a:srgbClr val="FFFF00"/>
                </a:solidFill>
              </a:rPr>
              <a:t>2.88</a:t>
            </a:r>
          </a:p>
          <a:p>
            <a:r>
              <a:rPr lang="en-US" dirty="0"/>
              <a:t>Find the variance</a:t>
            </a:r>
          </a:p>
          <a:p>
            <a:pPr>
              <a:spcBef>
                <a:spcPts val="0"/>
              </a:spcBef>
            </a:pPr>
            <a:r>
              <a:rPr lang="en-US" dirty="0"/>
              <a:t>n(K/N)((N-K)/N)((N-n)/(N-1))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8146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the variance = </a:t>
            </a:r>
          </a:p>
          <a:p>
            <a:pPr>
              <a:spcBef>
                <a:spcPts val="0"/>
              </a:spcBef>
            </a:pPr>
            <a:r>
              <a:rPr lang="en-US" dirty="0"/>
              <a:t>n(K/N)((N-K)/N)((N-n)/(N-1)) </a:t>
            </a:r>
            <a:r>
              <a:rPr lang="en-US" dirty="0">
                <a:latin typeface="Comic Sans MS"/>
              </a:rPr>
              <a:t>= 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mic Sans MS"/>
              </a:rPr>
              <a:t>					</a:t>
            </a:r>
            <a:r>
              <a:rPr lang="en-US" dirty="0">
                <a:solidFill>
                  <a:srgbClr val="FFFF00"/>
                </a:solidFill>
                <a:latin typeface="Comic Sans MS"/>
              </a:rPr>
              <a:t>0.0768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267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the standard deviation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096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the standard deviation </a:t>
            </a:r>
            <a:r>
              <a:rPr lang="en-US" dirty="0">
                <a:latin typeface="Comic Sans MS"/>
              </a:rPr>
              <a:t>≈</a:t>
            </a:r>
          </a:p>
          <a:p>
            <a:r>
              <a:rPr lang="en-US" dirty="0">
                <a:latin typeface="Comic Sans MS"/>
              </a:rPr>
              <a:t>					</a:t>
            </a:r>
            <a:r>
              <a:rPr lang="en-US" dirty="0">
                <a:solidFill>
                  <a:srgbClr val="FFFF00"/>
                </a:solidFill>
                <a:latin typeface="Comic Sans MS"/>
              </a:rPr>
              <a:t>0.2771	</a:t>
            </a:r>
            <a:r>
              <a:rPr lang="en-US" dirty="0">
                <a:latin typeface="Comic Sans MS"/>
              </a:rPr>
              <a:t>			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7103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P(K=5)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 Definition</a:t>
            </a:r>
          </a:p>
          <a:p>
            <a:r>
              <a:rPr lang="en-US" dirty="0"/>
              <a:t>If an experiment is performed “n” times with “f” successes, and as “n” increases so does “f”, then the probability of a success is:</a:t>
            </a:r>
          </a:p>
          <a:p>
            <a:r>
              <a:rPr lang="en-US" dirty="0" err="1"/>
              <a:t>lim</a:t>
            </a:r>
            <a:r>
              <a:rPr lang="en-US" dirty="0"/>
              <a:t> (n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∞) f/n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726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HYPERGEOMETRIC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Suppose you had a hypergeometric distribution with:</a:t>
            </a:r>
          </a:p>
          <a:p>
            <a:r>
              <a:rPr lang="en-US" dirty="0"/>
              <a:t>N = 25		K = 8	n = 9	k = 5</a:t>
            </a:r>
          </a:p>
          <a:p>
            <a:r>
              <a:rPr lang="en-US" dirty="0"/>
              <a:t>Find P(K=5) </a:t>
            </a:r>
            <a:r>
              <a:rPr lang="en-US" dirty="0">
                <a:latin typeface="Comic Sans MS"/>
              </a:rPr>
              <a:t>≈ </a:t>
            </a:r>
            <a:r>
              <a:rPr lang="en-US" dirty="0">
                <a:solidFill>
                  <a:srgbClr val="FFFF00"/>
                </a:solidFill>
                <a:latin typeface="Comic Sans MS"/>
              </a:rPr>
              <a:t>0.065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927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3372404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Generating Hypergeometric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For a Monte Carlo Simulation:</a:t>
            </a:r>
          </a:p>
          <a:p>
            <a:pPr>
              <a:spcBef>
                <a:spcPts val="0"/>
              </a:spcBef>
            </a:pPr>
            <a:r>
              <a:rPr lang="en-US" dirty="0"/>
              <a:t>https://keisan.casio.com/exec/system/1180573201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63538-B754-D328-BE74-5C5E67B68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943225"/>
            <a:ext cx="4257675" cy="3914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02EFC-2B88-CD00-4CFB-BE8F2A463FDA}"/>
              </a:ext>
            </a:extLst>
          </p:cNvPr>
          <p:cNvSpPr txBox="1"/>
          <p:nvPr/>
        </p:nvSpPr>
        <p:spPr>
          <a:xfrm>
            <a:off x="7391400" y="4038600"/>
            <a:ext cx="1860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P(K=5) 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≈ 0.065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1689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1251226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Poisson distribution</a:t>
            </a:r>
            <a:r>
              <a:rPr lang="en-US" dirty="0"/>
              <a:t> was introduced by the French mathematician </a:t>
            </a:r>
            <a:r>
              <a:rPr lang="en-US" dirty="0" err="1"/>
              <a:t>Siméon</a:t>
            </a:r>
            <a:r>
              <a:rPr lang="en-US" dirty="0"/>
              <a:t> Denis </a:t>
            </a:r>
          </a:p>
          <a:p>
            <a:pPr>
              <a:spcBef>
                <a:spcPts val="0"/>
              </a:spcBef>
            </a:pPr>
            <a:r>
              <a:rPr lang="en-US" dirty="0"/>
              <a:t>			  Poisson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73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</a:t>
            </a:r>
            <a:r>
              <a:rPr lang="en-US" sz="1500" dirty="0" err="1">
                <a:solidFill>
                  <a:srgbClr val="00B0F0"/>
                </a:solidFill>
              </a:rPr>
              <a:t>Siméon_Denis_Poisson</a:t>
            </a:r>
            <a:r>
              <a:rPr lang="en-US" sz="1500" dirty="0">
                <a:solidFill>
                  <a:srgbClr val="00B0F0"/>
                </a:solidFill>
              </a:rPr>
              <a:t>#/media/</a:t>
            </a:r>
            <a:r>
              <a:rPr lang="en-US" sz="1500" dirty="0" err="1">
                <a:solidFill>
                  <a:srgbClr val="00B0F0"/>
                </a:solidFill>
              </a:rPr>
              <a:t>File:Simeon_Poisson.jpg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95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He was using it to investigate the number of wrongful convictions in a country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73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</a:t>
            </a:r>
            <a:r>
              <a:rPr lang="en-US" sz="1500" dirty="0" err="1">
                <a:solidFill>
                  <a:srgbClr val="00B0F0"/>
                </a:solidFill>
              </a:rPr>
              <a:t>Siméon_Denis_Poisson</a:t>
            </a:r>
            <a:r>
              <a:rPr lang="en-US" sz="1500" dirty="0">
                <a:solidFill>
                  <a:srgbClr val="00B0F0"/>
                </a:solidFill>
              </a:rPr>
              <a:t>#/media/</a:t>
            </a:r>
            <a:r>
              <a:rPr lang="en-US" sz="1500" dirty="0" err="1">
                <a:solidFill>
                  <a:srgbClr val="00B0F0"/>
                </a:solidFill>
              </a:rPr>
              <a:t>File:Simeon_Poisson.jpg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61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discrete probability distribution for the probability of a given number of events occurring in a fixed interval of time (or space) when the events happen with a known constant rate and independently of the time since the last event</a:t>
            </a:r>
          </a:p>
        </p:txBody>
      </p:sp>
    </p:spTree>
    <p:extLst>
      <p:ext uri="{BB962C8B-B14F-4D97-AF65-F5344CB8AC3E}">
        <p14:creationId xmlns:p14="http://schemas.microsoft.com/office/powerpoint/2010/main" val="256405748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instance, an individual keeping track of the amount of mail they receive each day may notice that they receive an average number of 4 letters per day</a:t>
            </a:r>
          </a:p>
        </p:txBody>
      </p:sp>
    </p:spTree>
    <p:extLst>
      <p:ext uri="{BB962C8B-B14F-4D97-AF65-F5344CB8AC3E}">
        <p14:creationId xmlns:p14="http://schemas.microsoft.com/office/powerpoint/2010/main" val="364178938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receiving any particular piece of mail does not affect the arrival times of future pieces of mail, the number of pieces of mail received in a day exhibits a Poisson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086217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students who arrive at the student union per minute will likely not follow a Poisson distribution:</a:t>
            </a:r>
          </a:p>
          <a:p>
            <a:r>
              <a:rPr lang="en-US" dirty="0"/>
              <a:t>the rate is not constant (low rate during class time, high rate between class times)</a:t>
            </a:r>
          </a:p>
        </p:txBody>
      </p:sp>
    </p:spTree>
    <p:extLst>
      <p:ext uri="{BB962C8B-B14F-4D97-AF65-F5344CB8AC3E}">
        <p14:creationId xmlns:p14="http://schemas.microsoft.com/office/powerpoint/2010/main" val="342715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a random variable X has values: 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 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that occur with probabilities: ƒ(x</a:t>
            </a:r>
            <a:r>
              <a:rPr lang="en-US" baseline="-25000" dirty="0"/>
              <a:t>1</a:t>
            </a:r>
            <a:r>
              <a:rPr lang="en-US" dirty="0"/>
              <a:t>), ƒ(x</a:t>
            </a:r>
            <a:r>
              <a:rPr lang="en-US" baseline="-25000" dirty="0"/>
              <a:t>2</a:t>
            </a:r>
            <a:r>
              <a:rPr lang="en-US" dirty="0"/>
              <a:t>), … , 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then the </a:t>
            </a:r>
            <a:r>
              <a:rPr lang="en-US" dirty="0">
                <a:solidFill>
                  <a:srgbClr val="FFC000"/>
                </a:solidFill>
              </a:rPr>
              <a:t>expected value </a:t>
            </a:r>
            <a:r>
              <a:rPr lang="en-US" dirty="0"/>
              <a:t>of X is:</a:t>
            </a:r>
          </a:p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943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students who arrive at the student union per minute will likely not follow a Poisson distribution:</a:t>
            </a:r>
          </a:p>
          <a:p>
            <a:r>
              <a:rPr lang="en-US" dirty="0"/>
              <a:t>the arrivals of individual students are not independent (students tend to come in groups)</a:t>
            </a:r>
          </a:p>
        </p:txBody>
      </p:sp>
    </p:spTree>
    <p:extLst>
      <p:ext uri="{BB962C8B-B14F-4D97-AF65-F5344CB8AC3E}">
        <p14:creationId xmlns:p14="http://schemas.microsoft.com/office/powerpoint/2010/main" val="154800871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magnitude 5 earthquakes per year in a country would not follow a Poisson distribution because one large earthquake increases the probability of aftershocks of similar magnitude</a:t>
            </a:r>
          </a:p>
        </p:txBody>
      </p:sp>
    </p:spTree>
    <p:extLst>
      <p:ext uri="{BB962C8B-B14F-4D97-AF65-F5344CB8AC3E}">
        <p14:creationId xmlns:p14="http://schemas.microsoft.com/office/powerpoint/2010/main" val="32517462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patients admitted to the intensive care unit of a hospital, the number of days that the patients spend in the ICU is not Poisson distributed because the number of days cannot be zero</a:t>
            </a:r>
          </a:p>
        </p:txBody>
      </p:sp>
    </p:spTree>
    <p:extLst>
      <p:ext uri="{BB962C8B-B14F-4D97-AF65-F5344CB8AC3E}">
        <p14:creationId xmlns:p14="http://schemas.microsoft.com/office/powerpoint/2010/main" val="34589385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Poisson distribution may be useful to model events such as:</a:t>
            </a:r>
          </a:p>
          <a:p>
            <a:r>
              <a:rPr lang="en-US" dirty="0"/>
              <a:t>-The number of meteorites greater than 1 meter diameter that strike Earth in a year</a:t>
            </a:r>
          </a:p>
          <a:p>
            <a:r>
              <a:rPr lang="en-US" dirty="0"/>
              <a:t>-The number of patients arriving in an emergency room between 10 and 11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506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Poisson distribution is appropriate if:</a:t>
            </a:r>
          </a:p>
          <a:p>
            <a:r>
              <a:rPr lang="en-US" dirty="0"/>
              <a:t>-k is the number of times an event occurs in an interval </a:t>
            </a:r>
          </a:p>
          <a:p>
            <a:r>
              <a:rPr lang="en-US" dirty="0"/>
              <a:t>-events occur independently</a:t>
            </a:r>
          </a:p>
          <a:p>
            <a:r>
              <a:rPr lang="en-US" dirty="0"/>
              <a:t>-the rate at which events occur is constant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684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Poisson distribution is appropriate if:</a:t>
            </a:r>
          </a:p>
          <a:p>
            <a:r>
              <a:rPr lang="en-US" dirty="0"/>
              <a:t>-two events cannot occur at exactly the same instant</a:t>
            </a:r>
          </a:p>
          <a:p>
            <a:r>
              <a:rPr lang="en-US" dirty="0"/>
              <a:t>-the probability of an event in a small sub-interval is proportional to the length of the sub-interval</a:t>
            </a:r>
          </a:p>
        </p:txBody>
      </p:sp>
    </p:spTree>
    <p:extLst>
      <p:ext uri="{BB962C8B-B14F-4D97-AF65-F5344CB8AC3E}">
        <p14:creationId xmlns:p14="http://schemas.microsoft.com/office/powerpoint/2010/main" val="250357715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Poisson distribution is appropriate if:</a:t>
            </a:r>
          </a:p>
          <a:p>
            <a:r>
              <a:rPr lang="en-US" dirty="0"/>
              <a:t>the actual probability distribution is given by a binomial distribution and the number of trials is sufficiently bigger than the number of successes one is asking about</a:t>
            </a:r>
          </a:p>
        </p:txBody>
      </p:sp>
    </p:spTree>
    <p:extLst>
      <p:ext uri="{BB962C8B-B14F-4D97-AF65-F5344CB8AC3E}">
        <p14:creationId xmlns:p14="http://schemas.microsoft.com/office/powerpoint/2010/main" val="122815981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can imagine, it is painful to calculate</a:t>
            </a:r>
          </a:p>
        </p:txBody>
      </p:sp>
    </p:spTree>
    <p:extLst>
      <p:ext uri="{BB962C8B-B14F-4D97-AF65-F5344CB8AC3E}">
        <p14:creationId xmlns:p14="http://schemas.microsoft.com/office/powerpoint/2010/main" val="300284463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</p:spPr>
            <p:txBody>
              <a:bodyPr/>
              <a:lstStyle/>
              <a:p>
                <a:r>
                  <a:rPr lang="en-US" dirty="0"/>
                  <a:t>The expected (average or mean) number of events in an interval is designated λ (lambda) </a:t>
                </a:r>
              </a:p>
              <a:p>
                <a:r>
                  <a:rPr lang="en-US" dirty="0"/>
                  <a:t>The probability of observing k events in an interval is given by: </a:t>
                </a:r>
              </a:p>
              <a:p>
                <a:pPr algn="ctr"/>
                <a:r>
                  <a:rPr lang="en-US" dirty="0"/>
                  <a:t>P = e </a:t>
                </a:r>
                <a:r>
                  <a:rPr lang="en-US" baseline="30000" dirty="0"/>
                  <a:t>−λ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λ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  <a:blipFill>
                <a:blip r:embed="rId2"/>
                <a:stretch>
                  <a:fillRect l="-2522" t="-1946" r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6942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variance of a Poisson distribution is always equal to its mean value! </a:t>
            </a:r>
          </a:p>
          <a:p>
            <a:r>
              <a:rPr lang="en-US" dirty="0"/>
              <a:t>designated λ (lambda) </a:t>
            </a:r>
          </a:p>
        </p:txBody>
      </p:sp>
    </p:spTree>
    <p:extLst>
      <p:ext uri="{BB962C8B-B14F-4D97-AF65-F5344CB8AC3E}">
        <p14:creationId xmlns:p14="http://schemas.microsoft.com/office/powerpoint/2010/main" val="208976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expected value of X is also called the “expectation of X” or the “mean of the probability distribution”</a:t>
            </a:r>
          </a:p>
          <a:p>
            <a:pPr>
              <a:spcBef>
                <a:spcPts val="0"/>
              </a:spcBef>
            </a:pPr>
            <a:r>
              <a:rPr lang="en-US" dirty="0"/>
              <a:t>The symbol for the expected value of X is E(X) or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or </a:t>
            </a:r>
            <a:r>
              <a:rPr lang="el-GR" dirty="0"/>
              <a:t>μ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7891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has a formula: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604"/>
            <a:ext cx="9144000" cy="45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1575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has a formula: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604"/>
            <a:ext cx="9144000" cy="45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43200" y="312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3429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FF0000"/>
                </a:solidFill>
              </a:rPr>
              <a:t>λ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4600" y="3893634"/>
            <a:ext cx="4038600" cy="4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False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4600" y="4267200"/>
            <a:ext cx="40386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(for an individual probability)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True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(for a cumulative probability)</a:t>
            </a:r>
          </a:p>
        </p:txBody>
      </p:sp>
    </p:spTree>
    <p:extLst>
      <p:ext uri="{BB962C8B-B14F-4D97-AF65-F5344CB8AC3E}">
        <p14:creationId xmlns:p14="http://schemas.microsoft.com/office/powerpoint/2010/main" val="275366274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Or:</a:t>
            </a:r>
          </a:p>
          <a:p>
            <a:r>
              <a:rPr lang="en-US" dirty="0"/>
              <a:t>http://stattrek.com/online-calculator/poisson.aspx</a:t>
            </a:r>
          </a:p>
        </p:txBody>
      </p:sp>
    </p:spTree>
    <p:extLst>
      <p:ext uri="{BB962C8B-B14F-4D97-AF65-F5344CB8AC3E}">
        <p14:creationId xmlns:p14="http://schemas.microsoft.com/office/powerpoint/2010/main" val="385070594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		λ = 8</a:t>
            </a:r>
          </a:p>
          <a:p>
            <a:r>
              <a:rPr lang="en-US" dirty="0"/>
              <a:t>Find the mean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103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		λ = 8</a:t>
            </a:r>
          </a:p>
          <a:p>
            <a:r>
              <a:rPr lang="en-US" dirty="0"/>
              <a:t>Find the mean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r>
              <a:rPr lang="en-US" dirty="0"/>
              <a:t>Find the variance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6695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		λ = 8</a:t>
            </a:r>
          </a:p>
          <a:p>
            <a:r>
              <a:rPr lang="en-US" dirty="0"/>
              <a:t>Find the mean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r>
              <a:rPr lang="en-US" dirty="0"/>
              <a:t>Find the variance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r>
              <a:rPr lang="en-US" dirty="0"/>
              <a:t>Find the standard deviation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3512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		λ = 8</a:t>
            </a:r>
          </a:p>
          <a:p>
            <a:r>
              <a:rPr lang="en-US" dirty="0"/>
              <a:t>Find the mean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r>
              <a:rPr lang="en-US" dirty="0"/>
              <a:t>Find the variance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r>
              <a:rPr lang="en-US" dirty="0"/>
              <a:t>Find the standard deviation </a:t>
            </a:r>
            <a:r>
              <a:rPr lang="en-US" dirty="0">
                <a:latin typeface="Comic Sans MS"/>
              </a:rPr>
              <a:t>≈</a:t>
            </a:r>
          </a:p>
          <a:p>
            <a:r>
              <a:rPr lang="en-US" dirty="0">
                <a:solidFill>
                  <a:srgbClr val="FFFF00"/>
                </a:solidFill>
                <a:latin typeface="Comic Sans MS"/>
              </a:rPr>
              <a:t>							2.83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0522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  		λ = 8</a:t>
            </a:r>
          </a:p>
          <a:p>
            <a:r>
              <a:rPr lang="en-US" dirty="0"/>
              <a:t>Calculate P(K=5)</a:t>
            </a:r>
            <a:endParaRPr lang="en-US" dirty="0">
              <a:latin typeface="Comic Sans M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454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  		λ = 8</a:t>
            </a:r>
          </a:p>
          <a:p>
            <a:r>
              <a:rPr lang="en-US" dirty="0"/>
              <a:t>Calculate P(K=5)</a:t>
            </a:r>
            <a:endParaRPr lang="en-US" dirty="0">
              <a:latin typeface="Comic Sans M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BE054-D3DE-4147-9687-E0989927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67175"/>
            <a:ext cx="5562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018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Poisson distribution with:</a:t>
            </a:r>
          </a:p>
          <a:p>
            <a:r>
              <a:rPr lang="en-US" dirty="0"/>
              <a:t>k = 5		λ = 8</a:t>
            </a:r>
          </a:p>
          <a:p>
            <a:r>
              <a:rPr lang="en-US" dirty="0"/>
              <a:t>P(K=5) </a:t>
            </a:r>
            <a:r>
              <a:rPr lang="en-US" dirty="0">
                <a:latin typeface="Comic Sans MS"/>
              </a:rPr>
              <a:t>≈ </a:t>
            </a:r>
            <a:r>
              <a:rPr lang="en-US" dirty="0">
                <a:solidFill>
                  <a:srgbClr val="FFFF00"/>
                </a:solidFill>
                <a:latin typeface="Comic Sans MS"/>
              </a:rPr>
              <a:t>9.16%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POISSON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constant which is used to characterize a probability distribution is the </a:t>
            </a:r>
            <a:r>
              <a:rPr lang="en-US" dirty="0">
                <a:solidFill>
                  <a:srgbClr val="FFC000"/>
                </a:solidFill>
              </a:rPr>
              <a:t>variance</a:t>
            </a:r>
          </a:p>
          <a:p>
            <a:r>
              <a:rPr lang="en-US" dirty="0"/>
              <a:t>We use the average squared deviation:</a:t>
            </a:r>
          </a:p>
          <a:p>
            <a:pPr algn="ctr"/>
            <a:r>
              <a:rPr lang="en-US" dirty="0"/>
              <a:t>E((X -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for the variance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71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2FD5-85EB-4307-B016-32CABD68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3653-7817-46E1-BB44-03A42201B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negative binomial distribution becomes identical to Poisson in the limit r→∞ for a given mean </a:t>
            </a:r>
            <a:r>
              <a:rPr lang="el-GR" dirty="0"/>
              <a:t>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1206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90310D-96BC-4E80-96F3-C18ADE2496EE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9028357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/>
              <a:t>Generating Poisson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For a Monte Carlo simulation:</a:t>
            </a:r>
          </a:p>
          <a:p>
            <a:r>
              <a:rPr lang="en-US" i="0" dirty="0">
                <a:effectLst/>
              </a:rPr>
              <a:t>https://keisan.casio.com/exec/system/1180573180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60443-3B92-EECF-941C-60AB40FF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94" y="3419475"/>
            <a:ext cx="4000500" cy="3438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C8113-5087-A368-D7F7-313525D7F378}"/>
              </a:ext>
            </a:extLst>
          </p:cNvPr>
          <p:cNvSpPr txBox="1"/>
          <p:nvPr/>
        </p:nvSpPr>
        <p:spPr>
          <a:xfrm>
            <a:off x="5562600" y="3877320"/>
            <a:ext cx="1773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P(K=5) 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≈ 9.16%</a:t>
            </a:r>
          </a:p>
        </p:txBody>
      </p:sp>
    </p:spTree>
    <p:extLst>
      <p:ext uri="{BB962C8B-B14F-4D97-AF65-F5344CB8AC3E}">
        <p14:creationId xmlns:p14="http://schemas.microsoft.com/office/powerpoint/2010/main" val="389056726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A79C1-A8B9-4235-84B5-E0E626367B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4666319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/>
              <a:t>Generating Monte Carlo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https://www.portfoliovisualizer.com/</a:t>
            </a:r>
          </a:p>
          <a:p>
            <a:r>
              <a:rPr lang="en-US" sz="3500" dirty="0"/>
              <a:t>monte-</a:t>
            </a:r>
            <a:r>
              <a:rPr lang="en-US" sz="3500" dirty="0" err="1"/>
              <a:t>carlo</a:t>
            </a:r>
            <a:r>
              <a:rPr lang="en-US" sz="3500" dirty="0"/>
              <a:t>-simulation</a:t>
            </a:r>
          </a:p>
          <a:p>
            <a:r>
              <a:rPr lang="en-US" sz="3500" dirty="0"/>
              <a:t>#analysisResults</a:t>
            </a:r>
          </a:p>
        </p:txBody>
      </p:sp>
    </p:spTree>
    <p:extLst>
      <p:ext uri="{BB962C8B-B14F-4D97-AF65-F5344CB8AC3E}">
        <p14:creationId xmlns:p14="http://schemas.microsoft.com/office/powerpoint/2010/main" val="141018843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500" dirty="0"/>
              <a:t>https://retirementplans.vanguard.com/VGApp/pe/pubeducation/calculators/RetirementNestEggCalc.jsf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314540-25BB-422C-8586-C86C576E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900" dirty="0"/>
              <a:t>Generating Monte Carlo Data</a:t>
            </a:r>
          </a:p>
        </p:txBody>
      </p:sp>
    </p:spTree>
    <p:extLst>
      <p:ext uri="{BB962C8B-B14F-4D97-AF65-F5344CB8AC3E}">
        <p14:creationId xmlns:p14="http://schemas.microsoft.com/office/powerpoint/2010/main" val="281488057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500" dirty="0"/>
              <a:t>https://www.retirementsimulation.com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A41B4-C687-48CA-9AC1-D7DA42AE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900" dirty="0"/>
              <a:t>Generating Monte Carlo Data</a:t>
            </a:r>
          </a:p>
        </p:txBody>
      </p:sp>
    </p:spTree>
    <p:extLst>
      <p:ext uri="{BB962C8B-B14F-4D97-AF65-F5344CB8AC3E}">
        <p14:creationId xmlns:p14="http://schemas.microsoft.com/office/powerpoint/2010/main" val="288578291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FA1FE-75A3-48B3-BCBC-A6CE9FE045EA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2091281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dirty="0"/>
              <a:t>	Review of </a:t>
            </a:r>
            <a:r>
              <a:rPr lang="en-US" dirty="0">
                <a:effectLst/>
                <a:ea typeface="Calibri" panose="020F0502020204030204" pitchFamily="34" charset="0"/>
              </a:rPr>
              <a:t>discrete random 			variables</a:t>
            </a:r>
          </a:p>
          <a:p>
            <a:r>
              <a:rPr lang="en-US" dirty="0">
                <a:ea typeface="Calibri" panose="020F0502020204030204" pitchFamily="34" charset="0"/>
              </a:rPr>
              <a:t>	New: Discrete probability 			distributions: binomial, 			negative binomial, 				geometric, Poisson, 				hypergeometric	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18A3DC-46DD-41B6-8D42-2511B719D8B8}"/>
              </a:ext>
            </a:extLst>
          </p:cNvPr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1428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for the variance is: </a:t>
            </a:r>
          </a:p>
          <a:p>
            <a:pPr algn="ctr"/>
            <a:r>
              <a:rPr lang="en-US" dirty="0"/>
              <a:t>Var(X) or σ</a:t>
            </a:r>
            <a:r>
              <a:rPr lang="en-US" baseline="30000" dirty="0"/>
              <a:t>2</a:t>
            </a:r>
            <a:r>
              <a:rPr lang="en-US" baseline="-25000" dirty="0"/>
              <a:t>x</a:t>
            </a:r>
            <a:r>
              <a:rPr lang="en-US" dirty="0"/>
              <a:t> or σ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Review: D</a:t>
            </a:r>
            <a:r>
              <a:rPr lang="en-US" sz="3500" dirty="0">
                <a:ea typeface="Calibri" panose="020F0502020204030204" pitchFamily="34" charset="0"/>
              </a:rPr>
              <a:t>iscrete random variables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</a:rPr>
              <a:t>		and their probabilities</a:t>
            </a:r>
            <a:endParaRPr lang="en-US" sz="3600" dirty="0"/>
          </a:p>
          <a:p>
            <a:r>
              <a:rPr lang="en-US" sz="3500" dirty="0">
                <a:ea typeface="Calibri" panose="020F0502020204030204" pitchFamily="34" charset="0"/>
              </a:rPr>
              <a:t>New: Types of discrete probabilities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units for the variance will be squared (and irritating), we more often use the </a:t>
            </a:r>
            <a:r>
              <a:rPr lang="en-US" dirty="0">
                <a:solidFill>
                  <a:srgbClr val="FFC000"/>
                </a:solidFill>
              </a:rPr>
              <a:t>standard deviation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SD(X) or STD(X) or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or σ </a:t>
            </a:r>
          </a:p>
          <a:p>
            <a:r>
              <a:rPr lang="en-US" dirty="0"/>
              <a:t>which is the square root of the variance</a:t>
            </a:r>
          </a:p>
        </p:txBody>
      </p:sp>
    </p:spTree>
    <p:extLst>
      <p:ext uri="{BB962C8B-B14F-4D97-AF65-F5344CB8AC3E}">
        <p14:creationId xmlns:p14="http://schemas.microsoft.com/office/powerpoint/2010/main" val="306707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20DC88-E93C-4222-A525-166C9F02465E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4294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lot of variables can have only two values: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M/F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H/T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Black/White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On/Off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1/0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3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Variables that can have only two values are called: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binomial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values are mutually exclusive events</a:t>
            </a:r>
          </a:p>
        </p:txBody>
      </p:sp>
    </p:spTree>
    <p:extLst>
      <p:ext uri="{BB962C8B-B14F-4D97-AF65-F5344CB8AC3E}">
        <p14:creationId xmlns:p14="http://schemas.microsoft.com/office/powerpoint/2010/main" val="130763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7499-C746-4A51-A824-18AFB6E1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1DFB-14BC-4B6B-AF15-D17F5C0D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was invented by Jakob Bernoulli in a paper published after </a:t>
            </a:r>
          </a:p>
          <a:p>
            <a:pPr>
              <a:spcBef>
                <a:spcPts val="0"/>
              </a:spcBef>
            </a:pPr>
            <a:r>
              <a:rPr lang="en-US" dirty="0"/>
              <a:t>his death in 1713</a:t>
            </a:r>
          </a:p>
        </p:txBody>
      </p:sp>
      <p:pic>
        <p:nvPicPr>
          <p:cNvPr id="1026" name="Picture 2" descr="Euler and the Bernoullis: Learning by Teaching - Jakob Bernoulli">
            <a:extLst>
              <a:ext uri="{FF2B5EF4-FFF2-40B4-BE49-F238E27FC236}">
                <a16:creationId xmlns:a16="http://schemas.microsoft.com/office/drawing/2014/main" id="{576F110A-A710-489F-9406-D5E5FECA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47925"/>
            <a:ext cx="3943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F0545-C373-40C4-971C-8E53F3BD3388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https://www.maa.org/sites/default/files/images/upload_library/46/Euler-Bedard/2a-Jakob_</a:t>
            </a:r>
          </a:p>
          <a:p>
            <a:r>
              <a:rPr lang="en-US" sz="1500" dirty="0">
                <a:solidFill>
                  <a:srgbClr val="00B0F0"/>
                </a:solidFill>
              </a:rPr>
              <a:t>Bernoulli.jpg</a:t>
            </a:r>
          </a:p>
        </p:txBody>
      </p:sp>
    </p:spTree>
    <p:extLst>
      <p:ext uri="{BB962C8B-B14F-4D97-AF65-F5344CB8AC3E}">
        <p14:creationId xmlns:p14="http://schemas.microsoft.com/office/powerpoint/2010/main" val="390488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of one of the values occurring is called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p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of the other value occurring is called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q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6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 + q = 1 or 100%</a:t>
            </a:r>
          </a:p>
        </p:txBody>
      </p:sp>
    </p:spTree>
    <p:extLst>
      <p:ext uri="{BB962C8B-B14F-4D97-AF65-F5344CB8AC3E}">
        <p14:creationId xmlns:p14="http://schemas.microsoft.com/office/powerpoint/2010/main" val="65851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binomial experiment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066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is performed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	number of times</a:t>
            </a:r>
          </a:p>
        </p:txBody>
      </p:sp>
    </p:spTree>
    <p:extLst>
      <p:ext uri="{BB962C8B-B14F-4D97-AF65-F5344CB8AC3E}">
        <p14:creationId xmlns:p14="http://schemas.microsoft.com/office/powerpoint/2010/main" val="122090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is performed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	number of times</a:t>
            </a:r>
          </a:p>
          <a:p>
            <a:r>
              <a:rPr lang="en-US" dirty="0"/>
              <a:t>	each repetition is called a </a:t>
            </a:r>
          </a:p>
          <a:p>
            <a:pPr>
              <a:spcBef>
                <a:spcPts val="0"/>
              </a:spcBef>
            </a:pPr>
            <a:r>
              <a:rPr lang="en-US" dirty="0"/>
              <a:t>		“</a:t>
            </a:r>
            <a:r>
              <a:rPr lang="en-US" dirty="0">
                <a:solidFill>
                  <a:srgbClr val="FFC000"/>
                </a:solidFill>
              </a:rPr>
              <a:t>trial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6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3) Modeling will be assisted by </a:t>
            </a:r>
            <a:r>
              <a:rPr lang="en-US" sz="3200" dirty="0">
                <a:solidFill>
                  <a:srgbClr val="FFC000"/>
                </a:solidFill>
              </a:rPr>
              <a:t>Monte Carlo simulations </a:t>
            </a:r>
            <a:r>
              <a:rPr lang="en-US" sz="3200" dirty="0"/>
              <a:t>run with mathematical software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4) Calculate the parameters of several discrete </a:t>
            </a:r>
            <a:r>
              <a:rPr lang="en-US" sz="3200" dirty="0">
                <a:solidFill>
                  <a:srgbClr val="FFC000"/>
                </a:solidFill>
              </a:rPr>
              <a:t>random variable distributions </a:t>
            </a:r>
            <a:r>
              <a:rPr lang="en-US" sz="3200" dirty="0"/>
              <a:t>and compute the probability of events in a typical </a:t>
            </a:r>
            <a:r>
              <a:rPr lang="en-US" sz="3200" dirty="0">
                <a:solidFill>
                  <a:srgbClr val="FFC000"/>
                </a:solidFill>
              </a:rPr>
              <a:t>discrete event </a:t>
            </a:r>
            <a:r>
              <a:rPr lang="en-US" sz="3200" dirty="0"/>
              <a:t>application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the trials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136693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the trials are independent</a:t>
            </a:r>
          </a:p>
          <a:p>
            <a:endParaRPr lang="en-US" sz="2000" dirty="0"/>
          </a:p>
          <a:p>
            <a:r>
              <a:rPr lang="en-US" dirty="0"/>
              <a:t>	the outcome of one trial will </a:t>
            </a:r>
          </a:p>
          <a:p>
            <a:pPr>
              <a:spcBef>
                <a:spcPts val="0"/>
              </a:spcBef>
            </a:pPr>
            <a:r>
              <a:rPr lang="en-US" dirty="0"/>
              <a:t>		not affect the outcome </a:t>
            </a:r>
          </a:p>
          <a:p>
            <a:pPr>
              <a:spcBef>
                <a:spcPts val="0"/>
              </a:spcBef>
            </a:pPr>
            <a:r>
              <a:rPr lang="en-US" dirty="0"/>
              <a:t>		of another trial</a:t>
            </a:r>
          </a:p>
        </p:txBody>
      </p:sp>
    </p:spTree>
    <p:extLst>
      <p:ext uri="{BB962C8B-B14F-4D97-AF65-F5344CB8AC3E}">
        <p14:creationId xmlns:p14="http://schemas.microsoft.com/office/powerpoint/2010/main" val="3236470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for each trial, there are </a:t>
            </a:r>
          </a:p>
          <a:p>
            <a:pPr>
              <a:spcBef>
                <a:spcPts val="0"/>
              </a:spcBef>
            </a:pPr>
            <a:r>
              <a:rPr lang="en-US" dirty="0"/>
              <a:t>		two mutually exclusive </a:t>
            </a:r>
          </a:p>
          <a:p>
            <a:pPr>
              <a:spcBef>
                <a:spcPts val="0"/>
              </a:spcBef>
            </a:pPr>
            <a:r>
              <a:rPr lang="en-US" dirty="0"/>
              <a:t>		outcomes: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 or failure</a:t>
            </a:r>
          </a:p>
        </p:txBody>
      </p:sp>
    </p:spTree>
    <p:extLst>
      <p:ext uri="{BB962C8B-B14F-4D97-AF65-F5344CB8AC3E}">
        <p14:creationId xmlns:p14="http://schemas.microsoft.com/office/powerpoint/2010/main" val="354549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binomial experiment:</a:t>
            </a:r>
          </a:p>
          <a:p>
            <a:r>
              <a:rPr lang="en-US" dirty="0"/>
              <a:t>	the probability of success is </a:t>
            </a:r>
          </a:p>
          <a:p>
            <a:pPr>
              <a:spcBef>
                <a:spcPts val="0"/>
              </a:spcBef>
            </a:pPr>
            <a:r>
              <a:rPr lang="en-US" dirty="0"/>
              <a:t>		the same for each trial </a:t>
            </a:r>
          </a:p>
        </p:txBody>
      </p:sp>
    </p:spTree>
    <p:extLst>
      <p:ext uri="{BB962C8B-B14F-4D97-AF65-F5344CB8AC3E}">
        <p14:creationId xmlns:p14="http://schemas.microsoft.com/office/powerpoint/2010/main" val="98652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individually, these are also called “Bernoulli” trials</a:t>
            </a:r>
          </a:p>
          <a:p>
            <a:r>
              <a:rPr lang="en-US" dirty="0"/>
              <a:t>Bernoulli deals with the outcome of the single trial of the event, whereas Binomial deals with the outcome of the multiple trials of the single event</a:t>
            </a:r>
          </a:p>
        </p:txBody>
      </p:sp>
    </p:spTree>
    <p:extLst>
      <p:ext uri="{BB962C8B-B14F-4D97-AF65-F5344CB8AC3E}">
        <p14:creationId xmlns:p14="http://schemas.microsoft.com/office/powerpoint/2010/main" val="3461676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A single coin toss is “Bernoulli”</a:t>
            </a:r>
          </a:p>
          <a:p>
            <a:endParaRPr lang="en-US" sz="2000" dirty="0"/>
          </a:p>
          <a:p>
            <a:r>
              <a:rPr lang="en-US" dirty="0"/>
              <a:t>Multiple coin tosses are “Binomial”</a:t>
            </a:r>
          </a:p>
        </p:txBody>
      </p:sp>
    </p:spTree>
    <p:extLst>
      <p:ext uri="{BB962C8B-B14F-4D97-AF65-F5344CB8AC3E}">
        <p14:creationId xmlns:p14="http://schemas.microsoft.com/office/powerpoint/2010/main" val="316088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r>
              <a:rPr lang="en-US" dirty="0"/>
              <a:t>	“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/>
              <a:t>” trials</a:t>
            </a:r>
          </a:p>
        </p:txBody>
      </p:sp>
    </p:spTree>
    <p:extLst>
      <p:ext uri="{BB962C8B-B14F-4D97-AF65-F5344CB8AC3E}">
        <p14:creationId xmlns:p14="http://schemas.microsoft.com/office/powerpoint/2010/main" val="3901091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r>
              <a:rPr lang="en-US" dirty="0"/>
              <a:t>	“n” trials</a:t>
            </a:r>
          </a:p>
          <a:p>
            <a:r>
              <a:rPr lang="en-US" dirty="0"/>
              <a:t>	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</a:t>
            </a:r>
          </a:p>
        </p:txBody>
      </p:sp>
    </p:spTree>
    <p:extLst>
      <p:ext uri="{BB962C8B-B14F-4D97-AF65-F5344CB8AC3E}">
        <p14:creationId xmlns:p14="http://schemas.microsoft.com/office/powerpoint/2010/main" val="2051664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r>
              <a:rPr lang="en-US" dirty="0"/>
              <a:t>	“n” trials</a:t>
            </a:r>
          </a:p>
          <a:p>
            <a:r>
              <a:rPr lang="en-US" dirty="0"/>
              <a:t>	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</a:t>
            </a:r>
          </a:p>
          <a:p>
            <a:r>
              <a:rPr lang="en-US" dirty="0"/>
              <a:t>	“q” or “1-p” is the </a:t>
            </a:r>
          </a:p>
          <a:p>
            <a:pPr>
              <a:spcBef>
                <a:spcPts val="0"/>
              </a:spcBef>
            </a:pPr>
            <a:r>
              <a:rPr lang="en-US" dirty="0"/>
              <a:t>		probability of failure</a:t>
            </a:r>
          </a:p>
        </p:txBody>
      </p:sp>
    </p:spTree>
    <p:extLst>
      <p:ext uri="{BB962C8B-B14F-4D97-AF65-F5344CB8AC3E}">
        <p14:creationId xmlns:p14="http://schemas.microsoft.com/office/powerpoint/2010/main" val="2326025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Notation:</a:t>
            </a:r>
          </a:p>
          <a:p>
            <a:r>
              <a:rPr lang="en-US" dirty="0"/>
              <a:t>	“n” trials</a:t>
            </a:r>
          </a:p>
          <a:p>
            <a:r>
              <a:rPr lang="en-US" dirty="0"/>
              <a:t>	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</a:t>
            </a:r>
          </a:p>
          <a:p>
            <a:r>
              <a:rPr lang="en-US" dirty="0"/>
              <a:t>	“q” or “1-p” is the </a:t>
            </a:r>
          </a:p>
          <a:p>
            <a:pPr>
              <a:spcBef>
                <a:spcPts val="0"/>
              </a:spcBef>
            </a:pPr>
            <a:r>
              <a:rPr lang="en-US" dirty="0"/>
              <a:t>		probability of failure</a:t>
            </a:r>
          </a:p>
          <a:p>
            <a:pPr>
              <a:spcBef>
                <a:spcPts val="0"/>
              </a:spcBef>
            </a:pPr>
            <a:r>
              <a:rPr lang="en-US" dirty="0"/>
              <a:t>	“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dirty="0"/>
              <a:t>” is the number of </a:t>
            </a:r>
          </a:p>
          <a:p>
            <a:pPr>
              <a:spcBef>
                <a:spcPts val="0"/>
              </a:spcBef>
            </a:pPr>
            <a:r>
              <a:rPr lang="en-US" dirty="0"/>
              <a:t>		successes in the “n” trials</a:t>
            </a:r>
          </a:p>
        </p:txBody>
      </p:sp>
    </p:spTree>
    <p:extLst>
      <p:ext uri="{BB962C8B-B14F-4D97-AF65-F5344CB8AC3E}">
        <p14:creationId xmlns:p14="http://schemas.microsoft.com/office/powerpoint/2010/main" val="364234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26775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0 ≤ p ≤ 1</a:t>
            </a:r>
          </a:p>
          <a:p>
            <a:pPr algn="ctr"/>
            <a:r>
              <a:rPr lang="en-US" dirty="0"/>
              <a:t>0 ≤ q ≤ 1</a:t>
            </a:r>
          </a:p>
          <a:p>
            <a:r>
              <a:rPr lang="en-US" dirty="0"/>
              <a:t>and:</a:t>
            </a:r>
          </a:p>
          <a:p>
            <a:pPr algn="ctr"/>
            <a:r>
              <a:rPr lang="en-US" dirty="0"/>
              <a:t>0 ≤ x ≤ 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46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12803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/>
              <a:t>	You must have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	number of trials</a:t>
            </a:r>
          </a:p>
        </p:txBody>
      </p:sp>
    </p:spTree>
    <p:extLst>
      <p:ext uri="{BB962C8B-B14F-4D97-AF65-F5344CB8AC3E}">
        <p14:creationId xmlns:p14="http://schemas.microsoft.com/office/powerpoint/2010/main" val="3646636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/>
              <a:t>	You must have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	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	Each trial is an independent </a:t>
            </a:r>
          </a:p>
          <a:p>
            <a:pPr>
              <a:spcBef>
                <a:spcPts val="0"/>
              </a:spcBef>
            </a:pPr>
            <a:r>
              <a:rPr lang="en-US" dirty="0"/>
              <a:t>		event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2375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/>
              <a:t>	You must have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	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	Each trial is an independent </a:t>
            </a:r>
          </a:p>
          <a:p>
            <a:pPr>
              <a:spcBef>
                <a:spcPts val="0"/>
              </a:spcBef>
            </a:pPr>
            <a:r>
              <a:rPr lang="en-US" dirty="0"/>
              <a:t>		event</a:t>
            </a:r>
          </a:p>
          <a:p>
            <a:pPr>
              <a:spcBef>
                <a:spcPts val="0"/>
              </a:spcBef>
            </a:pPr>
            <a:r>
              <a:rPr lang="en-US" dirty="0"/>
              <a:t>	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1349260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Tossing a coin a hundred times to see how many land on heads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277FC-A96A-4A2E-90D0-D5B932536280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405119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Tossing a coin a hundred times to see how many land on heads</a:t>
            </a:r>
          </a:p>
          <a:p>
            <a:r>
              <a:rPr lang="en-US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277FC-A96A-4A2E-90D0-D5B932536280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4237801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Tossing a coin until you get  heads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4ECA6-9F86-4BA7-B9A3-1C7E7DF7058C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1810060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Tossing a coin until you get  heads</a:t>
            </a:r>
          </a:p>
          <a:p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4ECA6-9F86-4BA7-B9A3-1C7E7DF7058C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1511795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Asking 100 people how much they weigh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C3B23-B5B3-4771-874E-104E6A4837D4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367773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BE9A-3F64-4EB8-89E4-F19D7B92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678D-E1AE-4F39-A569-1D9D2FB0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sample space </a:t>
            </a:r>
            <a:r>
              <a:rPr lang="en-US" dirty="0"/>
              <a:t>is all the possible outcomes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sample point </a:t>
            </a:r>
            <a:r>
              <a:rPr lang="en-US" dirty="0"/>
              <a:t>is one of the  outcomes from the sample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60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Asking 100 people how much they weigh</a:t>
            </a:r>
          </a:p>
          <a:p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C3B23-B5B3-4771-874E-104E6A4837D4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2598788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Asking 100 people if they have ever been to Paris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C585-70BC-461A-8CE2-2B26DAAC6D3C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1272662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Binomial or not?</a:t>
            </a:r>
          </a:p>
          <a:p>
            <a:r>
              <a:rPr lang="en-US" dirty="0"/>
              <a:t>Asking 100 people if they have ever been to Paris</a:t>
            </a:r>
          </a:p>
          <a:p>
            <a:r>
              <a:rPr lang="en-US" dirty="0">
                <a:solidFill>
                  <a:srgbClr val="FFFF00"/>
                </a:solidFill>
              </a:rPr>
              <a:t>yes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C585-70BC-461A-8CE2-2B26DAAC6D3C}"/>
              </a:ext>
            </a:extLst>
          </p:cNvPr>
          <p:cNvSpPr txBox="1"/>
          <p:nvPr/>
        </p:nvSpPr>
        <p:spPr>
          <a:xfrm>
            <a:off x="4603376" y="5934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must have a fixed number of trials</a:t>
            </a:r>
          </a:p>
          <a:p>
            <a:pPr>
              <a:spcBef>
                <a:spcPts val="0"/>
              </a:spcBef>
            </a:pPr>
            <a:r>
              <a:rPr lang="en-US" dirty="0"/>
              <a:t>Each trial is an independent event</a:t>
            </a:r>
          </a:p>
          <a:p>
            <a:pPr>
              <a:spcBef>
                <a:spcPts val="0"/>
              </a:spcBef>
            </a:pPr>
            <a:r>
              <a:rPr lang="en-US" dirty="0"/>
              <a:t>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977209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FDD84D-6239-4D77-A939-41B70755063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17029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is the number of ways of obtaining x successes in n trials</a:t>
            </a:r>
          </a:p>
        </p:txBody>
      </p:sp>
    </p:spTree>
    <p:extLst>
      <p:ext uri="{BB962C8B-B14F-4D97-AF65-F5344CB8AC3E}">
        <p14:creationId xmlns:p14="http://schemas.microsoft.com/office/powerpoint/2010/main" val="2841479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obtaining X successes in n independent trials of a binomial experiment:</a:t>
            </a:r>
          </a:p>
          <a:p>
            <a:endParaRPr lang="en-US" sz="2000" dirty="0"/>
          </a:p>
          <a:p>
            <a:pPr algn="ctr"/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(1-p)</a:t>
            </a:r>
            <a:r>
              <a:rPr lang="en-US" baseline="30000" dirty="0"/>
              <a:t>n-x</a:t>
            </a:r>
          </a:p>
          <a:p>
            <a:r>
              <a:rPr lang="en-US" dirty="0"/>
              <a:t>or:</a:t>
            </a:r>
          </a:p>
          <a:p>
            <a:pPr algn="ctr"/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(q)</a:t>
            </a:r>
            <a:r>
              <a:rPr lang="en-US" baseline="30000" dirty="0"/>
              <a:t>n-x</a:t>
            </a:r>
          </a:p>
          <a:p>
            <a:pPr algn="ctr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0442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</p:txBody>
      </p:sp>
    </p:spTree>
    <p:extLst>
      <p:ext uri="{BB962C8B-B14F-4D97-AF65-F5344CB8AC3E}">
        <p14:creationId xmlns:p14="http://schemas.microsoft.com/office/powerpoint/2010/main" val="3801557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r>
              <a:rPr lang="en-US" dirty="0"/>
              <a:t>What is a “Success”?</a:t>
            </a:r>
          </a:p>
          <a:p>
            <a:r>
              <a:rPr lang="en-US" dirty="0"/>
              <a:t>	Success must be for a </a:t>
            </a:r>
          </a:p>
          <a:p>
            <a:r>
              <a:rPr lang="en-US" dirty="0"/>
              <a:t>		single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9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r>
              <a:rPr lang="en-US" dirty="0"/>
              <a:t>What is the probability of success “p”?</a:t>
            </a:r>
          </a:p>
        </p:txBody>
      </p:sp>
    </p:spTree>
    <p:extLst>
      <p:ext uri="{BB962C8B-B14F-4D97-AF65-F5344CB8AC3E}">
        <p14:creationId xmlns:p14="http://schemas.microsoft.com/office/powerpoint/2010/main" val="811817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r>
              <a:rPr lang="en-US" dirty="0"/>
              <a:t>What is the probability of failure “q”? </a:t>
            </a:r>
          </a:p>
        </p:txBody>
      </p:sp>
    </p:spTree>
    <p:extLst>
      <p:ext uri="{BB962C8B-B14F-4D97-AF65-F5344CB8AC3E}">
        <p14:creationId xmlns:p14="http://schemas.microsoft.com/office/powerpoint/2010/main" val="416301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random variable </a:t>
            </a:r>
          </a:p>
          <a:p>
            <a:r>
              <a:rPr lang="en-US" dirty="0"/>
              <a:t>	“varies”</a:t>
            </a:r>
          </a:p>
          <a:p>
            <a:r>
              <a:rPr lang="en-US" dirty="0"/>
              <a:t>	is “random”</a:t>
            </a: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32474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r>
              <a:rPr lang="en-US" dirty="0"/>
              <a:t>What is the number of trials “n”?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2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r>
              <a:rPr lang="en-US" dirty="0"/>
              <a:t>What is the number of successes out of those trials needed “X”?</a:t>
            </a:r>
          </a:p>
        </p:txBody>
      </p:sp>
    </p:spTree>
    <p:extLst>
      <p:ext uri="{BB962C8B-B14F-4D97-AF65-F5344CB8AC3E}">
        <p14:creationId xmlns:p14="http://schemas.microsoft.com/office/powerpoint/2010/main" val="2087238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To work a binomial problem: </a:t>
            </a:r>
          </a:p>
          <a:p>
            <a:pPr marL="457200" lvl="1" indent="0">
              <a:buNone/>
            </a:pPr>
            <a:r>
              <a:rPr lang="en-US" sz="3400" dirty="0"/>
              <a:t>What is a “Success”?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 the probability of success “p”?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 the probability of failure “q”?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 the number of trials “n”?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 the number of successes out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	of those trials needed “X”?</a:t>
            </a:r>
          </a:p>
        </p:txBody>
      </p:sp>
    </p:spTree>
    <p:extLst>
      <p:ext uri="{BB962C8B-B14F-4D97-AF65-F5344CB8AC3E}">
        <p14:creationId xmlns:p14="http://schemas.microsoft.com/office/powerpoint/2010/main" val="3130229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a “Success”?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427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a “Success”?</a:t>
            </a:r>
          </a:p>
          <a:p>
            <a:r>
              <a:rPr lang="en-US" dirty="0"/>
              <a:t>	Success = "Rolling a 6 on a </a:t>
            </a:r>
          </a:p>
          <a:p>
            <a:r>
              <a:rPr lang="en-US" dirty="0"/>
              <a:t>		single die"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37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probability of success?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1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probability of success?</a:t>
            </a:r>
          </a:p>
          <a:p>
            <a:r>
              <a:rPr lang="en-US" dirty="0"/>
              <a:t>	p = 1/6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05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probability of failure? 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174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probability of failure? </a:t>
            </a:r>
          </a:p>
          <a:p>
            <a:r>
              <a:rPr lang="en-US" dirty="0"/>
              <a:t>	q = 5/6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29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number of trials?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variable… </a:t>
            </a:r>
          </a:p>
          <a:p>
            <a:r>
              <a:rPr lang="en-US" dirty="0"/>
              <a:t>Is a way to quantify outcomes</a:t>
            </a:r>
          </a:p>
          <a:p>
            <a:r>
              <a:rPr lang="en-US" dirty="0"/>
              <a:t>of </a:t>
            </a:r>
            <a:r>
              <a:rPr lang="en-US" i="1" dirty="0">
                <a:solidFill>
                  <a:schemeClr val="tx1"/>
                </a:solidFill>
              </a:rPr>
              <a:t>unforecastable</a:t>
            </a:r>
            <a:r>
              <a:rPr lang="en-US" dirty="0"/>
              <a:t>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8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number of trials? </a:t>
            </a:r>
          </a:p>
          <a:p>
            <a:r>
              <a:rPr lang="en-US" dirty="0"/>
              <a:t>	n = 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73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number of successes out of those trials needed?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67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</a:t>
            </a:r>
          </a:p>
          <a:p>
            <a:endParaRPr lang="en-US" sz="2000" dirty="0"/>
          </a:p>
          <a:p>
            <a:r>
              <a:rPr lang="en-US" dirty="0"/>
              <a:t>What is the number of successes out of those trials needed? </a:t>
            </a:r>
          </a:p>
          <a:p>
            <a:r>
              <a:rPr lang="en-US" dirty="0"/>
              <a:t>	X = 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1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You could list the outcomes:</a:t>
            </a:r>
          </a:p>
          <a:p>
            <a:endParaRPr lang="en-US" sz="1000" dirty="0"/>
          </a:p>
          <a:p>
            <a:r>
              <a:rPr lang="en-US" dirty="0"/>
              <a:t>FFFFFFF  SFFFFFF  FSFFFFF  FFSFFFF  FFFSFFF  FFFFSFF</a:t>
            </a:r>
          </a:p>
          <a:p>
            <a:r>
              <a:rPr lang="en-US" dirty="0"/>
              <a:t>FFFFFSF  FFFFFFS  FFSSFFF  SSFFFFF  SFFSFFF  FSSFFFF  FSFSFFF  SFSFFFF  FSSSFFF  SFSSFFF  SSFSFFF…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0" y="60960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C000"/>
                </a:solidFill>
              </a:rPr>
              <a:t>Aagh</a:t>
            </a:r>
            <a:r>
              <a:rPr lang="en-US" dirty="0">
                <a:solidFill>
                  <a:srgbClr val="FFC000"/>
                </a:solidFill>
              </a:rPr>
              <a:t>!!!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740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Remember:</a:t>
            </a:r>
          </a:p>
          <a:p>
            <a:r>
              <a:rPr lang="en-US" dirty="0"/>
              <a:t>The probability of getting exactly X success in n trials, with the probability of success on a single trial being p is: </a:t>
            </a:r>
          </a:p>
          <a:p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 × </a:t>
            </a:r>
            <a:r>
              <a:rPr lang="en-US" dirty="0" err="1"/>
              <a:t>q</a:t>
            </a:r>
            <a:r>
              <a:rPr lang="en-US" baseline="30000" dirty="0" err="1"/>
              <a:t>n</a:t>
            </a:r>
            <a:r>
              <a:rPr lang="en-US" baseline="30000" dirty="0"/>
              <a:t>-x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99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</a:t>
            </a:r>
          </a:p>
          <a:p>
            <a:r>
              <a:rPr lang="en-US" dirty="0"/>
              <a:t>n=7		X=2	p=1/6		q=5/6</a:t>
            </a:r>
          </a:p>
          <a:p>
            <a:endParaRPr lang="en-US" sz="2000" dirty="0"/>
          </a:p>
          <a:p>
            <a:r>
              <a:rPr lang="en-US" dirty="0"/>
              <a:t>P(2)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(p)</a:t>
            </a:r>
            <a:r>
              <a:rPr lang="en-US" baseline="30000" dirty="0"/>
              <a:t>X</a:t>
            </a:r>
            <a:r>
              <a:rPr lang="en-US" dirty="0"/>
              <a:t> × (q)</a:t>
            </a:r>
            <a:r>
              <a:rPr lang="en-US" baseline="30000" dirty="0"/>
              <a:t>n-X</a:t>
            </a:r>
          </a:p>
          <a:p>
            <a:r>
              <a:rPr lang="en-US" baseline="30000" dirty="0"/>
              <a:t>    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06387-093C-4B79-800B-47B2FA552A76}"/>
              </a:ext>
            </a:extLst>
          </p:cNvPr>
          <p:cNvSpPr txBox="1"/>
          <p:nvPr/>
        </p:nvSpPr>
        <p:spPr>
          <a:xfrm>
            <a:off x="6781800" y="647700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 × </a:t>
            </a:r>
            <a:r>
              <a:rPr lang="en-US" dirty="0" err="1"/>
              <a:t>q</a:t>
            </a:r>
            <a:r>
              <a:rPr lang="en-US" baseline="30000" dirty="0" err="1"/>
              <a:t>n</a:t>
            </a:r>
            <a:r>
              <a:rPr lang="en-US" baseline="30000" dirty="0"/>
              <a:t>-x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792105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</a:t>
            </a:r>
          </a:p>
          <a:p>
            <a:endParaRPr lang="en-US" sz="2000" dirty="0"/>
          </a:p>
          <a:p>
            <a:r>
              <a:rPr lang="en-US" dirty="0"/>
              <a:t>P(2) = </a:t>
            </a:r>
            <a:r>
              <a:rPr lang="en-US" baseline="-25000" dirty="0"/>
              <a:t>7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× (1/6)</a:t>
            </a:r>
            <a:r>
              <a:rPr lang="en-US" baseline="30000" dirty="0"/>
              <a:t>2</a:t>
            </a:r>
            <a:r>
              <a:rPr lang="en-US" dirty="0"/>
              <a:t> × (5/6)</a:t>
            </a:r>
            <a:r>
              <a:rPr lang="en-US" baseline="30000" dirty="0"/>
              <a:t>7-2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06387-093C-4B79-800B-47B2FA552A76}"/>
              </a:ext>
            </a:extLst>
          </p:cNvPr>
          <p:cNvSpPr txBox="1"/>
          <p:nvPr/>
        </p:nvSpPr>
        <p:spPr>
          <a:xfrm>
            <a:off x="6781800" y="647700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 × </a:t>
            </a:r>
            <a:r>
              <a:rPr lang="en-US" dirty="0" err="1"/>
              <a:t>q</a:t>
            </a:r>
            <a:r>
              <a:rPr lang="en-US" baseline="30000" dirty="0" err="1"/>
              <a:t>n</a:t>
            </a:r>
            <a:r>
              <a:rPr lang="en-US" baseline="30000" dirty="0"/>
              <a:t>-x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324674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</a:t>
            </a:r>
          </a:p>
          <a:p>
            <a:endParaRPr lang="en-US" sz="2000" dirty="0"/>
          </a:p>
          <a:p>
            <a:r>
              <a:rPr lang="en-US" dirty="0"/>
              <a:t>P(2) = </a:t>
            </a:r>
            <a:r>
              <a:rPr lang="en-US" baseline="-25000" dirty="0"/>
              <a:t>7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× (1/6)</a:t>
            </a:r>
            <a:r>
              <a:rPr lang="en-US" baseline="30000" dirty="0"/>
              <a:t>2</a:t>
            </a:r>
            <a:r>
              <a:rPr lang="en-US" dirty="0"/>
              <a:t> × (5/6)</a:t>
            </a:r>
            <a:r>
              <a:rPr lang="en-US" baseline="30000" dirty="0"/>
              <a:t>7-2</a:t>
            </a:r>
          </a:p>
          <a:p>
            <a:r>
              <a:rPr lang="en-US" baseline="30000" dirty="0"/>
              <a:t>         = </a:t>
            </a:r>
            <a:r>
              <a:rPr lang="en-US" dirty="0"/>
              <a:t>21 × .028 × .402</a:t>
            </a:r>
            <a:endParaRPr lang="en-US" baseline="30000" dirty="0"/>
          </a:p>
          <a:p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0.2344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06387-093C-4B79-800B-47B2FA552A76}"/>
              </a:ext>
            </a:extLst>
          </p:cNvPr>
          <p:cNvSpPr txBox="1"/>
          <p:nvPr/>
        </p:nvSpPr>
        <p:spPr>
          <a:xfrm>
            <a:off x="6781800" y="647700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P(X)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 × </a:t>
            </a:r>
            <a:r>
              <a:rPr lang="en-US" dirty="0" err="1"/>
              <a:t>q</a:t>
            </a:r>
            <a:r>
              <a:rPr lang="en-US" baseline="30000" dirty="0" err="1"/>
              <a:t>n</a:t>
            </a:r>
            <a:r>
              <a:rPr lang="en-US" baseline="30000" dirty="0"/>
              <a:t>-x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97427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</a:t>
            </a:r>
          </a:p>
          <a:p>
            <a:endParaRPr lang="en-US" sz="2000" dirty="0"/>
          </a:p>
          <a:p>
            <a:r>
              <a:rPr lang="en-US" dirty="0"/>
              <a:t>P(2) = </a:t>
            </a:r>
            <a:r>
              <a:rPr lang="en-US" baseline="-25000" dirty="0"/>
              <a:t>7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× (1/6)</a:t>
            </a:r>
            <a:r>
              <a:rPr lang="en-US" baseline="30000" dirty="0"/>
              <a:t>2</a:t>
            </a:r>
            <a:r>
              <a:rPr lang="en-US" dirty="0"/>
              <a:t> × (5/6)</a:t>
            </a:r>
            <a:r>
              <a:rPr lang="en-US" baseline="30000" dirty="0"/>
              <a:t>7-2</a:t>
            </a:r>
          </a:p>
          <a:p>
            <a:endParaRPr lang="en-US" sz="2000" dirty="0"/>
          </a:p>
          <a:p>
            <a:r>
              <a:rPr lang="en-US" dirty="0"/>
              <a:t>			Surely Excel must do </a:t>
            </a:r>
          </a:p>
          <a:p>
            <a:r>
              <a:rPr lang="en-US" dirty="0"/>
              <a:t>			this?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806"/>
            <a:ext cx="2895600" cy="28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500" dirty="0">
                <a:solidFill>
                  <a:srgbClr val="00B0F0"/>
                </a:solidFill>
              </a:rPr>
              <a:t>http://cdn3.sbnation.com/imported_assets/1930587/cross-fingers-100712-02.jpg</a:t>
            </a:r>
          </a:p>
        </p:txBody>
      </p:sp>
    </p:spTree>
    <p:extLst>
      <p:ext uri="{BB962C8B-B14F-4D97-AF65-F5344CB8AC3E}">
        <p14:creationId xmlns:p14="http://schemas.microsoft.com/office/powerpoint/2010/main" val="25355585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344"/>
            <a:ext cx="1600200" cy="24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What is the probability of rolling exactly two sixes in 7 rolls of a die? </a:t>
            </a:r>
          </a:p>
          <a:p>
            <a:endParaRPr lang="en-US" sz="2000" dirty="0"/>
          </a:p>
          <a:p>
            <a:r>
              <a:rPr lang="en-US" dirty="0"/>
              <a:t>P(2) = </a:t>
            </a:r>
            <a:r>
              <a:rPr lang="en-US" baseline="-25000" dirty="0"/>
              <a:t>7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× (1/6)</a:t>
            </a:r>
            <a:r>
              <a:rPr lang="en-US" baseline="30000" dirty="0"/>
              <a:t>2</a:t>
            </a:r>
            <a:r>
              <a:rPr lang="en-US" dirty="0"/>
              <a:t> × (5/6)</a:t>
            </a:r>
            <a:r>
              <a:rPr lang="en-US" baseline="30000" dirty="0"/>
              <a:t>7-2</a:t>
            </a:r>
          </a:p>
          <a:p>
            <a:r>
              <a:rPr lang="en-US" baseline="30000" dirty="0"/>
              <a:t> </a:t>
            </a:r>
            <a:r>
              <a:rPr lang="en-US" dirty="0"/>
              <a:t> = </a:t>
            </a:r>
            <a:r>
              <a:rPr lang="en-US" b="0" dirty="0"/>
              <a:t>B</a:t>
            </a:r>
            <a:r>
              <a:rPr lang="en-US" dirty="0"/>
              <a:t>INOM.DIST(2,7,1/6,FALSE)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4400" y="4533900"/>
            <a:ext cx="4094018" cy="1354282"/>
            <a:chOff x="4724400" y="4533900"/>
            <a:chExt cx="4094018" cy="1354282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724400" y="4876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X</a:t>
              </a: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5334000" y="4745182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019800" y="50292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6989618" y="5126182"/>
              <a:ext cx="1828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Cum?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953000" y="4572000"/>
              <a:ext cx="76200" cy="381000"/>
            </a:xfrm>
            <a:prstGeom prst="straightConnector1">
              <a:avLst/>
            </a:prstGeom>
            <a:ln w="63500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5444836" y="4551218"/>
              <a:ext cx="79664" cy="363682"/>
            </a:xfrm>
            <a:prstGeom prst="straightConnector1">
              <a:avLst/>
            </a:prstGeom>
            <a:ln w="63500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172200" y="4533900"/>
              <a:ext cx="0" cy="647700"/>
            </a:xfrm>
            <a:prstGeom prst="straightConnector1">
              <a:avLst/>
            </a:prstGeom>
            <a:ln w="63500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581900" y="4533900"/>
              <a:ext cx="38100" cy="647700"/>
            </a:xfrm>
            <a:prstGeom prst="straightConnector1">
              <a:avLst/>
            </a:prstGeom>
            <a:ln w="63500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</p:spTree>
    <p:extLst>
      <p:ext uri="{BB962C8B-B14F-4D97-AF65-F5344CB8AC3E}">
        <p14:creationId xmlns:p14="http://schemas.microsoft.com/office/powerpoint/2010/main" val="114825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random variables:</a:t>
            </a:r>
          </a:p>
          <a:p>
            <a:r>
              <a:rPr lang="en-US" dirty="0"/>
              <a:t>	discrete</a:t>
            </a:r>
          </a:p>
          <a:p>
            <a:r>
              <a:rPr lang="en-US" dirty="0"/>
              <a:t>	continuous</a:t>
            </a:r>
          </a:p>
        </p:txBody>
      </p:sp>
    </p:spTree>
    <p:extLst>
      <p:ext uri="{BB962C8B-B14F-4D97-AF65-F5344CB8AC3E}">
        <p14:creationId xmlns:p14="http://schemas.microsoft.com/office/powerpoint/2010/main" val="1043144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0645-2E03-45E8-B497-696C6DD6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13F7-EDBB-4AA4-B10F-13E9B67C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Excel, start typing </a:t>
            </a:r>
          </a:p>
          <a:p>
            <a:pPr>
              <a:spcBef>
                <a:spcPts val="0"/>
              </a:spcBef>
            </a:pPr>
            <a:r>
              <a:rPr lang="en-US" dirty="0"/>
              <a:t>=</a:t>
            </a:r>
            <a:r>
              <a:rPr lang="en-US" dirty="0" err="1"/>
              <a:t>binom.dist</a:t>
            </a:r>
            <a:r>
              <a:rPr lang="en-US" dirty="0"/>
              <a:t>(</a:t>
            </a:r>
          </a:p>
          <a:p>
            <a:pPr>
              <a:spcBef>
                <a:spcPts val="0"/>
              </a:spcBef>
            </a:pPr>
            <a:r>
              <a:rPr lang="en-US" dirty="0"/>
              <a:t>Click the </a:t>
            </a:r>
            <a:r>
              <a:rPr lang="en-US" dirty="0" err="1"/>
              <a:t>ƒ</a:t>
            </a:r>
            <a:r>
              <a:rPr lang="en-US" baseline="-25000" dirty="0" err="1"/>
              <a:t>x</a:t>
            </a:r>
            <a:r>
              <a:rPr lang="en-US" dirty="0"/>
              <a:t> icon</a:t>
            </a:r>
          </a:p>
          <a:p>
            <a:pPr>
              <a:spcBef>
                <a:spcPts val="0"/>
              </a:spcBef>
            </a:pPr>
            <a:r>
              <a:rPr lang="en-US" dirty="0"/>
              <a:t>This comes up: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9E7A2-8B8A-4FF1-883D-216A0EFF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67150"/>
            <a:ext cx="5638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use:</a:t>
            </a:r>
          </a:p>
          <a:p>
            <a:r>
              <a:rPr lang="en-US" dirty="0"/>
              <a:t>https://stattrek.com/online-calculator/binomial.aspx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17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9FB5EB-FB90-4945-B7B4-4F5B5909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465517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E33592-6422-4B8C-8E38-3444BCF8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676275"/>
            <a:ext cx="5610225" cy="6181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1E433-4591-4C26-A368-5AEECB091618}"/>
              </a:ext>
            </a:extLst>
          </p:cNvPr>
          <p:cNvSpPr txBox="1"/>
          <p:nvPr/>
        </p:nvSpPr>
        <p:spPr>
          <a:xfrm>
            <a:off x="1603689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Click on x=2:</a:t>
            </a:r>
          </a:p>
        </p:txBody>
      </p:sp>
    </p:spTree>
    <p:extLst>
      <p:ext uri="{BB962C8B-B14F-4D97-AF65-F5344CB8AC3E}">
        <p14:creationId xmlns:p14="http://schemas.microsoft.com/office/powerpoint/2010/main" val="23621684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8B1C-E409-4BE9-AF48-6872E65E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r>
              <a:rPr lang="en-US" dirty="0"/>
              <a:t> wants you to enter the formula</a:t>
            </a:r>
          </a:p>
        </p:txBody>
      </p:sp>
    </p:spTree>
    <p:extLst>
      <p:ext uri="{BB962C8B-B14F-4D97-AF65-F5344CB8AC3E}">
        <p14:creationId xmlns:p14="http://schemas.microsoft.com/office/powerpoint/2010/main" val="24405725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DEE2C7-445D-49AD-9A6A-AA36B55ED9C4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891984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and standard deviation of a binomial are easy!</a:t>
            </a:r>
          </a:p>
        </p:txBody>
      </p:sp>
    </p:spTree>
    <p:extLst>
      <p:ext uri="{BB962C8B-B14F-4D97-AF65-F5344CB8AC3E}">
        <p14:creationId xmlns:p14="http://schemas.microsoft.com/office/powerpoint/2010/main" val="36189329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of a binomial experiment:</a:t>
            </a:r>
          </a:p>
          <a:p>
            <a:endParaRPr lang="en-US" sz="2000" dirty="0"/>
          </a:p>
          <a:p>
            <a:pPr algn="ctr"/>
            <a:r>
              <a:rPr lang="en-US" dirty="0" err="1">
                <a:cs typeface="Arial"/>
              </a:rPr>
              <a:t>μ</a:t>
            </a:r>
            <a:r>
              <a:rPr lang="en-US" baseline="-25000" dirty="0" err="1">
                <a:cs typeface="Arial"/>
              </a:rPr>
              <a:t>x</a:t>
            </a:r>
            <a:r>
              <a:rPr lang="en-US" dirty="0">
                <a:cs typeface="Arial"/>
              </a:rPr>
              <a:t> = 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72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variance of a binomial experiment:</a:t>
                </a:r>
              </a:p>
              <a:p>
                <a:r>
                  <a:rPr lang="en-US" dirty="0">
                    <a:latin typeface="Arial"/>
                    <a:cs typeface="Arial"/>
                  </a:rPr>
                  <a:t>		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dirty="0">
                    <a:cs typeface="Arial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np</m:t>
                    </m:r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(1−</m:t>
                    </m:r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or:</a:t>
                </a:r>
              </a:p>
              <a:p>
                <a:pPr algn="ctr"/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dirty="0">
                    <a:cs typeface="Arial"/>
                  </a:rPr>
                  <a:t> = </a:t>
                </a:r>
                <a:r>
                  <a:rPr lang="en-US" dirty="0" err="1">
                    <a:cs typeface="Arial"/>
                  </a:rPr>
                  <a:t>npq</a:t>
                </a:r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596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standard deviation of a binomial experiment:</a:t>
                </a:r>
              </a:p>
              <a:p>
                <a:pPr algn="ctr"/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dirty="0">
                    <a:cs typeface="Arial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cs typeface="Arial"/>
                          </a:rPr>
                          <m:t>np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cs typeface="Arial"/>
                          </a:rPr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cs typeface="Arial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cs typeface="Arial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or:</a:t>
                </a:r>
              </a:p>
              <a:p>
                <a:pPr algn="ctr"/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dirty="0">
                    <a:cs typeface="Arial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cs typeface="Arial"/>
                          </a:rPr>
                          <m:t>np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cs typeface="Arial"/>
                          </a:rPr>
                          <m:t>q</m:t>
                        </m:r>
                      </m:e>
                    </m:rad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843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" y="1600200"/>
            <a:ext cx="8962949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/>
              <a:t>A binomial distribution histogram: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http://d2r5da613aq50s.cloudfront.net/wp-content/uploads/460747.image0.jpg</a:t>
            </a:r>
          </a:p>
        </p:txBody>
      </p:sp>
    </p:spTree>
    <p:extLst>
      <p:ext uri="{BB962C8B-B14F-4D97-AF65-F5344CB8AC3E}">
        <p14:creationId xmlns:p14="http://schemas.microsoft.com/office/powerpoint/2010/main" val="203962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discrete variable has countable values, such as a list of non-negative integers</a:t>
            </a:r>
          </a:p>
        </p:txBody>
      </p:sp>
    </p:spTree>
    <p:extLst>
      <p:ext uri="{BB962C8B-B14F-4D97-AF65-F5344CB8AC3E}">
        <p14:creationId xmlns:p14="http://schemas.microsoft.com/office/powerpoint/2010/main" val="30233741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A5EB1-4ABC-48C7-804E-92C768033CFF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56793F1-E4A6-4B1F-BEE2-011DB12A9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093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n?</a:t>
            </a:r>
          </a:p>
          <a:p>
            <a:r>
              <a:rPr lang="en-US" dirty="0"/>
              <a:t>	n = 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5086E-FB1C-49CC-BD8D-89BE9E458211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A348BF-D20C-49B6-A415-5F0444714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726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84703-9902-43E8-BFB1-5D1E62BFB6CA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80DEAAA-6361-4C1D-AC71-3C175E6EA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282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p?</a:t>
            </a:r>
          </a:p>
          <a:p>
            <a:r>
              <a:rPr lang="en-US" dirty="0"/>
              <a:t>   p = </a:t>
            </a:r>
            <a:r>
              <a:rPr lang="en-US" dirty="0">
                <a:solidFill>
                  <a:srgbClr val="FFFF00"/>
                </a:solidFill>
              </a:rPr>
              <a:t>0.2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2B89B-27A8-4E52-A03F-3BBDC81A3CB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6CEFF8D-DD26-4D72-AEED-01AF97B6A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4244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q?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EC252-0D73-40CC-AAE7-9A9F2D2602E1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4C6694B-3C95-4C2F-A5EE-5C13B602C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600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q?</a:t>
            </a:r>
          </a:p>
          <a:p>
            <a:r>
              <a:rPr lang="en-US" dirty="0"/>
              <a:t>   q = 1-p</a:t>
            </a:r>
          </a:p>
          <a:p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= 1-.2</a:t>
            </a:r>
          </a:p>
          <a:p>
            <a:r>
              <a:rPr lang="en-US" dirty="0"/>
              <a:t>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0.8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AB05C-5B98-48C0-BEFD-003175741371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A786FC-01B8-4D2F-A280-CE26596F2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310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>
                <a:cs typeface="Arial"/>
              </a:rPr>
              <a:t>μ</a:t>
            </a:r>
            <a:r>
              <a:rPr lang="en-US" baseline="-25000" dirty="0" err="1">
                <a:cs typeface="Arial"/>
              </a:rPr>
              <a:t>x</a:t>
            </a:r>
            <a:r>
              <a:rPr lang="en-US" dirty="0"/>
              <a:t>?</a:t>
            </a:r>
          </a:p>
          <a:p>
            <a:r>
              <a:rPr lang="en-US" dirty="0"/>
              <a:t>   </a:t>
            </a:r>
            <a:r>
              <a:rPr lang="en-US" dirty="0" err="1">
                <a:cs typeface="Arial"/>
              </a:rPr>
              <a:t>μ</a:t>
            </a:r>
            <a:r>
              <a:rPr lang="en-US" baseline="-25000" dirty="0" err="1">
                <a:cs typeface="Arial"/>
              </a:rPr>
              <a:t>x</a:t>
            </a:r>
            <a:r>
              <a:rPr lang="en-US" baseline="-25000" dirty="0">
                <a:cs typeface="Arial"/>
              </a:rPr>
              <a:t> </a:t>
            </a:r>
            <a:r>
              <a:rPr lang="en-US" dirty="0"/>
              <a:t>= </a:t>
            </a:r>
            <a:r>
              <a:rPr lang="en-US" dirty="0">
                <a:cs typeface="Arial"/>
              </a:rPr>
              <a:t>np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BA143-E595-4239-AC59-39EBA4B05A18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F47FEFC-E70C-4BDF-AAA8-0A192B3B3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29200" imgH="5257800" progId="Paint.Picture">
                  <p:embed/>
                </p:oleObj>
              </mc:Choice>
              <mc:Fallback>
                <p:oleObj name="Bitmap Image" r:id="rId2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462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:r>
                  <a:rPr lang="en-US" dirty="0" err="1">
                    <a:cs typeface="Arial"/>
                  </a:rPr>
                  <a:t>μ</a:t>
                </a:r>
                <a:r>
                  <a:rPr lang="en-US" baseline="-25000" dirty="0" err="1">
                    <a:cs typeface="Arial"/>
                  </a:rPr>
                  <a:t>x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   </a:t>
                </a:r>
                <a:r>
                  <a:rPr lang="en-US" dirty="0" err="1">
                    <a:cs typeface="Arial"/>
                  </a:rPr>
                  <a:t>μ</a:t>
                </a:r>
                <a:r>
                  <a:rPr lang="en-US" baseline="-25000" dirty="0" err="1">
                    <a:cs typeface="Arial"/>
                  </a:rPr>
                  <a:t>x</a:t>
                </a:r>
                <a:r>
                  <a:rPr lang="en-US" baseline="-25000" dirty="0">
                    <a:cs typeface="Arial"/>
                  </a:rPr>
                  <a:t> </a:t>
                </a:r>
                <a:r>
                  <a:rPr lang="en-US" dirty="0"/>
                  <a:t>= </a:t>
                </a:r>
                <a:r>
                  <a:rPr lang="en-US" dirty="0">
                    <a:cs typeface="Arial"/>
                  </a:rPr>
                  <a:t>np 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= 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×</m:t>
                    </m:r>
                  </m:oMath>
                </a14:m>
                <a:r>
                  <a:rPr lang="en-US" dirty="0"/>
                  <a:t>.2 </a:t>
                </a:r>
              </a:p>
              <a:p>
                <a:r>
                  <a:rPr lang="en-US" dirty="0"/>
                  <a:t>      =</a:t>
                </a:r>
                <a:r>
                  <a:rPr lang="en-US" dirty="0">
                    <a:solidFill>
                      <a:srgbClr val="FFFF00"/>
                    </a:solidFill>
                  </a:rPr>
                  <a:t> 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A6A78-7446-446B-AD7F-DB1ECDBDAF3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04C852-A350-4CC1-AEA7-0D9CADD24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029200" imgH="5257800" progId="Paint.Picture">
                  <p:embed/>
                </p:oleObj>
              </mc:Choice>
              <mc:Fallback>
                <p:oleObj name="Bitmap Image" r:id="rId4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3076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baseline="-25000" dirty="0">
                    <a:cs typeface="Arial"/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npq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3"/>
                <a:stretch>
                  <a:fillRect l="-259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6BB1F-102A-48E0-940A-B2C50C9DA9B1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CC58E6-DD95-4B0E-9176-1D902DD40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029200" imgH="5257800" progId="Paint.Picture">
                  <p:embed/>
                </p:oleObj>
              </mc:Choice>
              <mc:Fallback>
                <p:oleObj name="Bitmap Image" r:id="rId4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9868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en-US" baseline="-25000" dirty="0">
                    <a:cs typeface="Arial"/>
                  </a:rPr>
                  <a:t>x</a:t>
                </a:r>
                <a:r>
                  <a:rPr lang="en-US" baseline="30000" dirty="0"/>
                  <a:t>2</a:t>
                </a:r>
                <a:r>
                  <a:rPr lang="en-US" baseline="-25000" dirty="0">
                    <a:cs typeface="Arial"/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npq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cs typeface="Arial"/>
                      </a:rPr>
                      <m:t>15</m:t>
                    </m:r>
                    <m:r>
                      <m:rPr>
                        <m:nor/>
                      </m:rPr>
                      <a:rPr lang="en-US" dirty="0"/>
                      <m:t>×.2×.8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2.4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3"/>
                <a:stretch>
                  <a:fillRect l="-259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C3EB0-1E23-4339-8960-EFBE4EDEB619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https://onlinecourses.science.psu.edu/stat414/sites/onlinecourses.science.psu.edu.stat414/files/lesson09/graph_n15_p02.gif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BF6A5D-B516-437E-981B-C69F93312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93625"/>
              </p:ext>
            </p:extLst>
          </p:nvPr>
        </p:nvGraphicFramePr>
        <p:xfrm>
          <a:off x="4114800" y="1371600"/>
          <a:ext cx="5029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029200" imgH="5257800" progId="Paint.Picture">
                  <p:embed/>
                </p:oleObj>
              </mc:Choice>
              <mc:Fallback>
                <p:oleObj name="Bitmap Image" r:id="rId4" imgW="5029200" imgH="52578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86C07F-4FA7-4BD3-98A5-733C946C5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5029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03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5801</Words>
  <Application>Microsoft Office PowerPoint</Application>
  <PresentationFormat>On-screen Show (4:3)</PresentationFormat>
  <Paragraphs>838</Paragraphs>
  <Slides>189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6" baseType="lpstr">
      <vt:lpstr>Arial</vt:lpstr>
      <vt:lpstr>Calibri</vt:lpstr>
      <vt:lpstr>Cambria Math</vt:lpstr>
      <vt:lpstr>Comic Sans MS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Probability Functions</vt:lpstr>
      <vt:lpstr>Probability Functions</vt:lpstr>
      <vt:lpstr>Probability Functions</vt:lpstr>
      <vt:lpstr>Probability Functions</vt:lpstr>
      <vt:lpstr>Expected Values</vt:lpstr>
      <vt:lpstr>Expected Values</vt:lpstr>
      <vt:lpstr>Expected Values</vt:lpstr>
      <vt:lpstr>Variance</vt:lpstr>
      <vt:lpstr>Variance</vt:lpstr>
      <vt:lpstr>Variance</vt:lpstr>
      <vt:lpstr>Questions?</vt:lpstr>
      <vt:lpstr>Discrete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</vt:lpstr>
      <vt:lpstr>Binomial Probability</vt:lpstr>
      <vt:lpstr>PowerPoint Presentation</vt:lpstr>
      <vt:lpstr>PowerPoint Presentation</vt:lpstr>
      <vt:lpstr>PowerPoint Presentation</vt:lpstr>
      <vt:lpstr>Binomial Probability</vt:lpstr>
      <vt:lpstr>Binomial Probability</vt:lpstr>
      <vt:lpstr>Binomial Probability</vt:lpstr>
      <vt:lpstr>Binomial Probability</vt:lpstr>
      <vt:lpstr>Binomial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Generating Binomial Data</vt:lpstr>
      <vt:lpstr>Generating Binomial Data</vt:lpstr>
      <vt:lpstr>Generating Binomial Data</vt:lpstr>
      <vt:lpstr>Generating Binomial Data</vt:lpstr>
      <vt:lpstr>Generating Binomial Data</vt:lpstr>
      <vt:lpstr>Generating Binomial Data</vt:lpstr>
      <vt:lpstr>PowerPoint Presentation</vt:lpstr>
      <vt:lpstr>PowerPoint Presentation</vt:lpstr>
      <vt:lpstr>Negative Binomial</vt:lpstr>
      <vt:lpstr>Negative Binomial</vt:lpstr>
      <vt:lpstr>Negative Binomial</vt:lpstr>
      <vt:lpstr>Negative Binomial</vt:lpstr>
      <vt:lpstr>Negative Binomial</vt:lpstr>
      <vt:lpstr>Negative Binomial</vt:lpstr>
      <vt:lpstr>PowerPoint Presentation</vt:lpstr>
      <vt:lpstr>PowerPoint Presentation</vt:lpstr>
      <vt:lpstr>PowerPoint Presentation</vt:lpstr>
      <vt:lpstr>Negative Binomial </vt:lpstr>
      <vt:lpstr>Negative Binomial</vt:lpstr>
      <vt:lpstr>Negative Binomial</vt:lpstr>
      <vt:lpstr>Negative Binomial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 Distribution</vt:lpstr>
      <vt:lpstr>Geometric Distribution</vt:lpstr>
      <vt:lpstr>Pascal and Polya</vt:lpstr>
      <vt:lpstr>Pascal and Polya</vt:lpstr>
      <vt:lpstr>PowerPoint Presentation</vt:lpstr>
      <vt:lpstr>Hypergeometric</vt:lpstr>
      <vt:lpstr>Hypergeometric</vt:lpstr>
      <vt:lpstr>Hypergeometric</vt:lpstr>
      <vt:lpstr>Hypergeometric</vt:lpstr>
      <vt:lpstr>Hypergeometric</vt:lpstr>
      <vt:lpstr>Hypergeometric</vt:lpstr>
      <vt:lpstr>Hypergeometric</vt:lpstr>
      <vt:lpstr>Hypergeometric</vt:lpstr>
      <vt:lpstr>Hypergeometric</vt:lpstr>
      <vt:lpstr>Hypergeometric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Generating Hypergeometric Data</vt:lpstr>
      <vt:lpstr>PowerPoint Presentation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Poisson Probability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Poisson Probability</vt:lpstr>
      <vt:lpstr>PowerPoint Presentation</vt:lpstr>
      <vt:lpstr>Generating Poisson Data</vt:lpstr>
      <vt:lpstr>PowerPoint Presentation</vt:lpstr>
      <vt:lpstr>Generating Monte Carlo Data</vt:lpstr>
      <vt:lpstr>Generating Monte Carlo Data</vt:lpstr>
      <vt:lpstr>Generating Monte Carlo Data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538</cp:revision>
  <dcterms:created xsi:type="dcterms:W3CDTF">2012-09-06T22:30:26Z</dcterms:created>
  <dcterms:modified xsi:type="dcterms:W3CDTF">2023-02-24T09:44:06Z</dcterms:modified>
</cp:coreProperties>
</file>