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299" r:id="rId2"/>
    <p:sldId id="437" r:id="rId3"/>
    <p:sldId id="2943" r:id="rId4"/>
    <p:sldId id="649" r:id="rId5"/>
    <p:sldId id="727" r:id="rId6"/>
    <p:sldId id="831" r:id="rId7"/>
    <p:sldId id="836" r:id="rId8"/>
    <p:sldId id="837" r:id="rId9"/>
    <p:sldId id="1099" r:id="rId10"/>
    <p:sldId id="954" r:id="rId11"/>
    <p:sldId id="2945" r:id="rId12"/>
    <p:sldId id="2944" r:id="rId13"/>
    <p:sldId id="1134" r:id="rId14"/>
    <p:sldId id="1135" r:id="rId15"/>
    <p:sldId id="1136" r:id="rId16"/>
    <p:sldId id="1139" r:id="rId17"/>
    <p:sldId id="1140" r:id="rId18"/>
    <p:sldId id="1141" r:id="rId19"/>
    <p:sldId id="1143" r:id="rId20"/>
    <p:sldId id="1144" r:id="rId21"/>
    <p:sldId id="1133" r:id="rId22"/>
    <p:sldId id="1030" r:id="rId23"/>
    <p:sldId id="1031" r:id="rId24"/>
    <p:sldId id="1032" r:id="rId25"/>
    <p:sldId id="1103" r:id="rId26"/>
    <p:sldId id="1033" r:id="rId27"/>
    <p:sldId id="1034" r:id="rId28"/>
    <p:sldId id="1105" r:id="rId29"/>
    <p:sldId id="1106" r:id="rId30"/>
    <p:sldId id="1035" r:id="rId31"/>
    <p:sldId id="1107" r:id="rId32"/>
    <p:sldId id="1109" r:id="rId33"/>
    <p:sldId id="1036" r:id="rId34"/>
    <p:sldId id="1108" r:id="rId35"/>
    <p:sldId id="1110" r:id="rId36"/>
    <p:sldId id="1037" r:id="rId37"/>
    <p:sldId id="1038" r:id="rId38"/>
    <p:sldId id="2946" r:id="rId39"/>
    <p:sldId id="1127" r:id="rId40"/>
    <p:sldId id="1040" r:id="rId41"/>
    <p:sldId id="1111" r:id="rId42"/>
    <p:sldId id="1041" r:id="rId43"/>
    <p:sldId id="1043" r:id="rId44"/>
    <p:sldId id="1044" r:id="rId45"/>
    <p:sldId id="1045" r:id="rId46"/>
    <p:sldId id="1046" r:id="rId47"/>
    <p:sldId id="1071" r:id="rId48"/>
    <p:sldId id="1082" r:id="rId49"/>
    <p:sldId id="1047" r:id="rId50"/>
    <p:sldId id="1048" r:id="rId51"/>
    <p:sldId id="1050" r:id="rId52"/>
    <p:sldId id="1051" r:id="rId53"/>
    <p:sldId id="1052" r:id="rId54"/>
    <p:sldId id="1053" r:id="rId55"/>
    <p:sldId id="1054" r:id="rId56"/>
    <p:sldId id="1112" r:id="rId57"/>
    <p:sldId id="1055" r:id="rId58"/>
    <p:sldId id="1056" r:id="rId59"/>
    <p:sldId id="1057" r:id="rId60"/>
    <p:sldId id="1113" r:id="rId61"/>
    <p:sldId id="1114" r:id="rId62"/>
    <p:sldId id="1115" r:id="rId63"/>
    <p:sldId id="1116" r:id="rId64"/>
    <p:sldId id="1123" r:id="rId65"/>
    <p:sldId id="1126" r:id="rId66"/>
    <p:sldId id="1124" r:id="rId67"/>
    <p:sldId id="1125" r:id="rId68"/>
    <p:sldId id="1117" r:id="rId69"/>
    <p:sldId id="1118" r:id="rId70"/>
    <p:sldId id="1119" r:id="rId71"/>
    <p:sldId id="2947" r:id="rId72"/>
    <p:sldId id="2948" r:id="rId73"/>
    <p:sldId id="1131" r:id="rId74"/>
    <p:sldId id="2864" r:id="rId75"/>
    <p:sldId id="588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5050"/>
    <a:srgbClr val="CCFFFF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9" autoAdjust="0"/>
    <p:restoredTop sz="93719" autoAdjust="0"/>
  </p:normalViewPr>
  <p:slideViewPr>
    <p:cSldViewPr>
      <p:cViewPr varScale="1">
        <p:scale>
          <a:sx n="91" d="100"/>
          <a:sy n="91" d="100"/>
        </p:scale>
        <p:origin x="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5AA944-564E-41DF-9510-B56D82D65A26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536303-BFB6-4250-9A79-820EFB2F7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E8B07DD-E40A-4035-B643-AB0C6DAFCF23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B120DE6-1CEB-4528-84F3-79F6E1CD4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46A8DFC7-3A69-4E51-AC68-A854157F22E5}" type="slidenum">
              <a:rPr lang="en-US" altLang="en-US" smtClean="0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98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777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26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47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67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91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88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3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3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Unit 8 Part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Once you know how many possible ways there are to make the assignments, we need to list those possibilities: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238A2-893A-1111-B261-FE5A3CE0574D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645C417-F2D4-CD48-2350-62E4182F6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6667" r="30548" b="1852"/>
          <a:stretch/>
        </p:blipFill>
        <p:spPr bwMode="auto">
          <a:xfrm>
            <a:off x="152400" y="4572000"/>
            <a:ext cx="6126480" cy="196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Once you have the list of possible assignments, you need to list the cost of each employee doing the assigned task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B0E50-41EF-CAC0-2626-4295C11A66D7}"/>
              </a:ext>
            </a:extLst>
          </p:cNvPr>
          <p:cNvSpPr txBox="1"/>
          <p:nvPr/>
        </p:nvSpPr>
        <p:spPr>
          <a:xfrm>
            <a:off x="61912" y="655515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A23237-B515-7C5F-8C26-A46543D81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t="26667" r="10490" b="1852"/>
          <a:stretch/>
        </p:blipFill>
        <p:spPr bwMode="auto">
          <a:xfrm>
            <a:off x="152400" y="4572000"/>
            <a:ext cx="7955280" cy="196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0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Calculate the total costs for each assignment and identify the assignment with the lowest cost: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6667" r="349" b="1852"/>
          <a:stretch/>
        </p:blipFill>
        <p:spPr bwMode="auto">
          <a:xfrm>
            <a:off x="152400" y="4572000"/>
            <a:ext cx="8879840" cy="196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D3F43-E99C-8DD7-E45B-287A456CDEDE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Assignment problems are about time</a:t>
            </a:r>
          </a:p>
          <a:p>
            <a:r>
              <a:rPr lang="en-US" altLang="en-US"/>
              <a:t>Some are about cost or profit</a:t>
            </a:r>
          </a:p>
          <a:p>
            <a:endParaRPr lang="en-US" altLang="en-US" sz="2000"/>
          </a:p>
          <a:p>
            <a:r>
              <a:rPr lang="en-US" altLang="en-US"/>
              <a:t>Some are about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4703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51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Probability is the likelihood of a favorable outcome</a:t>
            </a:r>
          </a:p>
          <a:p>
            <a:endParaRPr lang="en-US" altLang="en-US"/>
          </a:p>
          <a:p>
            <a:r>
              <a:rPr lang="en-US" altLang="en-US"/>
              <a:t>It is designated “P”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03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614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en-US"/>
              <a:t>     </a:t>
            </a:r>
            <a:r>
              <a:rPr lang="en-US" altLang="en-US" u="sng"/>
              <a:t># favorable outcomes </a:t>
            </a:r>
          </a:p>
          <a:p>
            <a:pPr>
              <a:lnSpc>
                <a:spcPts val="3500"/>
              </a:lnSpc>
              <a:buClr>
                <a:schemeClr val="hlink"/>
              </a:buClr>
              <a:buSzPct val="70000"/>
            </a:pPr>
            <a:r>
              <a:rPr lang="en-US" altLang="en-US"/>
              <a:t>      total # of outcomes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Ø"/>
            </a:pPr>
            <a:endParaRPr lang="en-US" altLang="en-US"/>
          </a:p>
          <a:p>
            <a:pPr>
              <a:buClr>
                <a:schemeClr val="hlink"/>
              </a:buClr>
              <a:buSzPct val="70000"/>
            </a:pPr>
            <a:r>
              <a:rPr lang="en-US" altLang="en-US"/>
              <a:t>So, you have to be able to count the number of favorable outcomes and the total number of outcomes </a:t>
            </a:r>
          </a:p>
          <a:p>
            <a:endParaRPr lang="en-US" altLang="en-US"/>
          </a:p>
        </p:txBody>
      </p:sp>
      <p:sp>
        <p:nvSpPr>
          <p:cNvPr id="6148" name="Content Placeholder 1"/>
          <p:cNvSpPr txBox="1">
            <a:spLocks/>
          </p:cNvSpPr>
          <p:nvPr/>
        </p:nvSpPr>
        <p:spPr bwMode="auto">
          <a:xfrm>
            <a:off x="381000" y="146685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</a:pPr>
            <a:r>
              <a:rPr lang="en-US" altLang="en-US" sz="4000" b="1">
                <a:solidFill>
                  <a:srgbClr val="CCFFFF"/>
                </a:solidFill>
              </a:rPr>
              <a:t>P =</a:t>
            </a:r>
          </a:p>
        </p:txBody>
      </p:sp>
    </p:spTree>
    <p:extLst>
      <p:ext uri="{BB962C8B-B14F-4D97-AF65-F5344CB8AC3E}">
        <p14:creationId xmlns:p14="http://schemas.microsoft.com/office/powerpoint/2010/main" val="386416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Probabilities are most often expressed in terms of %</a:t>
            </a:r>
          </a:p>
        </p:txBody>
      </p:sp>
    </p:spTree>
    <p:extLst>
      <p:ext uri="{BB962C8B-B14F-4D97-AF65-F5344CB8AC3E}">
        <p14:creationId xmlns:p14="http://schemas.microsoft.com/office/powerpoint/2010/main" val="119307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en-US"/>
              <a:t>Because the number of favorable outcomes is always less than the total number of outcomes</a:t>
            </a:r>
          </a:p>
          <a:p>
            <a:pPr>
              <a:buClr>
                <a:schemeClr val="hlink"/>
              </a:buClr>
              <a:buSzPct val="70000"/>
            </a:pPr>
            <a:endParaRPr lang="en-US" altLang="en-US" sz="2000"/>
          </a:p>
          <a:p>
            <a:pPr algn="ctr">
              <a:buClr>
                <a:schemeClr val="hlink"/>
              </a:buClr>
              <a:buSzPct val="70000"/>
            </a:pPr>
            <a:r>
              <a:rPr lang="en-US" altLang="en-US"/>
              <a:t>0% ≤ P ≤ 100%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0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en-US"/>
              <a:t>Multiplication rule - if you have sequential outcomes:</a:t>
            </a:r>
          </a:p>
          <a:p>
            <a:pPr>
              <a:buClr>
                <a:schemeClr val="hlink"/>
              </a:buClr>
              <a:buSzPct val="70000"/>
            </a:pPr>
            <a:endParaRPr lang="en-US" altLang="en-US" sz="2000"/>
          </a:p>
          <a:p>
            <a:pPr>
              <a:buClr>
                <a:schemeClr val="hlink"/>
              </a:buClr>
              <a:buSzPct val="70000"/>
            </a:pPr>
            <a:r>
              <a:rPr lang="en-US" altLang="en-US" sz="3400"/>
              <a:t>P(one occurring, then another occurring) = </a:t>
            </a:r>
          </a:p>
          <a:p>
            <a:pPr algn="ctr">
              <a:buClr>
                <a:schemeClr val="hlink"/>
              </a:buClr>
              <a:buSzPct val="70000"/>
            </a:pPr>
            <a:r>
              <a:rPr lang="en-US" altLang="en-US" sz="3400"/>
              <a:t>P(one occurring)*P(another occurring) </a:t>
            </a:r>
            <a:r>
              <a:rPr lang="en-US" altLang="en-US"/>
              <a:t>	  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32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we had Assignment problems trying to minimize time or cost we had to </a:t>
            </a:r>
            <a:r>
              <a:rPr lang="en-US" altLang="en-US" dirty="0">
                <a:solidFill>
                  <a:schemeClr val="tx1"/>
                </a:solidFill>
              </a:rPr>
              <a:t>add</a:t>
            </a:r>
            <a:r>
              <a:rPr lang="en-US" altLang="en-US" dirty="0"/>
              <a:t> the values to get the total time or cost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275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Review: </a:t>
            </a:r>
            <a:r>
              <a:rPr lang="en-US" sz="3500" dirty="0">
                <a:ea typeface="Calibri" panose="020F0502020204030204" pitchFamily="34" charset="0"/>
              </a:rPr>
              <a:t>Uses for discrete probabilities New: Project </a:t>
            </a:r>
            <a:r>
              <a:rPr lang="en-US" sz="3500">
                <a:ea typeface="Calibri" panose="020F0502020204030204" pitchFamily="34" charset="0"/>
              </a:rPr>
              <a:t>Management Charts </a:t>
            </a: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Assignment</a:t>
            </a: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we have a problem with probabilities, we will have to </a:t>
            </a:r>
            <a:r>
              <a:rPr lang="en-US" altLang="en-US" dirty="0">
                <a:solidFill>
                  <a:schemeClr val="tx1"/>
                </a:solidFill>
              </a:rPr>
              <a:t>multiply</a:t>
            </a:r>
            <a:r>
              <a:rPr lang="en-US" altLang="en-US" dirty="0"/>
              <a:t> the probabilities to get the total probability</a:t>
            </a:r>
          </a:p>
        </p:txBody>
      </p:sp>
    </p:spTree>
    <p:extLst>
      <p:ext uri="{BB962C8B-B14F-4D97-AF65-F5344CB8AC3E}">
        <p14:creationId xmlns:p14="http://schemas.microsoft.com/office/powerpoint/2010/main" val="421044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965E01-CDDD-3827-8113-A7CAA7B97ED3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427523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… is planning, organizing, motivating, and controlling resources to achieve specific goals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project is a temporary endeavor with a defined beginning and end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Usually projects are time-constrained and are often also constrained by funding or deliverables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/>
              <a:t>Managing projects is very ancient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3007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F01CA-6041-13FC-0242-C1967C24CD8E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http://1.bp.blogspot.com/-b9AWEon9HSk/UDU_kZCaatI/AAAAAAAAB-g/w9KKYs1TPjg/s200/pyramid-building3.jpg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of the founders of Project Management is Henry Gantt</a:t>
            </a:r>
          </a:p>
          <a:p>
            <a:r>
              <a:rPr lang="en-US" altLang="en-US" sz="3200" dirty="0"/>
              <a:t>(May 20, 1861 – </a:t>
            </a:r>
          </a:p>
          <a:p>
            <a:r>
              <a:rPr lang="en-US" altLang="en-US" sz="3200" dirty="0"/>
              <a:t>November 23, 1919)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He was an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American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mechanical engineer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and management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consultant 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79700"/>
            <a:ext cx="3556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BDEDE-37CF-6A8A-B6B3-E7FC15A0AFC3}"/>
              </a:ext>
            </a:extLst>
          </p:cNvPr>
          <p:cNvSpPr txBox="1"/>
          <p:nvPr/>
        </p:nvSpPr>
        <p:spPr>
          <a:xfrm>
            <a:off x="0" y="66294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https://alamy-ltd.ewrvdi.net/c/77643/748811/10905?u=https%3A%2F%2F</a:t>
            </a:r>
          </a:p>
          <a:p>
            <a:r>
              <a:rPr lang="en-US" sz="1500" dirty="0">
                <a:solidFill>
                  <a:srgbClr val="00B0F0"/>
                </a:solidFill>
              </a:rPr>
              <a:t>www.alamy.com%2Fstock-photo-henri-Gantt-139984479.html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 is famous for inventing the Gantt chart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Gantt chart: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133600"/>
            <a:ext cx="90868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E0631-001E-57EB-6A18-6D4EC122756C}"/>
              </a:ext>
            </a:extLst>
          </p:cNvPr>
          <p:cNvSpPr txBox="1"/>
          <p:nvPr/>
        </p:nvSpPr>
        <p:spPr>
          <a:xfrm>
            <a:off x="28575" y="6629400"/>
            <a:ext cx="90868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http://www.monkeybreadsoftware.de/realbasic/chartdirector/images/colorgantt_m.png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Gantt charts show the viewer when parts of the project are to be done and how long each will take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87" y="3429000"/>
            <a:ext cx="66518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2C5788-4509-21CA-969A-036E7D8D085A}"/>
              </a:ext>
            </a:extLst>
          </p:cNvPr>
          <p:cNvSpPr txBox="1"/>
          <p:nvPr/>
        </p:nvSpPr>
        <p:spPr>
          <a:xfrm>
            <a:off x="28575" y="6629400"/>
            <a:ext cx="90868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http://www.monkeybreadsoftware.de/realbasic/chartdirector/images/colorgantt_m.png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3) Modeling will be assisted by </a:t>
            </a:r>
            <a:r>
              <a:rPr lang="en-US" sz="3200" dirty="0">
                <a:solidFill>
                  <a:srgbClr val="FFC000"/>
                </a:solidFill>
              </a:rPr>
              <a:t>Monte Carlo simulations </a:t>
            </a:r>
            <a:r>
              <a:rPr lang="en-US" sz="3200" dirty="0"/>
              <a:t>run with mathematical software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4) Calculate the parameters of several discrete </a:t>
            </a:r>
            <a:r>
              <a:rPr lang="en-US" sz="3200" dirty="0">
                <a:solidFill>
                  <a:srgbClr val="FFC000"/>
                </a:solidFill>
              </a:rPr>
              <a:t>random variable distributions </a:t>
            </a:r>
            <a:r>
              <a:rPr lang="en-US" sz="3200" dirty="0"/>
              <a:t>and compute the probability of events in a typical </a:t>
            </a:r>
            <a:r>
              <a:rPr lang="en-US" sz="3200" dirty="0">
                <a:solidFill>
                  <a:srgbClr val="FFC000"/>
                </a:solidFill>
              </a:rPr>
              <a:t>discrete event </a:t>
            </a:r>
            <a:r>
              <a:rPr lang="en-US" sz="3200" dirty="0"/>
              <a:t>application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1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895600"/>
            <a:ext cx="6991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/>
              <a:t>A different way of graphing project timing is the “Critical Path Method” (CPM)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10A27-4640-368B-C629-DE179227944A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http://www.ahds.ac.uk/images/exec/project-management-illustration1.gif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CPM includes paths showing which activities must be done before the next activity can start</a:t>
            </a:r>
          </a:p>
          <a:p>
            <a:br>
              <a:rPr lang="en-US" altLang="en-US" dirty="0"/>
            </a:b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EC9F3B-B053-672D-C02D-33C7DB72CB47}"/>
              </a:ext>
            </a:extLst>
          </p:cNvPr>
          <p:cNvGrpSpPr/>
          <p:nvPr/>
        </p:nvGrpSpPr>
        <p:grpSpPr>
          <a:xfrm>
            <a:off x="2152650" y="2971800"/>
            <a:ext cx="6991350" cy="3657600"/>
            <a:chOff x="2152650" y="3200400"/>
            <a:chExt cx="6991350" cy="36576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650" y="3200400"/>
              <a:ext cx="699135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581400" y="36576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943600" y="33528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77200" y="33528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15000" y="61722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60960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72200" y="38100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B53C83-F2F3-FB0F-E045-F3810127284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http://www.ahds.ac.uk/images/exec/project-management-illustration1.gif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Times are shown using numbers, not lengths of bars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504C86-57CE-3D69-CCE2-80C4C7541B37}"/>
              </a:ext>
            </a:extLst>
          </p:cNvPr>
          <p:cNvGrpSpPr/>
          <p:nvPr/>
        </p:nvGrpSpPr>
        <p:grpSpPr>
          <a:xfrm>
            <a:off x="2152650" y="2667000"/>
            <a:ext cx="6991350" cy="3657600"/>
            <a:chOff x="2152650" y="3200400"/>
            <a:chExt cx="6991350" cy="3657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650" y="3200400"/>
              <a:ext cx="699135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953000" y="36576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76600" y="41910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2800" y="35052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76600" y="54864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76800" y="6019800"/>
              <a:ext cx="762000" cy="685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850630-CFA6-AE56-C8E6-2C44F618021A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http://www.ahds.ac.uk/images/exec/project-management-illustration1.gif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3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Another way of graphing project timing is the “Program Evaluation and Review Technique” (PERT)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7A300-B47E-8C8A-DDA7-0738ED60D92E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http://www1bpt.bridgeport.edu/sed/projects/cs597/unfiled/zhipingli/Pert.gif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CPM uses only a single estimate of the duration of each activity</a:t>
            </a:r>
          </a:p>
          <a:p>
            <a:endParaRPr lang="en-US" altLang="en-US" sz="2000" dirty="0"/>
          </a:p>
          <a:p>
            <a:r>
              <a:rPr lang="en-US" altLang="en-US" dirty="0"/>
              <a:t>PERT uses up to three estimates of the duration of each activity (optimistic, likely and pessimistic times)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PERT chart uses how many activity duration times?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3999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C93431-4729-263C-2DEC-B673563D56D5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http://www1bpt.bridgeport.edu/sed/projects/cs597/unfiled/zhipingli/Pert.gif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Another ‘</a:t>
            </a:r>
            <a:r>
              <a:rPr lang="en-US" altLang="en-US" dirty="0" err="1"/>
              <a:t>nother</a:t>
            </a:r>
            <a:r>
              <a:rPr lang="en-US" altLang="en-US" dirty="0"/>
              <a:t> way of graphing project timing is the “Activity on Node” (AON) chart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95600"/>
            <a:ext cx="8224837" cy="38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6A5DB-B0B6-69C8-C7DA-FCE534110484}"/>
              </a:ext>
            </a:extLst>
          </p:cNvPr>
          <p:cNvSpPr txBox="1"/>
          <p:nvPr/>
        </p:nvSpPr>
        <p:spPr>
          <a:xfrm>
            <a:off x="0" y="65532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http://project-management-basics.com/images/project%20management/big/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AON_network_bubble.png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Each type of chart provides more information but is harder to read and understand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965E01-CDDD-3827-8113-A7CAA7B97ED3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83495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Most of the charts you will do for your boss are Gantt charts</a:t>
            </a:r>
          </a:p>
          <a:p>
            <a:endParaRPr lang="en-US" altLang="en-US" dirty="0"/>
          </a:p>
          <a:p>
            <a:r>
              <a:rPr lang="en-US" altLang="en-US" dirty="0"/>
              <a:t>They are easy to do in Microsoft Project but can also be done in Excel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262E9-A41A-BDB4-2155-8A13D3E1A9AA}"/>
              </a:ext>
            </a:extLst>
          </p:cNvPr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>
                <a:solidFill>
                  <a:srgbClr val="CCFFFF"/>
                </a:solidFill>
              </a:rPr>
              <a:t>Suppose you have a project you want to chart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2000" b="1">
              <a:solidFill>
                <a:srgbClr val="CCFF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>
                <a:solidFill>
                  <a:srgbClr val="CCFFFF"/>
                </a:solidFill>
              </a:rPr>
              <a:t>It has 7 activities (A-G)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2000" b="1">
              <a:solidFill>
                <a:srgbClr val="CCFFFF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 txBox="1">
            <a:spLocks/>
          </p:cNvSpPr>
          <p:nvPr/>
        </p:nvSpPr>
        <p:spPr bwMode="auto">
          <a:xfrm>
            <a:off x="457200" y="1219200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 dirty="0">
                <a:solidFill>
                  <a:srgbClr val="CCFFFF"/>
                </a:solidFill>
              </a:rPr>
              <a:t>You know approximately how long each activity will take to complete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2000" b="1" dirty="0">
              <a:solidFill>
                <a:srgbClr val="CCFF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 dirty="0">
                <a:solidFill>
                  <a:srgbClr val="CCFFFF"/>
                </a:solidFill>
              </a:rPr>
              <a:t>You know which activities need to be done before the next can begin (“immediate predecessors”)</a:t>
            </a:r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 a table summarizing your information: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113559"/>
              </p:ext>
            </p:extLst>
          </p:nvPr>
        </p:nvGraphicFramePr>
        <p:xfrm>
          <a:off x="0" y="25146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AF1BA6-2248-C9D1-70F9-1E48DCDA62F5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sz="3800"/>
              <a:t>Start with a title and your list of activities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113"/>
            <a:ext cx="91440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FB11FC-7931-E073-3066-B6F4E071E3C4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 sz="3800"/>
              <a:t>Add a few time intervals (you’ll probably need more…)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170113"/>
            <a:ext cx="9128125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CFA54-5C7A-E44B-0C7D-3FB44106FF25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Activity A is expected to last two weeks 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199108"/>
              </p:ext>
            </p:extLst>
          </p:nvPr>
        </p:nvGraphicFramePr>
        <p:xfrm>
          <a:off x="0" y="25146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4B3A4B-2970-364A-AD34-F87E4DF00E2A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sz="3800"/>
              <a:t>Highlight a two-week area next to Activity A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850"/>
            <a:ext cx="915511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ADBA6D-72CB-6553-60B8-00CD2504FCDD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Click the “Fill” icon: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150"/>
            <a:ext cx="91408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6EB07C-3A18-DADA-B611-7596AA2DD691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Pick a color you like: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113"/>
            <a:ext cx="91440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A577B-0021-A861-584E-83B49E99CEB7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Activity B is expected to take 3 weeks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653690"/>
              </p:ext>
            </p:extLst>
          </p:nvPr>
        </p:nvGraphicFramePr>
        <p:xfrm>
          <a:off x="0" y="25146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FEB523-EDF0-6215-A7A4-BF4F500B33C5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altLang="en-US" dirty="0"/>
              <a:t>Sometimes you need to make decisions about assigning people to jobs, tasks to machines, etc.</a:t>
            </a:r>
          </a:p>
          <a:p>
            <a:endParaRPr lang="en-US" altLang="en-US" sz="2000" dirty="0"/>
          </a:p>
          <a:p>
            <a:r>
              <a:rPr lang="en-US" altLang="en-US" dirty="0"/>
              <a:t>These are called “</a:t>
            </a:r>
            <a:r>
              <a:rPr lang="en-US" altLang="en-US" dirty="0">
                <a:solidFill>
                  <a:srgbClr val="FFC000"/>
                </a:solidFill>
              </a:rPr>
              <a:t>Assignment Problems</a:t>
            </a:r>
            <a:r>
              <a:rPr lang="en-US" altLang="en-US" dirty="0"/>
              <a:t>”</a:t>
            </a:r>
          </a:p>
          <a:p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63000" cy="5638800"/>
          </a:xfrm>
        </p:spPr>
        <p:txBody>
          <a:bodyPr/>
          <a:lstStyle/>
          <a:p>
            <a:r>
              <a:rPr lang="en-US" altLang="en-US" sz="3700" dirty="0"/>
              <a:t>It doesn’t have any predecessors, so it could start at the same time as Activity A</a:t>
            </a:r>
          </a:p>
          <a:p>
            <a:endParaRPr lang="en-US" alt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123032"/>
              </p:ext>
            </p:extLst>
          </p:nvPr>
        </p:nvGraphicFramePr>
        <p:xfrm>
          <a:off x="0" y="269764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758F33-086D-D76D-B8F8-1DF07A2CC818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6463"/>
            <a:ext cx="913288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5638800"/>
          </a:xfrm>
        </p:spPr>
        <p:txBody>
          <a:bodyPr/>
          <a:lstStyle/>
          <a:p>
            <a:r>
              <a:rPr lang="en-US" altLang="en-US"/>
              <a:t>Select the cells:</a:t>
            </a:r>
          </a:p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A4DA5-9596-8315-07F9-EB3B7ADF2220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175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5638800"/>
          </a:xfrm>
        </p:spPr>
        <p:txBody>
          <a:bodyPr/>
          <a:lstStyle/>
          <a:p>
            <a:r>
              <a:rPr lang="en-US" altLang="en-US"/>
              <a:t>Select the same or a new color:</a:t>
            </a:r>
          </a:p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06891-45B5-95CA-4330-221BC28DA49D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5638800"/>
          </a:xfrm>
        </p:spPr>
        <p:txBody>
          <a:bodyPr/>
          <a:lstStyle/>
          <a:p>
            <a:r>
              <a:rPr lang="en-US" altLang="en-US"/>
              <a:t>Activity C is expected to take 5 weeks</a:t>
            </a:r>
          </a:p>
          <a:p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585186"/>
              </p:ext>
            </p:extLst>
          </p:nvPr>
        </p:nvGraphicFramePr>
        <p:xfrm>
          <a:off x="0" y="24384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608DAF-C6C2-7458-BC2F-C999954F25D2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63000" cy="5638800"/>
          </a:xfrm>
        </p:spPr>
        <p:txBody>
          <a:bodyPr/>
          <a:lstStyle/>
          <a:p>
            <a:r>
              <a:rPr lang="en-US" altLang="en-US" sz="3600" dirty="0"/>
              <a:t>It has a predecessor, though!</a:t>
            </a:r>
          </a:p>
          <a:p>
            <a:r>
              <a:rPr lang="en-US" altLang="en-US" sz="3600" dirty="0"/>
              <a:t>Activity A must be completed before it can start!</a:t>
            </a:r>
          </a:p>
          <a:p>
            <a:endParaRPr lang="en-US" alt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986500"/>
              </p:ext>
            </p:extLst>
          </p:nvPr>
        </p:nvGraphicFramePr>
        <p:xfrm>
          <a:off x="0" y="27432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F5F670-1F90-54A9-0D0F-57C87F5D6514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 sz="3800"/>
              <a:t>Activity A ends on week 2, so start Activity C’s cells then</a:t>
            </a: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0"/>
            <a:ext cx="91440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9F0735-12BD-F0C9-AC9B-72C49BB250F8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/>
              <a:t>Pick another color (or use the same one!)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09800"/>
            <a:ext cx="9115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D3D59F-486F-A922-2AE6-2DD4DD6DB2AF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Activity D takes 6 weeks and starts after B is done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906490"/>
              </p:ext>
            </p:extLst>
          </p:nvPr>
        </p:nvGraphicFramePr>
        <p:xfrm>
          <a:off x="0" y="25146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3BF7B-BD21-9BD4-FC95-5693B3EA6537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9638"/>
            <a:ext cx="91440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F1F27-2E16-D159-0AB9-A4FCA6389294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638800"/>
          </a:xfrm>
        </p:spPr>
        <p:txBody>
          <a:bodyPr/>
          <a:lstStyle/>
          <a:p>
            <a:r>
              <a:rPr lang="en-US" altLang="en-US" sz="3850" dirty="0"/>
              <a:t>Activity E takes 1 week and starts after both C and D are done</a:t>
            </a:r>
          </a:p>
          <a:p>
            <a:endParaRPr lang="en-US" alt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296982"/>
              </p:ext>
            </p:extLst>
          </p:nvPr>
        </p:nvGraphicFramePr>
        <p:xfrm>
          <a:off x="0" y="24384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ADC09B-0C11-2C11-4E1C-7E908A5F74D2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1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Again, you want to minimize something: cost, time takes, errors made, maintenance required</a:t>
            </a:r>
          </a:p>
          <a:p>
            <a:r>
              <a:rPr lang="en-US" altLang="en-US" dirty="0"/>
              <a:t>or maximize something: profits, number of customers, etc.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93925"/>
            <a:ext cx="91297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F9E0C6-9D87-7CB4-1EEE-46348AA157E7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altLang="en-US"/>
              <a:t>Activity F takes 4 weeks and starts after D is done</a:t>
            </a:r>
          </a:p>
          <a:p>
            <a:endParaRPr lang="en-US" alt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668777"/>
              </p:ext>
            </p:extLst>
          </p:nvPr>
        </p:nvGraphicFramePr>
        <p:xfrm>
          <a:off x="0" y="24384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41A947-57E3-8524-A8CE-505625F224A2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91440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73CF3A-3A98-CB3E-C428-5CDF313CA8D3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altLang="en-US"/>
              <a:t>Activity G takes 2 weeks and starts after E is done</a:t>
            </a:r>
          </a:p>
          <a:p>
            <a:endParaRPr lang="en-US" alt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813717"/>
              </p:ext>
            </p:extLst>
          </p:nvPr>
        </p:nvGraphicFramePr>
        <p:xfrm>
          <a:off x="0" y="2438400"/>
          <a:ext cx="9144000" cy="41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Activity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Expected Time (weeks)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Immediate</a:t>
                      </a:r>
                    </a:p>
                    <a:p>
                      <a:pPr algn="ctr"/>
                      <a:r>
                        <a:rPr lang="en-US" sz="2500" dirty="0"/>
                        <a:t>Predecessors</a:t>
                      </a:r>
                    </a:p>
                  </a:txBody>
                  <a:tcPr marT="45710" marB="4571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C,D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C7A126-916F-9907-5F8D-0DB749DEF782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complete chart: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187575"/>
            <a:ext cx="91122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15164-274E-AB56-A3A2-DE634DCFDCA6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you used all the same color: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6938"/>
            <a:ext cx="91440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79AFC6-8FFA-F21F-FD8B-F08738ED365D}"/>
              </a:ext>
            </a:extLst>
          </p:cNvPr>
          <p:cNvSpPr txBox="1"/>
          <p:nvPr/>
        </p:nvSpPr>
        <p:spPr>
          <a:xfrm>
            <a:off x="13855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686800" cy="5638800"/>
          </a:xfrm>
        </p:spPr>
        <p:txBody>
          <a:bodyPr/>
          <a:lstStyle/>
          <a:p>
            <a:r>
              <a:rPr lang="en-US" altLang="en-US"/>
              <a:t>You will probably want to outline each bar: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16163"/>
            <a:ext cx="72390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68DEB5-FC4D-80AD-2F83-64511B6DFB25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Tah-dah!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875"/>
            <a:ext cx="9113838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2A2FA9-A5FD-A917-9CB9-FB647BCE392E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long will the project take?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187575"/>
            <a:ext cx="91122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35907-C2D0-EC55-AB3F-C665A59207A0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22275" y="949325"/>
            <a:ext cx="8229600" cy="5638800"/>
          </a:xfrm>
        </p:spPr>
        <p:txBody>
          <a:bodyPr/>
          <a:lstStyle/>
          <a:p>
            <a:r>
              <a:rPr lang="en-US" altLang="en-US" sz="3800"/>
              <a:t>What is the last activity completed?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187575"/>
            <a:ext cx="91122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610CC-B43A-241B-28E1-ED42A64F80E2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638800"/>
          </a:xfrm>
        </p:spPr>
        <p:txBody>
          <a:bodyPr/>
          <a:lstStyle/>
          <a:p>
            <a:r>
              <a:rPr lang="en-US" altLang="en-US" dirty="0"/>
              <a:t>Suppose past experience has given you information on how much it would cost for each of n  employees to do each of k projects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37273" r="950" b="4000"/>
          <a:stretch/>
        </p:blipFill>
        <p:spPr bwMode="auto">
          <a:xfrm>
            <a:off x="2743200" y="4953000"/>
            <a:ext cx="6035040" cy="16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C1081F-F5FF-EDEB-E9BA-83FEB56F544C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Management</a:t>
            </a:r>
          </a:p>
        </p:txBody>
      </p:sp>
      <p:sp>
        <p:nvSpPr>
          <p:cNvPr id="67587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/>
              <a:t>If the colors mean something, be sure to label them!</a:t>
            </a: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050"/>
            <a:ext cx="9144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6E1B40-349B-37ED-CC66-84354ECE3F49}"/>
              </a:ext>
            </a:extLst>
          </p:cNvPr>
          <p:cNvSpPr txBox="1"/>
          <p:nvPr/>
        </p:nvSpPr>
        <p:spPr>
          <a:xfrm>
            <a:off x="42862" y="6611035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965E01-CDDD-3827-8113-A7CAA7B97ED3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8952899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0E0B-C1F6-278E-B162-749229D9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4F80-B309-8C4A-9469-6A3BF312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the second Gantt chart on your own!</a:t>
            </a:r>
          </a:p>
        </p:txBody>
      </p:sp>
    </p:spTree>
    <p:extLst>
      <p:ext uri="{BB962C8B-B14F-4D97-AF65-F5344CB8AC3E}">
        <p14:creationId xmlns:p14="http://schemas.microsoft.com/office/powerpoint/2010/main" val="3938543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CE54F-C634-FBAD-0C37-0AAFDF81A206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7630980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D47-95F6-479E-AEEE-4F6B7CC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81B7-193D-4302-878D-45628B8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studied: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	Review of u</a:t>
            </a:r>
            <a:r>
              <a:rPr lang="en-US" sz="4000" dirty="0">
                <a:ea typeface="Calibri" panose="020F0502020204030204" pitchFamily="34" charset="0"/>
              </a:rPr>
              <a:t>ses for discrete 			probabilities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</a:rPr>
              <a:t>	Project Management Charts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788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18A3DC-46DD-41B6-8D42-2511B719D8B8}"/>
              </a:ext>
            </a:extLst>
          </p:cNvPr>
          <p:cNvSpPr/>
          <p:nvPr/>
        </p:nvSpPr>
        <p:spPr>
          <a:xfrm>
            <a:off x="7362945" y="6611035"/>
            <a:ext cx="1798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500" dirty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many ways can you assign the projects to the employees?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86813" cy="5638800"/>
          </a:xfrm>
        </p:spPr>
        <p:txBody>
          <a:bodyPr/>
          <a:lstStyle/>
          <a:p>
            <a:r>
              <a:rPr lang="en-US" altLang="en-US" dirty="0"/>
              <a:t>There are </a:t>
            </a:r>
          </a:p>
          <a:p>
            <a:pPr algn="ctr"/>
            <a:r>
              <a:rPr lang="en-US" altLang="en-US" dirty="0"/>
              <a:t>n!</a:t>
            </a:r>
          </a:p>
          <a:p>
            <a:r>
              <a:rPr lang="en-US" altLang="en-US" dirty="0"/>
              <a:t>ways you can assign the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C4437-4972-360E-5D07-D28908F29071}"/>
              </a:ext>
            </a:extLst>
          </p:cNvPr>
          <p:cNvSpPr txBox="1"/>
          <p:nvPr/>
        </p:nvSpPr>
        <p:spPr>
          <a:xfrm>
            <a:off x="42862" y="6533886"/>
            <a:ext cx="1557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dirty="0">
                <a:solidFill>
                  <a:srgbClr val="00B0F0"/>
                </a:solidFill>
              </a:rPr>
              <a:t>, 2022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703B2E9-DAA6-FB9F-6EA8-1AFAABF0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6667" r="59077" b="1852"/>
          <a:stretch/>
        </p:blipFill>
        <p:spPr bwMode="auto">
          <a:xfrm>
            <a:off x="152400" y="4572000"/>
            <a:ext cx="3525520" cy="196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"/>
    </mc:Choice>
    <mc:Fallback xmlns="">
      <p:transition spd="slow" advTm="3169"/>
    </mc:Fallback>
  </mc:AlternateContent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1837</Words>
  <Application>Microsoft Office PowerPoint</Application>
  <PresentationFormat>On-screen Show (4:3)</PresentationFormat>
  <Paragraphs>489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Probability Assignment</vt:lpstr>
      <vt:lpstr>Questions?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Questions?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Questions?</vt:lpstr>
      <vt:lpstr>Project Management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557</cp:revision>
  <dcterms:created xsi:type="dcterms:W3CDTF">2012-09-06T22:30:26Z</dcterms:created>
  <dcterms:modified xsi:type="dcterms:W3CDTF">2023-02-22T08:48:57Z</dcterms:modified>
</cp:coreProperties>
</file>