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2"/>
  </p:handoutMasterIdLst>
  <p:sldIdLst>
    <p:sldId id="811" r:id="rId2"/>
    <p:sldId id="997" r:id="rId3"/>
    <p:sldId id="998" r:id="rId4"/>
    <p:sldId id="999" r:id="rId5"/>
    <p:sldId id="1000" r:id="rId6"/>
    <p:sldId id="1001" r:id="rId7"/>
    <p:sldId id="1002" r:id="rId8"/>
    <p:sldId id="1003" r:id="rId9"/>
    <p:sldId id="1004" r:id="rId10"/>
    <p:sldId id="1005" r:id="rId11"/>
    <p:sldId id="1006" r:id="rId12"/>
    <p:sldId id="1007" r:id="rId13"/>
    <p:sldId id="978" r:id="rId14"/>
    <p:sldId id="979" r:id="rId15"/>
    <p:sldId id="987" r:id="rId16"/>
    <p:sldId id="980" r:id="rId17"/>
    <p:sldId id="981" r:id="rId18"/>
    <p:sldId id="988" r:id="rId19"/>
    <p:sldId id="989" r:id="rId20"/>
    <p:sldId id="990" r:id="rId21"/>
    <p:sldId id="1107" r:id="rId22"/>
    <p:sldId id="991" r:id="rId23"/>
    <p:sldId id="993" r:id="rId24"/>
    <p:sldId id="992" r:id="rId25"/>
    <p:sldId id="994" r:id="rId26"/>
    <p:sldId id="995" r:id="rId27"/>
    <p:sldId id="996" r:id="rId28"/>
    <p:sldId id="1129" r:id="rId29"/>
    <p:sldId id="1128" r:id="rId30"/>
    <p:sldId id="1021" r:id="rId31"/>
    <p:sldId id="954" r:id="rId32"/>
    <p:sldId id="984" r:id="rId33"/>
    <p:sldId id="986" r:id="rId34"/>
    <p:sldId id="976" r:id="rId35"/>
    <p:sldId id="1082" r:id="rId36"/>
    <p:sldId id="1083" r:id="rId37"/>
    <p:sldId id="1022" r:id="rId38"/>
    <p:sldId id="977" r:id="rId39"/>
    <p:sldId id="1008" r:id="rId40"/>
    <p:sldId id="1011" r:id="rId41"/>
    <p:sldId id="1014" r:id="rId42"/>
    <p:sldId id="1012" r:id="rId43"/>
    <p:sldId id="1009" r:id="rId44"/>
    <p:sldId id="1020" r:id="rId45"/>
    <p:sldId id="1048" r:id="rId46"/>
    <p:sldId id="1049" r:id="rId47"/>
    <p:sldId id="1023" r:id="rId48"/>
    <p:sldId id="1024" r:id="rId49"/>
    <p:sldId id="1025" r:id="rId50"/>
    <p:sldId id="1028" r:id="rId51"/>
    <p:sldId id="1029" r:id="rId52"/>
    <p:sldId id="1030" r:id="rId53"/>
    <p:sldId id="1031" r:id="rId54"/>
    <p:sldId id="1032" r:id="rId55"/>
    <p:sldId id="1033" r:id="rId56"/>
    <p:sldId id="1034" r:id="rId57"/>
    <p:sldId id="1035" r:id="rId58"/>
    <p:sldId id="1036" r:id="rId59"/>
    <p:sldId id="1037" r:id="rId60"/>
    <p:sldId id="1038" r:id="rId61"/>
    <p:sldId id="1039" r:id="rId62"/>
    <p:sldId id="1040" r:id="rId63"/>
    <p:sldId id="1041" r:id="rId64"/>
    <p:sldId id="1042" r:id="rId65"/>
    <p:sldId id="1043" r:id="rId66"/>
    <p:sldId id="1044" r:id="rId67"/>
    <p:sldId id="1045" r:id="rId68"/>
    <p:sldId id="1046" r:id="rId69"/>
    <p:sldId id="1047" r:id="rId70"/>
    <p:sldId id="1050" r:id="rId71"/>
    <p:sldId id="1051" r:id="rId72"/>
    <p:sldId id="1026" r:id="rId73"/>
    <p:sldId id="1053" r:id="rId74"/>
    <p:sldId id="982" r:id="rId75"/>
    <p:sldId id="1010" r:id="rId76"/>
    <p:sldId id="1075" r:id="rId77"/>
    <p:sldId id="1076" r:id="rId78"/>
    <p:sldId id="1079" r:id="rId79"/>
    <p:sldId id="1080" r:id="rId80"/>
    <p:sldId id="1081" r:id="rId81"/>
    <p:sldId id="1077" r:id="rId82"/>
    <p:sldId id="1052" r:id="rId83"/>
    <p:sldId id="1084" r:id="rId84"/>
    <p:sldId id="1061" r:id="rId85"/>
    <p:sldId id="1086" r:id="rId86"/>
    <p:sldId id="1073" r:id="rId87"/>
    <p:sldId id="1074" r:id="rId88"/>
    <p:sldId id="1085" r:id="rId89"/>
    <p:sldId id="1054" r:id="rId90"/>
    <p:sldId id="1055" r:id="rId91"/>
    <p:sldId id="1065" r:id="rId92"/>
    <p:sldId id="1064" r:id="rId93"/>
    <p:sldId id="1056" r:id="rId94"/>
    <p:sldId id="1058" r:id="rId95"/>
    <p:sldId id="1066" r:id="rId96"/>
    <p:sldId id="1057" r:id="rId97"/>
    <p:sldId id="1059" r:id="rId98"/>
    <p:sldId id="1060" r:id="rId99"/>
    <p:sldId id="1067" r:id="rId100"/>
    <p:sldId id="1068" r:id="rId101"/>
    <p:sldId id="1069" r:id="rId102"/>
    <p:sldId id="1070" r:id="rId103"/>
    <p:sldId id="1071" r:id="rId104"/>
    <p:sldId id="1072" r:id="rId105"/>
    <p:sldId id="1088" r:id="rId106"/>
    <p:sldId id="1093" r:id="rId107"/>
    <p:sldId id="1089" r:id="rId108"/>
    <p:sldId id="1094" r:id="rId109"/>
    <p:sldId id="1095" r:id="rId110"/>
    <p:sldId id="1090" r:id="rId111"/>
    <p:sldId id="1091" r:id="rId112"/>
    <p:sldId id="1096" r:id="rId113"/>
    <p:sldId id="1097" r:id="rId114"/>
    <p:sldId id="1092" r:id="rId115"/>
    <p:sldId id="1098" r:id="rId116"/>
    <p:sldId id="1101" r:id="rId117"/>
    <p:sldId id="1104" r:id="rId118"/>
    <p:sldId id="1102" r:id="rId119"/>
    <p:sldId id="1103" r:id="rId120"/>
    <p:sldId id="1105" r:id="rId121"/>
    <p:sldId id="1106" r:id="rId122"/>
    <p:sldId id="1108" r:id="rId123"/>
    <p:sldId id="1111" r:id="rId124"/>
    <p:sldId id="1109" r:id="rId125"/>
    <p:sldId id="1118" r:id="rId126"/>
    <p:sldId id="1112" r:id="rId127"/>
    <p:sldId id="1119" r:id="rId128"/>
    <p:sldId id="1110" r:id="rId129"/>
    <p:sldId id="1120" r:id="rId130"/>
    <p:sldId id="1114" r:id="rId131"/>
    <p:sldId id="1122" r:id="rId132"/>
    <p:sldId id="1121" r:id="rId133"/>
    <p:sldId id="1087" r:id="rId134"/>
    <p:sldId id="973" r:id="rId135"/>
    <p:sldId id="985" r:id="rId136"/>
    <p:sldId id="1123" r:id="rId137"/>
    <p:sldId id="1062" r:id="rId138"/>
    <p:sldId id="1063" r:id="rId139"/>
    <p:sldId id="1027" r:id="rId140"/>
    <p:sldId id="1130" r:id="rId141"/>
    <p:sldId id="1124" r:id="rId142"/>
    <p:sldId id="1133" r:id="rId143"/>
    <p:sldId id="1131" r:id="rId144"/>
    <p:sldId id="1126" r:id="rId145"/>
    <p:sldId id="1125" r:id="rId146"/>
    <p:sldId id="1132" r:id="rId147"/>
    <p:sldId id="1127" r:id="rId148"/>
    <p:sldId id="1134" r:id="rId149"/>
    <p:sldId id="1138" r:id="rId150"/>
    <p:sldId id="1137" r:id="rId151"/>
    <p:sldId id="1155" r:id="rId152"/>
    <p:sldId id="1139" r:id="rId153"/>
    <p:sldId id="1140" r:id="rId154"/>
    <p:sldId id="1141" r:id="rId155"/>
    <p:sldId id="1142" r:id="rId156"/>
    <p:sldId id="1015" r:id="rId157"/>
    <p:sldId id="1016" r:id="rId158"/>
    <p:sldId id="1144" r:id="rId159"/>
    <p:sldId id="1145" r:id="rId160"/>
    <p:sldId id="1146" r:id="rId161"/>
    <p:sldId id="1148" r:id="rId162"/>
    <p:sldId id="1147" r:id="rId163"/>
    <p:sldId id="1143" r:id="rId164"/>
    <p:sldId id="1017" r:id="rId165"/>
    <p:sldId id="1149" r:id="rId166"/>
    <p:sldId id="1151" r:id="rId167"/>
    <p:sldId id="1153" r:id="rId168"/>
    <p:sldId id="1152" r:id="rId169"/>
    <p:sldId id="1154" r:id="rId170"/>
    <p:sldId id="1157" r:id="rId171"/>
    <p:sldId id="1158" r:id="rId172"/>
    <p:sldId id="1159" r:id="rId173"/>
    <p:sldId id="1156" r:id="rId174"/>
    <p:sldId id="1160" r:id="rId175"/>
    <p:sldId id="1162" r:id="rId176"/>
    <p:sldId id="1163" r:id="rId177"/>
    <p:sldId id="1164" r:id="rId178"/>
    <p:sldId id="1165" r:id="rId179"/>
    <p:sldId id="1166" r:id="rId180"/>
    <p:sldId id="1167" r:id="rId181"/>
    <p:sldId id="1168" r:id="rId182"/>
    <p:sldId id="1169" r:id="rId183"/>
    <p:sldId id="1170" r:id="rId184"/>
    <p:sldId id="1171" r:id="rId185"/>
    <p:sldId id="1172" r:id="rId186"/>
    <p:sldId id="1180" r:id="rId187"/>
    <p:sldId id="1173" r:id="rId188"/>
    <p:sldId id="1178" r:id="rId189"/>
    <p:sldId id="1179" r:id="rId190"/>
    <p:sldId id="1181" r:id="rId191"/>
    <p:sldId id="1174" r:id="rId192"/>
    <p:sldId id="1175" r:id="rId193"/>
    <p:sldId id="1176" r:id="rId194"/>
    <p:sldId id="1182" r:id="rId195"/>
    <p:sldId id="1183" r:id="rId196"/>
    <p:sldId id="1177" r:id="rId197"/>
    <p:sldId id="1184" r:id="rId198"/>
    <p:sldId id="1185" r:id="rId199"/>
    <p:sldId id="1186" r:id="rId200"/>
    <p:sldId id="1161" r:id="rId20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7F030"/>
    <a:srgbClr val="9966FF"/>
    <a:srgbClr val="FF505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5" autoAdjust="0"/>
    <p:restoredTop sz="94660"/>
  </p:normalViewPr>
  <p:slideViewPr>
    <p:cSldViewPr>
      <p:cViewPr varScale="1">
        <p:scale>
          <a:sx n="50" d="100"/>
          <a:sy n="50" d="100"/>
        </p:scale>
        <p:origin x="-108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tableStyles" Target="tableStyles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handoutMaster" Target="handoutMasters/handout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22B60F-007D-486D-9CAB-74B3D00A8463}" type="datetimeFigureOut">
              <a:rPr lang="en-US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14EE447-5634-4641-BB14-D1D20A065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585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50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4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3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4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14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2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8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3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90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486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622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4457343"/>
            <a:ext cx="91440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0" dirty="0">
                <a:solidFill>
                  <a:srgbClr val="FFFF00"/>
                </a:solidFill>
                <a:latin typeface="MV Boli" pitchFamily="2" charset="0"/>
                <a:ea typeface="MV Boli" pitchFamily="2" charset="0"/>
                <a:cs typeface="MV Boli" pitchFamily="2" charset="0"/>
              </a:rPr>
              <a:t>Welcome </a:t>
            </a:r>
            <a:r>
              <a:rPr lang="en-US" altLang="en-US" sz="7000" dirty="0" smtClean="0">
                <a:solidFill>
                  <a:srgbClr val="FFFF00"/>
                </a:solidFill>
                <a:latin typeface="MV Boli" pitchFamily="2" charset="0"/>
                <a:ea typeface="MV Boli" pitchFamily="2" charset="0"/>
                <a:cs typeface="MV Boli" pitchFamily="2" charset="0"/>
              </a:rPr>
              <a:t>to Wk02</a:t>
            </a:r>
            <a:endParaRPr lang="en-US" altLang="en-US" sz="7000" dirty="0">
              <a:solidFill>
                <a:schemeClr val="bg1"/>
              </a:solidFill>
              <a:latin typeface="MV Boli" pitchFamily="2" charset="0"/>
              <a:ea typeface="MV Boli" pitchFamily="2" charset="0"/>
              <a:cs typeface="MV Boli" pitchFamily="2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MATH225 </a:t>
            </a:r>
            <a:r>
              <a:rPr lang="en-US" altLang="en-US" b="0" dirty="0" smtClean="0"/>
              <a:t>Applications </a:t>
            </a:r>
            <a:r>
              <a:rPr lang="en-US" altLang="en-US" b="0" dirty="0"/>
              <a:t>of Discrete Mathematics and Statistics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66688" y="6763435"/>
            <a:ext cx="70246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http://media.dcnews.ro/image/201109/w670/statistics.jpg</a:t>
            </a:r>
          </a:p>
        </p:txBody>
      </p:sp>
    </p:spTree>
    <p:extLst>
      <p:ext uri="{BB962C8B-B14F-4D97-AF65-F5344CB8AC3E}">
        <p14:creationId xmlns:p14="http://schemas.microsoft.com/office/powerpoint/2010/main" val="112704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stellar" panose="020A0402060406010301" pitchFamily="18" charset="0"/>
              </a:rPr>
              <a:t>Truth</a:t>
            </a:r>
            <a:endParaRPr lang="en-US" altLang="en-US" dirty="0">
              <a:latin typeface="Castellar" panose="020A0402060406010301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  <a:cs typeface="Times New Roman" pitchFamily="18" charset="0"/>
              </a:rPr>
              <a:t>So, it is easier to be “false” than to be “true”</a:t>
            </a:r>
          </a:p>
          <a:p>
            <a:pPr algn="ctr" eaLnBrk="1" hangingPunct="1"/>
            <a:endParaRPr lang="en-US" altLang="en-US" sz="2000" dirty="0">
              <a:latin typeface="Comic Sans MS" pitchFamily="66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  <a:cs typeface="Times New Roman" pitchFamily="18" charset="0"/>
              </a:rPr>
              <a:t>To be “true” a statement must be true in all </a:t>
            </a:r>
            <a:r>
              <a:rPr lang="en-US" altLang="en-US" dirty="0" smtClean="0">
                <a:latin typeface="Comic Sans MS" pitchFamily="66" charset="0"/>
                <a:cs typeface="Times New Roman" pitchFamily="18" charset="0"/>
              </a:rPr>
              <a:t>cases</a:t>
            </a:r>
          </a:p>
          <a:p>
            <a:pPr algn="ctr" eaLnBrk="1" hangingPunct="1"/>
            <a:endParaRPr lang="en-US" altLang="en-US" sz="2000" dirty="0">
              <a:latin typeface="Comic Sans MS" pitchFamily="66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  <a:cs typeface="Times New Roman" pitchFamily="18" charset="0"/>
              </a:rPr>
              <a:t>If not, it is “false” </a:t>
            </a:r>
            <a:endParaRPr lang="en-US" alt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2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Suppose x is a particular real number</a:t>
            </a:r>
          </a:p>
          <a:p>
            <a:r>
              <a:rPr lang="en-US" dirty="0" smtClean="0"/>
              <a:t>p: 0&lt;x    q: x&lt;3    r: x=3</a:t>
            </a:r>
          </a:p>
          <a:p>
            <a:endParaRPr lang="en-US" sz="2000" dirty="0"/>
          </a:p>
          <a:p>
            <a:r>
              <a:rPr lang="en-US" dirty="0" smtClean="0"/>
              <a:t>Write 0 &lt; x &lt; 3 in terms of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p,q and r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Compound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Suppose x is a particular real number</a:t>
            </a:r>
          </a:p>
          <a:p>
            <a:r>
              <a:rPr lang="en-US" dirty="0" smtClean="0"/>
              <a:t>p: 0&lt;x    q: x&lt;3    r: x=3</a:t>
            </a:r>
          </a:p>
          <a:p>
            <a:endParaRPr lang="en-US" sz="2000" dirty="0"/>
          </a:p>
          <a:p>
            <a:r>
              <a:rPr lang="en-US" dirty="0" smtClean="0"/>
              <a:t>Write 0 &lt; x &lt; 3 in terms of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p,q and r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	p </a:t>
            </a: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 </a:t>
            </a:r>
            <a:r>
              <a:rPr lang="en-US" dirty="0" smtClean="0">
                <a:solidFill>
                  <a:srgbClr val="FFFF00"/>
                </a:solidFill>
                <a:sym typeface="Symbol" pitchFamily="18" charset="2"/>
              </a:rPr>
              <a:t>q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Compound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Suppose x is a particular real number</a:t>
            </a:r>
          </a:p>
          <a:p>
            <a:r>
              <a:rPr lang="en-US" dirty="0" smtClean="0"/>
              <a:t>p: 0&lt;x    q: x&lt;3    r: x=3</a:t>
            </a:r>
          </a:p>
          <a:p>
            <a:endParaRPr lang="en-US" sz="2000" dirty="0"/>
          </a:p>
          <a:p>
            <a:r>
              <a:rPr lang="en-US" dirty="0" smtClean="0"/>
              <a:t>Write 0 &lt; x ≤ 3 in terms of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p,q and r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Compound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5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Suppose x is a particular real number</a:t>
            </a:r>
          </a:p>
          <a:p>
            <a:r>
              <a:rPr lang="en-US" dirty="0" smtClean="0"/>
              <a:t>p: 0&lt;x    q: x&lt;3    r: x=3</a:t>
            </a:r>
          </a:p>
          <a:p>
            <a:endParaRPr lang="en-US" sz="2000" dirty="0"/>
          </a:p>
          <a:p>
            <a:r>
              <a:rPr lang="en-US" dirty="0" smtClean="0"/>
              <a:t>Write 0 &lt; x ≤ 3 in terms of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p,q and r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	p </a:t>
            </a: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 </a:t>
            </a:r>
            <a:r>
              <a:rPr lang="en-US" dirty="0" smtClean="0">
                <a:solidFill>
                  <a:srgbClr val="FFFF00"/>
                </a:solidFill>
                <a:sym typeface="Symbol" pitchFamily="18" charset="2"/>
              </a:rPr>
              <a:t>(q </a:t>
            </a: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 </a:t>
            </a:r>
            <a:r>
              <a:rPr lang="en-US" dirty="0" smtClean="0">
                <a:solidFill>
                  <a:srgbClr val="FFFF00"/>
                </a:solidFill>
                <a:sym typeface="Symbol" pitchFamily="18" charset="2"/>
              </a:rPr>
              <a:t>r)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Compound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6248400" y="6248400"/>
            <a:ext cx="2655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6607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algn="ctr"/>
            <a:r>
              <a:rPr lang="en-US" dirty="0" smtClean="0"/>
              <a:t>6 is greater than 2</a:t>
            </a:r>
          </a:p>
          <a:p>
            <a:pPr algn="ctr"/>
            <a:r>
              <a:rPr lang="en-US" dirty="0" smtClean="0"/>
              <a:t>2 is less than 6</a:t>
            </a:r>
          </a:p>
          <a:p>
            <a:endParaRPr lang="en-US" sz="2000" dirty="0"/>
          </a:p>
          <a:p>
            <a:r>
              <a:rPr lang="en-US" dirty="0" smtClean="0"/>
              <a:t>Are these two statements two different ways of saying the same thing?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0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algn="ctr"/>
            <a:r>
              <a:rPr lang="en-US" dirty="0" smtClean="0"/>
              <a:t>6 is greater than 2</a:t>
            </a:r>
          </a:p>
          <a:p>
            <a:pPr algn="ctr"/>
            <a:r>
              <a:rPr lang="en-US" dirty="0" smtClean="0"/>
              <a:t>2 is less than 6</a:t>
            </a:r>
          </a:p>
          <a:p>
            <a:endParaRPr lang="en-US" sz="2000" dirty="0"/>
          </a:p>
          <a:p>
            <a:r>
              <a:rPr lang="en-US" dirty="0" smtClean="0"/>
              <a:t>Are these two statements two different ways of saying the same thing?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Yep because of the definition of the words “greater than” and “less than”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0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algn="ctr"/>
            <a:r>
              <a:rPr lang="en-US" dirty="0" smtClean="0"/>
              <a:t>Dogs bark and cats meow</a:t>
            </a:r>
          </a:p>
          <a:p>
            <a:pPr algn="ctr"/>
            <a:r>
              <a:rPr lang="en-US" dirty="0" smtClean="0"/>
              <a:t>Cats meow and dogs bark</a:t>
            </a:r>
          </a:p>
          <a:p>
            <a:endParaRPr lang="en-US" sz="2000" dirty="0"/>
          </a:p>
          <a:p>
            <a:r>
              <a:rPr lang="en-US" dirty="0"/>
              <a:t>Are these two statements two different ways of saying the same thing?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0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algn="ctr"/>
            <a:r>
              <a:rPr lang="en-US" dirty="0" smtClean="0"/>
              <a:t>Dogs bark and cats meow</a:t>
            </a:r>
          </a:p>
          <a:p>
            <a:pPr algn="ctr"/>
            <a:r>
              <a:rPr lang="en-US" dirty="0" smtClean="0"/>
              <a:t>Cats meow and dogs bark</a:t>
            </a:r>
          </a:p>
          <a:p>
            <a:endParaRPr lang="en-US" sz="2000" dirty="0"/>
          </a:p>
          <a:p>
            <a:r>
              <a:rPr lang="en-US" dirty="0"/>
              <a:t>Are these two statements two different ways of saying the same thing</a:t>
            </a:r>
            <a:r>
              <a:rPr lang="en-US" dirty="0" smtClean="0"/>
              <a:t>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Yep, but not because of definitions of words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algn="ctr"/>
            <a:r>
              <a:rPr lang="en-US" dirty="0" smtClean="0"/>
              <a:t>Dogs bark and cats meow</a:t>
            </a:r>
          </a:p>
          <a:p>
            <a:pPr algn="ctr"/>
            <a:r>
              <a:rPr lang="en-US" dirty="0" smtClean="0"/>
              <a:t>Cats meow and dogs bark</a:t>
            </a:r>
          </a:p>
          <a:p>
            <a:endParaRPr lang="en-US" sz="2000" dirty="0"/>
          </a:p>
          <a:p>
            <a:r>
              <a:rPr lang="en-US" dirty="0"/>
              <a:t>Are these two statements two different ways of saying the same thing</a:t>
            </a:r>
            <a:r>
              <a:rPr lang="en-US" dirty="0" smtClean="0"/>
              <a:t>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Yep, because of the logical form of the statements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stellar" panose="020A0402060406010301" pitchFamily="18" charset="0"/>
              </a:rPr>
              <a:t>Truth</a:t>
            </a:r>
            <a:endParaRPr lang="en-US" altLang="en-US" dirty="0">
              <a:latin typeface="Castellar" panose="020A0402060406010301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Comic Sans MS" pitchFamily="66" charset="0"/>
                <a:cs typeface="Times New Roman" pitchFamily="18" charset="0"/>
              </a:rPr>
              <a:t>We know what truth is</a:t>
            </a:r>
            <a:endParaRPr lang="en-US" alt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two statements whose logical forms are related in the same way </a:t>
            </a:r>
            <a:r>
              <a:rPr lang="en-US" dirty="0" smtClean="0"/>
              <a:t>would </a:t>
            </a:r>
            <a:r>
              <a:rPr lang="en-US" dirty="0"/>
              <a:t>either both be true or both be false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0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Equivalence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245267"/>
              </p:ext>
            </p:extLst>
          </p:nvPr>
        </p:nvGraphicFramePr>
        <p:xfrm>
          <a:off x="457200" y="1981200"/>
          <a:ext cx="8229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q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err="1" smtClean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3500" b="1" dirty="0" err="1" smtClean="0">
                          <a:solidFill>
                            <a:schemeClr val="bg1"/>
                          </a:solidFill>
                          <a:sym typeface="Symbol"/>
                        </a:rPr>
                        <a:t></a:t>
                      </a:r>
                      <a:r>
                        <a:rPr lang="en-US" sz="3500" b="1" dirty="0" err="1" smtClean="0">
                          <a:solidFill>
                            <a:schemeClr val="bg1"/>
                          </a:solidFill>
                        </a:rPr>
                        <a:t>q</a:t>
                      </a:r>
                      <a:endParaRPr lang="en-US" sz="3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p and q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err="1" smtClean="0">
                          <a:solidFill>
                            <a:schemeClr val="bg1"/>
                          </a:solidFill>
                        </a:rPr>
                        <a:t>q</a:t>
                      </a:r>
                      <a:r>
                        <a:rPr lang="en-US" sz="3500" b="1" dirty="0" err="1" smtClean="0">
                          <a:solidFill>
                            <a:schemeClr val="bg1"/>
                          </a:solidFill>
                          <a:sym typeface="Symbol"/>
                        </a:rPr>
                        <a:t>p</a:t>
                      </a:r>
                      <a:endParaRPr lang="en-US" sz="3500" b="1" dirty="0" smtClean="0">
                        <a:solidFill>
                          <a:schemeClr val="bg1"/>
                        </a:solidFill>
                        <a:sym typeface="Symbol"/>
                      </a:endParaRPr>
                    </a:p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  <a:sym typeface="Symbol"/>
                        </a:rPr>
                        <a:t>q and p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20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statement forms are called </a:t>
            </a:r>
            <a:r>
              <a:rPr lang="en-US" dirty="0" smtClean="0">
                <a:solidFill>
                  <a:srgbClr val="FFC000"/>
                </a:solidFill>
              </a:rPr>
              <a:t>logically equivalent </a:t>
            </a:r>
            <a:r>
              <a:rPr lang="en-US" dirty="0" smtClean="0"/>
              <a:t>if and only if they have identical truth values in their truth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statement forms are called </a:t>
            </a:r>
            <a:r>
              <a:rPr lang="en-US" dirty="0" smtClean="0">
                <a:solidFill>
                  <a:srgbClr val="FFC000"/>
                </a:solidFill>
              </a:rPr>
              <a:t>logically equivalent </a:t>
            </a:r>
            <a:r>
              <a:rPr lang="en-US" dirty="0" smtClean="0"/>
              <a:t>if and only if they have identical truth values in their truth table</a:t>
            </a:r>
          </a:p>
          <a:p>
            <a:endParaRPr lang="en-US" dirty="0"/>
          </a:p>
          <a:p>
            <a:r>
              <a:rPr lang="en-US" dirty="0" smtClean="0"/>
              <a:t>Written: p </a:t>
            </a:r>
            <a:r>
              <a:rPr lang="en-US" dirty="0" smtClean="0">
                <a:latin typeface="Arial"/>
                <a:cs typeface="Arial"/>
              </a:rPr>
              <a:t>≡</a:t>
            </a:r>
            <a:r>
              <a:rPr lang="en-US" dirty="0" smtClean="0"/>
              <a:t> 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7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Equivalence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for logical equivalence:</a:t>
            </a:r>
          </a:p>
          <a:p>
            <a:r>
              <a:rPr lang="en-US" dirty="0" smtClean="0"/>
              <a:t>1) What are the statements?</a:t>
            </a:r>
          </a:p>
          <a:p>
            <a:r>
              <a:rPr lang="en-US" dirty="0" smtClean="0"/>
              <a:t>2) Construct a truth table</a:t>
            </a:r>
          </a:p>
          <a:p>
            <a:r>
              <a:rPr lang="en-US" dirty="0" smtClean="0"/>
              <a:t>3) If the truth values are the same for each statement, then they are logically equivalent</a:t>
            </a:r>
          </a:p>
          <a:p>
            <a:r>
              <a:rPr lang="en-US" dirty="0" smtClean="0">
                <a:sym typeface="Symbol"/>
              </a:rPr>
              <a:t>4) If not, then not…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0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 smtClean="0"/>
              <a:t>Double negative property:</a:t>
            </a:r>
          </a:p>
          <a:p>
            <a:r>
              <a:rPr lang="en-US" dirty="0" smtClean="0"/>
              <a:t>~(~p) </a:t>
            </a:r>
            <a:r>
              <a:rPr lang="en-US" dirty="0" smtClean="0">
                <a:latin typeface="Arial"/>
                <a:cs typeface="Arial"/>
              </a:rPr>
              <a:t>≡</a:t>
            </a:r>
            <a:r>
              <a:rPr lang="en-US" dirty="0" smtClean="0"/>
              <a:t> p</a:t>
            </a:r>
          </a:p>
          <a:p>
            <a:r>
              <a:rPr lang="en-US" dirty="0" smtClean="0"/>
              <a:t>Is ~(~p) logically equivalent to p?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Logical Equivalence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 smtClean="0"/>
              <a:t>Double negative property:</a:t>
            </a:r>
          </a:p>
          <a:p>
            <a:r>
              <a:rPr lang="en-US" dirty="0" smtClean="0"/>
              <a:t>~(~p) </a:t>
            </a:r>
            <a:r>
              <a:rPr lang="en-US" dirty="0" smtClean="0">
                <a:latin typeface="Arial"/>
                <a:cs typeface="Arial"/>
              </a:rPr>
              <a:t>≡</a:t>
            </a:r>
            <a:r>
              <a:rPr lang="en-US" dirty="0" smtClean="0"/>
              <a:t> p</a:t>
            </a:r>
          </a:p>
          <a:p>
            <a:r>
              <a:rPr lang="en-US" dirty="0" smtClean="0"/>
              <a:t>Is ~(~p) logically equivalent to p?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Logical Equivalence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34919"/>
              </p:ext>
            </p:extLst>
          </p:nvPr>
        </p:nvGraphicFramePr>
        <p:xfrm>
          <a:off x="2667000" y="3276600"/>
          <a:ext cx="4064000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~(~p)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1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 smtClean="0"/>
              <a:t>Double negative property:</a:t>
            </a:r>
          </a:p>
          <a:p>
            <a:r>
              <a:rPr lang="en-US" dirty="0" smtClean="0"/>
              <a:t>~(~p) </a:t>
            </a:r>
            <a:r>
              <a:rPr lang="en-US" dirty="0" smtClean="0">
                <a:latin typeface="Arial"/>
                <a:cs typeface="Arial"/>
              </a:rPr>
              <a:t>≡</a:t>
            </a:r>
            <a:r>
              <a:rPr lang="en-US" dirty="0" smtClean="0"/>
              <a:t> p</a:t>
            </a:r>
          </a:p>
          <a:p>
            <a:r>
              <a:rPr lang="en-US" dirty="0" smtClean="0"/>
              <a:t>Is ~(~p) logically equivalent to p?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Logical Equivalence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89621"/>
              </p:ext>
            </p:extLst>
          </p:nvPr>
        </p:nvGraphicFramePr>
        <p:xfrm>
          <a:off x="1371600" y="3276600"/>
          <a:ext cx="6096000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~p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~(~p)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4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 smtClean="0"/>
              <a:t>Double negative property:</a:t>
            </a:r>
          </a:p>
          <a:p>
            <a:r>
              <a:rPr lang="en-US" dirty="0" smtClean="0"/>
              <a:t>~(~p) </a:t>
            </a:r>
            <a:r>
              <a:rPr lang="en-US" dirty="0" smtClean="0">
                <a:latin typeface="Arial"/>
                <a:cs typeface="Arial"/>
              </a:rPr>
              <a:t>≡</a:t>
            </a:r>
            <a:r>
              <a:rPr lang="en-US" dirty="0" smtClean="0"/>
              <a:t> p</a:t>
            </a:r>
          </a:p>
          <a:p>
            <a:r>
              <a:rPr lang="en-US" dirty="0" smtClean="0"/>
              <a:t>Is ~(~p) logically equivalent to p?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Logical Equivalence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525050"/>
              </p:ext>
            </p:extLst>
          </p:nvPr>
        </p:nvGraphicFramePr>
        <p:xfrm>
          <a:off x="1371600" y="3276600"/>
          <a:ext cx="6096000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~p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~(~p)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60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 smtClean="0"/>
              <a:t>Double negative property:</a:t>
            </a:r>
          </a:p>
          <a:p>
            <a:r>
              <a:rPr lang="en-US" dirty="0" smtClean="0"/>
              <a:t>~(~p) </a:t>
            </a:r>
            <a:r>
              <a:rPr lang="en-US" dirty="0" smtClean="0">
                <a:latin typeface="Arial"/>
                <a:cs typeface="Arial"/>
              </a:rPr>
              <a:t>≡</a:t>
            </a:r>
            <a:r>
              <a:rPr lang="en-US" dirty="0" smtClean="0"/>
              <a:t> p</a:t>
            </a:r>
          </a:p>
          <a:p>
            <a:r>
              <a:rPr lang="en-US" dirty="0" smtClean="0"/>
              <a:t>Is ~(~p) logically equivalent to p?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Logical Equivalence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265450"/>
              </p:ext>
            </p:extLst>
          </p:nvPr>
        </p:nvGraphicFramePr>
        <p:xfrm>
          <a:off x="1371600" y="3276600"/>
          <a:ext cx="6096000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~p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~(~p)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0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stellar" panose="020A0402060406010301" pitchFamily="18" charset="0"/>
              </a:rPr>
              <a:t>Truth</a:t>
            </a:r>
            <a:endParaRPr lang="en-US" altLang="en-US" dirty="0">
              <a:latin typeface="Castellar" panose="020A0402060406010301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  <a:cs typeface="Times New Roman" pitchFamily="18" charset="0"/>
              </a:rPr>
              <a:t>We know what truth is</a:t>
            </a:r>
          </a:p>
          <a:p>
            <a:pPr algn="ctr" eaLnBrk="1" hangingPunct="1"/>
            <a:endParaRPr lang="en-US" altLang="en-US" dirty="0">
              <a:latin typeface="Comic Sans MS" pitchFamily="66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dirty="0" smtClean="0">
                <a:latin typeface="Comic Sans MS" pitchFamily="66" charset="0"/>
                <a:cs typeface="Times New Roman" pitchFamily="18" charset="0"/>
              </a:rPr>
              <a:t>but </a:t>
            </a:r>
            <a:r>
              <a:rPr lang="en-US" altLang="en-US" dirty="0">
                <a:latin typeface="Comic Sans MS" pitchFamily="66" charset="0"/>
                <a:cs typeface="Times New Roman" pitchFamily="18" charset="0"/>
              </a:rPr>
              <a:t>it is a little hard </a:t>
            </a:r>
            <a:endParaRPr lang="en-US" altLang="en-US" dirty="0" smtClean="0">
              <a:latin typeface="Comic Sans MS" pitchFamily="66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dirty="0" smtClean="0">
                <a:latin typeface="Comic Sans MS" pitchFamily="66" charset="0"/>
                <a:cs typeface="Times New Roman" pitchFamily="18" charset="0"/>
              </a:rPr>
              <a:t>to </a:t>
            </a:r>
            <a:r>
              <a:rPr lang="en-US" altLang="en-US" dirty="0">
                <a:latin typeface="Comic Sans MS" pitchFamily="66" charset="0"/>
                <a:cs typeface="Times New Roman" pitchFamily="18" charset="0"/>
              </a:rPr>
              <a:t>define it</a:t>
            </a:r>
          </a:p>
        </p:txBody>
      </p:sp>
    </p:spTree>
    <p:extLst>
      <p:ext uri="{BB962C8B-B14F-4D97-AF65-F5344CB8AC3E}">
        <p14:creationId xmlns:p14="http://schemas.microsoft.com/office/powerpoint/2010/main" val="28833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 smtClean="0"/>
              <a:t>Double negative property:</a:t>
            </a:r>
          </a:p>
          <a:p>
            <a:r>
              <a:rPr lang="en-US" dirty="0" smtClean="0"/>
              <a:t>~(~p) </a:t>
            </a:r>
            <a:r>
              <a:rPr lang="en-US" dirty="0" smtClean="0">
                <a:latin typeface="Arial"/>
                <a:cs typeface="Arial"/>
              </a:rPr>
              <a:t>≡</a:t>
            </a:r>
            <a:r>
              <a:rPr lang="en-US" dirty="0" smtClean="0"/>
              <a:t> p</a:t>
            </a:r>
          </a:p>
          <a:p>
            <a:r>
              <a:rPr lang="en-US" dirty="0" smtClean="0"/>
              <a:t>Is ~(~p) logically equivalent to p?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Logical Equivalence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176780"/>
              </p:ext>
            </p:extLst>
          </p:nvPr>
        </p:nvGraphicFramePr>
        <p:xfrm>
          <a:off x="1371600" y="3276600"/>
          <a:ext cx="6096000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~p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~(~p)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21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 smtClean="0"/>
              <a:t>Double negative property:</a:t>
            </a:r>
          </a:p>
          <a:p>
            <a:r>
              <a:rPr lang="en-US" dirty="0" smtClean="0"/>
              <a:t>~(~p) </a:t>
            </a:r>
            <a:r>
              <a:rPr lang="en-US" dirty="0" smtClean="0">
                <a:latin typeface="Arial"/>
                <a:cs typeface="Arial"/>
              </a:rPr>
              <a:t>≡</a:t>
            </a:r>
            <a:r>
              <a:rPr lang="en-US" dirty="0" smtClean="0"/>
              <a:t> p</a:t>
            </a:r>
          </a:p>
          <a:p>
            <a:r>
              <a:rPr lang="en-US" dirty="0" smtClean="0"/>
              <a:t>Is ~(~p) logically equivalent to p?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Logical Equivalence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497903"/>
              </p:ext>
            </p:extLst>
          </p:nvPr>
        </p:nvGraphicFramePr>
        <p:xfrm>
          <a:off x="1371600" y="3276600"/>
          <a:ext cx="6096000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~p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~(~p)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57912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3000" dirty="0" smtClean="0"/>
              <a:t>p and ~(~p</a:t>
            </a:r>
            <a:r>
              <a:rPr lang="en-US" sz="3000" dirty="0"/>
              <a:t>) always have </a:t>
            </a:r>
            <a:endParaRPr lang="en-US" sz="3000" dirty="0" smtClean="0"/>
          </a:p>
          <a:p>
            <a:pPr algn="ctr">
              <a:spcBef>
                <a:spcPts val="0"/>
              </a:spcBef>
            </a:pPr>
            <a:r>
              <a:rPr lang="en-US" sz="3000" dirty="0" smtClean="0"/>
              <a:t>the same </a:t>
            </a:r>
            <a:r>
              <a:rPr lang="en-US" sz="3000" dirty="0"/>
              <a:t>truth values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362200" y="5181600"/>
            <a:ext cx="4038600" cy="457200"/>
            <a:chOff x="2362200" y="5257800"/>
            <a:chExt cx="4038600" cy="4572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362200" y="5715000"/>
              <a:ext cx="4038600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2362200" y="5257800"/>
              <a:ext cx="0" cy="457200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6400800" y="5257800"/>
              <a:ext cx="0" cy="457200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475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Is ~(</a:t>
            </a:r>
            <a:r>
              <a:rPr lang="en-US" dirty="0" err="1" smtClean="0"/>
              <a:t>p</a:t>
            </a:r>
            <a:r>
              <a:rPr lang="en-US" dirty="0" err="1" smtClean="0">
                <a:sym typeface="Symbol"/>
              </a:rPr>
              <a:t>q</a:t>
            </a:r>
            <a:r>
              <a:rPr lang="en-US" dirty="0" smtClean="0">
                <a:sym typeface="Symbol"/>
              </a:rPr>
              <a:t>) </a:t>
            </a:r>
            <a:r>
              <a:rPr lang="en-US" dirty="0">
                <a:sym typeface="Symbol"/>
              </a:rPr>
              <a:t>logically </a:t>
            </a:r>
            <a:r>
              <a:rPr lang="en-US" dirty="0" smtClean="0">
                <a:sym typeface="Symbol"/>
              </a:rPr>
              <a:t>equivalent to ~p  ~q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Logical Equivalence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Is ~(</a:t>
            </a:r>
            <a:r>
              <a:rPr lang="en-US" dirty="0" err="1" smtClean="0"/>
              <a:t>p</a:t>
            </a:r>
            <a:r>
              <a:rPr lang="en-US" dirty="0" err="1" smtClean="0">
                <a:sym typeface="Symbol"/>
              </a:rPr>
              <a:t>q</a:t>
            </a:r>
            <a:r>
              <a:rPr lang="en-US" dirty="0" smtClean="0">
                <a:sym typeface="Symbol"/>
              </a:rPr>
              <a:t>) </a:t>
            </a:r>
            <a:r>
              <a:rPr lang="en-US" dirty="0">
                <a:sym typeface="Symbol"/>
              </a:rPr>
              <a:t>logically </a:t>
            </a:r>
            <a:r>
              <a:rPr lang="en-US" dirty="0" smtClean="0">
                <a:sym typeface="Symbol"/>
              </a:rPr>
              <a:t>equivalent to ~p  ~q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Logical Equivalence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798151"/>
              </p:ext>
            </p:extLst>
          </p:nvPr>
        </p:nvGraphicFramePr>
        <p:xfrm>
          <a:off x="1524000" y="2362200"/>
          <a:ext cx="6096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q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08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Is ~(</a:t>
            </a:r>
            <a:r>
              <a:rPr lang="en-US" dirty="0" err="1" smtClean="0"/>
              <a:t>p</a:t>
            </a:r>
            <a:r>
              <a:rPr lang="en-US" dirty="0" err="1" smtClean="0">
                <a:sym typeface="Symbol"/>
              </a:rPr>
              <a:t>q</a:t>
            </a:r>
            <a:r>
              <a:rPr lang="en-US" dirty="0" smtClean="0">
                <a:sym typeface="Symbol"/>
              </a:rPr>
              <a:t>) </a:t>
            </a:r>
            <a:r>
              <a:rPr lang="en-US" dirty="0">
                <a:sym typeface="Symbol"/>
              </a:rPr>
              <a:t>logically </a:t>
            </a:r>
            <a:r>
              <a:rPr lang="en-US" dirty="0" smtClean="0">
                <a:sym typeface="Symbol"/>
              </a:rPr>
              <a:t>equivalent to ~p  ~q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Logical Equivalence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937620"/>
              </p:ext>
            </p:extLst>
          </p:nvPr>
        </p:nvGraphicFramePr>
        <p:xfrm>
          <a:off x="1524000" y="2286000"/>
          <a:ext cx="6096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q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5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Is ~(</a:t>
            </a:r>
            <a:r>
              <a:rPr lang="en-US" dirty="0" err="1" smtClean="0"/>
              <a:t>p</a:t>
            </a:r>
            <a:r>
              <a:rPr lang="en-US" dirty="0" err="1" smtClean="0">
                <a:sym typeface="Symbol"/>
              </a:rPr>
              <a:t>q</a:t>
            </a:r>
            <a:r>
              <a:rPr lang="en-US" dirty="0" smtClean="0">
                <a:sym typeface="Symbol"/>
              </a:rPr>
              <a:t>) </a:t>
            </a:r>
            <a:r>
              <a:rPr lang="en-US" dirty="0">
                <a:sym typeface="Symbol"/>
              </a:rPr>
              <a:t>logically </a:t>
            </a:r>
            <a:r>
              <a:rPr lang="en-US" dirty="0" smtClean="0">
                <a:sym typeface="Symbol"/>
              </a:rPr>
              <a:t>equivalent to ~p  ~q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Logical Equivalence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784564"/>
              </p:ext>
            </p:extLst>
          </p:nvPr>
        </p:nvGraphicFramePr>
        <p:xfrm>
          <a:off x="2078621" y="2362200"/>
          <a:ext cx="500797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737"/>
                <a:gridCol w="1697621"/>
                <a:gridCol w="16976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q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3000" dirty="0" err="1" smtClean="0">
                          <a:solidFill>
                            <a:schemeClr val="bg1"/>
                          </a:solidFill>
                          <a:sym typeface="Symbol"/>
                        </a:rPr>
                        <a:t>q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9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Is ~(</a:t>
            </a:r>
            <a:r>
              <a:rPr lang="en-US" dirty="0" err="1" smtClean="0"/>
              <a:t>p</a:t>
            </a:r>
            <a:r>
              <a:rPr lang="en-US" dirty="0" err="1" smtClean="0">
                <a:sym typeface="Symbol"/>
              </a:rPr>
              <a:t>q</a:t>
            </a:r>
            <a:r>
              <a:rPr lang="en-US" dirty="0" smtClean="0">
                <a:sym typeface="Symbol"/>
              </a:rPr>
              <a:t>) </a:t>
            </a:r>
            <a:r>
              <a:rPr lang="en-US" dirty="0">
                <a:sym typeface="Symbol"/>
              </a:rPr>
              <a:t>logically </a:t>
            </a:r>
            <a:r>
              <a:rPr lang="en-US" dirty="0" smtClean="0">
                <a:sym typeface="Symbol"/>
              </a:rPr>
              <a:t>equivalent to ~p  ~q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Logical Equivalence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910004"/>
              </p:ext>
            </p:extLst>
          </p:nvPr>
        </p:nvGraphicFramePr>
        <p:xfrm>
          <a:off x="2078621" y="2362200"/>
          <a:ext cx="500797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737"/>
                <a:gridCol w="1697621"/>
                <a:gridCol w="16976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q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3000" dirty="0" err="1" smtClean="0">
                          <a:solidFill>
                            <a:schemeClr val="bg1"/>
                          </a:solidFill>
                          <a:sym typeface="Symbol"/>
                        </a:rPr>
                        <a:t>q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52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Is ~(</a:t>
            </a:r>
            <a:r>
              <a:rPr lang="en-US" dirty="0" err="1" smtClean="0"/>
              <a:t>p</a:t>
            </a:r>
            <a:r>
              <a:rPr lang="en-US" dirty="0" err="1" smtClean="0">
                <a:sym typeface="Symbol"/>
              </a:rPr>
              <a:t>q</a:t>
            </a:r>
            <a:r>
              <a:rPr lang="en-US" dirty="0" smtClean="0">
                <a:sym typeface="Symbol"/>
              </a:rPr>
              <a:t>) </a:t>
            </a:r>
            <a:r>
              <a:rPr lang="en-US" dirty="0">
                <a:sym typeface="Symbol"/>
              </a:rPr>
              <a:t>logically </a:t>
            </a:r>
            <a:r>
              <a:rPr lang="en-US" dirty="0" smtClean="0">
                <a:sym typeface="Symbol"/>
              </a:rPr>
              <a:t>equivalent to ~p  ~q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Logical Equivalence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972689"/>
              </p:ext>
            </p:extLst>
          </p:nvPr>
        </p:nvGraphicFramePr>
        <p:xfrm>
          <a:off x="1524000" y="2362200"/>
          <a:ext cx="6705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737"/>
                <a:gridCol w="1697621"/>
                <a:gridCol w="1697621"/>
                <a:gridCol w="16976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q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3000" dirty="0" err="1" smtClean="0">
                          <a:solidFill>
                            <a:schemeClr val="bg1"/>
                          </a:solidFill>
                          <a:sym typeface="Symbol"/>
                        </a:rPr>
                        <a:t>q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~(</a:t>
                      </a:r>
                      <a:r>
                        <a:rPr lang="en-US" sz="3000" dirty="0" err="1" smtClean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3000" dirty="0" err="1" smtClean="0">
                          <a:solidFill>
                            <a:schemeClr val="bg1"/>
                          </a:solidFill>
                          <a:sym typeface="Symbol"/>
                        </a:rPr>
                        <a:t>q</a:t>
                      </a:r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6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Is ~(</a:t>
            </a:r>
            <a:r>
              <a:rPr lang="en-US" dirty="0" err="1" smtClean="0"/>
              <a:t>p</a:t>
            </a:r>
            <a:r>
              <a:rPr lang="en-US" dirty="0" err="1" smtClean="0">
                <a:sym typeface="Symbol"/>
              </a:rPr>
              <a:t>q</a:t>
            </a:r>
            <a:r>
              <a:rPr lang="en-US" dirty="0" smtClean="0">
                <a:sym typeface="Symbol"/>
              </a:rPr>
              <a:t>) </a:t>
            </a:r>
            <a:r>
              <a:rPr lang="en-US" dirty="0">
                <a:sym typeface="Symbol"/>
              </a:rPr>
              <a:t>logically </a:t>
            </a:r>
            <a:r>
              <a:rPr lang="en-US" dirty="0" smtClean="0">
                <a:sym typeface="Symbol"/>
              </a:rPr>
              <a:t>equivalent to ~p  ~q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Logical Equivalence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616203"/>
              </p:ext>
            </p:extLst>
          </p:nvPr>
        </p:nvGraphicFramePr>
        <p:xfrm>
          <a:off x="1524000" y="2362200"/>
          <a:ext cx="6705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737"/>
                <a:gridCol w="1697621"/>
                <a:gridCol w="1697621"/>
                <a:gridCol w="16976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q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3000" dirty="0" err="1" smtClean="0">
                          <a:solidFill>
                            <a:schemeClr val="bg1"/>
                          </a:solidFill>
                          <a:sym typeface="Symbol"/>
                        </a:rPr>
                        <a:t>q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~(</a:t>
                      </a:r>
                      <a:r>
                        <a:rPr lang="en-US" sz="3000" dirty="0" err="1" smtClean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3000" dirty="0" err="1" smtClean="0">
                          <a:solidFill>
                            <a:schemeClr val="bg1"/>
                          </a:solidFill>
                          <a:sym typeface="Symbol"/>
                        </a:rPr>
                        <a:t>q</a:t>
                      </a:r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59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Is ~(</a:t>
            </a:r>
            <a:r>
              <a:rPr lang="en-US" dirty="0" err="1" smtClean="0"/>
              <a:t>p</a:t>
            </a:r>
            <a:r>
              <a:rPr lang="en-US" dirty="0" err="1" smtClean="0">
                <a:sym typeface="Symbol"/>
              </a:rPr>
              <a:t>q</a:t>
            </a:r>
            <a:r>
              <a:rPr lang="en-US" dirty="0" smtClean="0">
                <a:sym typeface="Symbol"/>
              </a:rPr>
              <a:t>) </a:t>
            </a:r>
            <a:r>
              <a:rPr lang="en-US" dirty="0">
                <a:sym typeface="Symbol"/>
              </a:rPr>
              <a:t>logically </a:t>
            </a:r>
            <a:r>
              <a:rPr lang="en-US" dirty="0" smtClean="0">
                <a:sym typeface="Symbol"/>
              </a:rPr>
              <a:t>equivalent to ~p  ~q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Logical Equivalence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325358"/>
              </p:ext>
            </p:extLst>
          </p:nvPr>
        </p:nvGraphicFramePr>
        <p:xfrm>
          <a:off x="380999" y="2362200"/>
          <a:ext cx="8382001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260"/>
                <a:gridCol w="1415781"/>
                <a:gridCol w="1408740"/>
                <a:gridCol w="1408740"/>
                <a:gridCol w="1408740"/>
                <a:gridCol w="14087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q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3000" dirty="0" err="1" smtClean="0">
                          <a:solidFill>
                            <a:schemeClr val="bg1"/>
                          </a:solidFill>
                          <a:sym typeface="Symbol"/>
                        </a:rPr>
                        <a:t>q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~(</a:t>
                      </a:r>
                      <a:r>
                        <a:rPr lang="en-US" sz="3000" dirty="0" err="1" smtClean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3000" dirty="0" err="1" smtClean="0">
                          <a:solidFill>
                            <a:schemeClr val="bg1"/>
                          </a:solidFill>
                          <a:sym typeface="Symbol"/>
                        </a:rPr>
                        <a:t>q</a:t>
                      </a:r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~p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~q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18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the definitions of formal logic have been developed so that they agree with </a:t>
            </a:r>
            <a:r>
              <a:rPr lang="en-US" dirty="0" smtClean="0"/>
              <a:t>natural </a:t>
            </a:r>
            <a:r>
              <a:rPr lang="en-US" dirty="0"/>
              <a:t>or intuitive logic</a:t>
            </a:r>
          </a:p>
        </p:txBody>
      </p:sp>
    </p:spTree>
    <p:extLst>
      <p:ext uri="{BB962C8B-B14F-4D97-AF65-F5344CB8AC3E}">
        <p14:creationId xmlns:p14="http://schemas.microsoft.com/office/powerpoint/2010/main" val="18706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Is ~(</a:t>
            </a:r>
            <a:r>
              <a:rPr lang="en-US" dirty="0" err="1" smtClean="0"/>
              <a:t>p</a:t>
            </a:r>
            <a:r>
              <a:rPr lang="en-US" dirty="0" err="1" smtClean="0">
                <a:sym typeface="Symbol"/>
              </a:rPr>
              <a:t>q</a:t>
            </a:r>
            <a:r>
              <a:rPr lang="en-US" dirty="0" smtClean="0">
                <a:sym typeface="Symbol"/>
              </a:rPr>
              <a:t>) </a:t>
            </a:r>
            <a:r>
              <a:rPr lang="en-US" dirty="0">
                <a:sym typeface="Symbol"/>
              </a:rPr>
              <a:t>logically </a:t>
            </a:r>
            <a:r>
              <a:rPr lang="en-US" dirty="0" smtClean="0">
                <a:sym typeface="Symbol"/>
              </a:rPr>
              <a:t>equivalent to ~p  ~q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Logical Equivalence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61078"/>
              </p:ext>
            </p:extLst>
          </p:nvPr>
        </p:nvGraphicFramePr>
        <p:xfrm>
          <a:off x="380999" y="2362200"/>
          <a:ext cx="8382001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260"/>
                <a:gridCol w="1415781"/>
                <a:gridCol w="1408740"/>
                <a:gridCol w="1408740"/>
                <a:gridCol w="1408740"/>
                <a:gridCol w="14087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q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3000" dirty="0" err="1" smtClean="0">
                          <a:solidFill>
                            <a:schemeClr val="bg1"/>
                          </a:solidFill>
                          <a:sym typeface="Symbol"/>
                        </a:rPr>
                        <a:t>q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~(</a:t>
                      </a:r>
                      <a:r>
                        <a:rPr lang="en-US" sz="3000" dirty="0" err="1" smtClean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3000" dirty="0" err="1" smtClean="0">
                          <a:solidFill>
                            <a:schemeClr val="bg1"/>
                          </a:solidFill>
                          <a:sym typeface="Symbol"/>
                        </a:rPr>
                        <a:t>q</a:t>
                      </a:r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~p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~q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4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Is ~(</a:t>
            </a:r>
            <a:r>
              <a:rPr lang="en-US" dirty="0" err="1" smtClean="0"/>
              <a:t>p</a:t>
            </a:r>
            <a:r>
              <a:rPr lang="en-US" dirty="0" err="1" smtClean="0">
                <a:sym typeface="Symbol"/>
              </a:rPr>
              <a:t>q</a:t>
            </a:r>
            <a:r>
              <a:rPr lang="en-US" dirty="0" smtClean="0">
                <a:sym typeface="Symbol"/>
              </a:rPr>
              <a:t>) </a:t>
            </a:r>
            <a:r>
              <a:rPr lang="en-US" dirty="0">
                <a:sym typeface="Symbol"/>
              </a:rPr>
              <a:t>logically </a:t>
            </a:r>
            <a:r>
              <a:rPr lang="en-US" dirty="0" smtClean="0">
                <a:sym typeface="Symbol"/>
              </a:rPr>
              <a:t>equivalent to ~p  ~q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Logical Equivalence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003450"/>
              </p:ext>
            </p:extLst>
          </p:nvPr>
        </p:nvGraphicFramePr>
        <p:xfrm>
          <a:off x="381000" y="2362200"/>
          <a:ext cx="853439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319"/>
                <a:gridCol w="664319"/>
                <a:gridCol w="1441152"/>
                <a:gridCol w="1600829"/>
                <a:gridCol w="1281476"/>
                <a:gridCol w="1441152"/>
                <a:gridCol w="1441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q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3000" dirty="0" err="1" smtClean="0">
                          <a:solidFill>
                            <a:schemeClr val="bg1"/>
                          </a:solidFill>
                          <a:sym typeface="Symbol"/>
                        </a:rPr>
                        <a:t>q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~(</a:t>
                      </a:r>
                      <a:r>
                        <a:rPr lang="en-US" sz="3000" dirty="0" err="1" smtClean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3000" dirty="0" err="1" smtClean="0">
                          <a:solidFill>
                            <a:schemeClr val="bg1"/>
                          </a:solidFill>
                          <a:sym typeface="Symbol"/>
                        </a:rPr>
                        <a:t>q</a:t>
                      </a:r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~p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~q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~p</a:t>
                      </a:r>
                      <a:r>
                        <a:rPr lang="en-US" sz="3000" dirty="0" smtClean="0">
                          <a:solidFill>
                            <a:schemeClr val="bg1"/>
                          </a:solidFill>
                          <a:sym typeface="Symbol"/>
                        </a:rPr>
                        <a:t>~q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5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Is ~(</a:t>
            </a:r>
            <a:r>
              <a:rPr lang="en-US" dirty="0" err="1" smtClean="0"/>
              <a:t>p</a:t>
            </a:r>
            <a:r>
              <a:rPr lang="en-US" dirty="0" err="1" smtClean="0">
                <a:sym typeface="Symbol"/>
              </a:rPr>
              <a:t>q</a:t>
            </a:r>
            <a:r>
              <a:rPr lang="en-US" dirty="0" smtClean="0">
                <a:sym typeface="Symbol"/>
              </a:rPr>
              <a:t>) </a:t>
            </a:r>
            <a:r>
              <a:rPr lang="en-US" dirty="0">
                <a:sym typeface="Symbol"/>
              </a:rPr>
              <a:t>logically </a:t>
            </a:r>
            <a:r>
              <a:rPr lang="en-US" dirty="0" smtClean="0">
                <a:sym typeface="Symbol"/>
              </a:rPr>
              <a:t>equivalent to ~p  ~q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Logical Equivalence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999298"/>
              </p:ext>
            </p:extLst>
          </p:nvPr>
        </p:nvGraphicFramePr>
        <p:xfrm>
          <a:off x="381000" y="2362200"/>
          <a:ext cx="853439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319"/>
                <a:gridCol w="664319"/>
                <a:gridCol w="1441152"/>
                <a:gridCol w="1600829"/>
                <a:gridCol w="1281476"/>
                <a:gridCol w="1441152"/>
                <a:gridCol w="1441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q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3000" dirty="0" err="1" smtClean="0">
                          <a:solidFill>
                            <a:schemeClr val="bg1"/>
                          </a:solidFill>
                          <a:sym typeface="Symbol"/>
                        </a:rPr>
                        <a:t>q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~(</a:t>
                      </a:r>
                      <a:r>
                        <a:rPr lang="en-US" sz="3000" dirty="0" err="1" smtClean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3000" dirty="0" err="1" smtClean="0">
                          <a:solidFill>
                            <a:schemeClr val="bg1"/>
                          </a:solidFill>
                          <a:sym typeface="Symbol"/>
                        </a:rPr>
                        <a:t>q</a:t>
                      </a:r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~p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~q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~p</a:t>
                      </a:r>
                      <a:r>
                        <a:rPr lang="en-US" sz="3000" dirty="0" smtClean="0">
                          <a:solidFill>
                            <a:schemeClr val="bg1"/>
                          </a:solidFill>
                          <a:sym typeface="Symbol"/>
                        </a:rPr>
                        <a:t>~q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52600" y="57912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3000" dirty="0"/>
              <a:t>~(</a:t>
            </a:r>
            <a:r>
              <a:rPr lang="en-US" sz="3000" dirty="0" err="1"/>
              <a:t>p</a:t>
            </a:r>
            <a:r>
              <a:rPr lang="en-US" sz="3000" dirty="0" err="1">
                <a:sym typeface="Symbol"/>
              </a:rPr>
              <a:t>q</a:t>
            </a:r>
            <a:r>
              <a:rPr lang="en-US" sz="3000" dirty="0" smtClean="0"/>
              <a:t>) and </a:t>
            </a:r>
            <a:r>
              <a:rPr lang="en-US" sz="3000" dirty="0"/>
              <a:t>~p</a:t>
            </a:r>
            <a:r>
              <a:rPr lang="en-US" sz="3000" dirty="0">
                <a:sym typeface="Symbol"/>
              </a:rPr>
              <a:t>~</a:t>
            </a:r>
            <a:r>
              <a:rPr lang="en-US" sz="3000" dirty="0" smtClean="0">
                <a:sym typeface="Symbol"/>
              </a:rPr>
              <a:t>q </a:t>
            </a:r>
            <a:r>
              <a:rPr lang="en-US" sz="3000" dirty="0" smtClean="0"/>
              <a:t>don’t </a:t>
            </a:r>
            <a:r>
              <a:rPr lang="en-US" sz="3000" dirty="0"/>
              <a:t>have </a:t>
            </a:r>
            <a:endParaRPr lang="en-US" sz="3000" dirty="0" smtClean="0"/>
          </a:p>
          <a:p>
            <a:pPr algn="ctr">
              <a:spcBef>
                <a:spcPts val="0"/>
              </a:spcBef>
            </a:pPr>
            <a:r>
              <a:rPr lang="en-US" sz="3000" dirty="0" smtClean="0"/>
              <a:t>the same </a:t>
            </a:r>
            <a:r>
              <a:rPr lang="en-US" sz="3000" dirty="0"/>
              <a:t>truth values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962400" y="5181600"/>
            <a:ext cx="4267200" cy="457200"/>
            <a:chOff x="3962400" y="5181600"/>
            <a:chExt cx="4267200" cy="4572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962400" y="5638800"/>
              <a:ext cx="4267200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962400" y="5181600"/>
              <a:ext cx="0" cy="457200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8229600" y="5181600"/>
              <a:ext cx="0" cy="457200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834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6248400" y="6248400"/>
            <a:ext cx="2655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148450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</a:t>
            </a:r>
            <a:r>
              <a:rPr lang="en-US" dirty="0"/>
              <a:t>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compound statements:</a:t>
            </a:r>
          </a:p>
          <a:p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Conditional statements/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propositions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/>
              <a:t>contain versions of the words  “if-then” </a:t>
            </a:r>
          </a:p>
        </p:txBody>
      </p:sp>
    </p:spTree>
    <p:extLst>
      <p:ext uri="{BB962C8B-B14F-4D97-AF65-F5344CB8AC3E}">
        <p14:creationId xmlns:p14="http://schemas.microsoft.com/office/powerpoint/2010/main" val="21894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compound statements:</a:t>
            </a:r>
          </a:p>
          <a:p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Conditional statements/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propositions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/>
              <a:t>contain versions of the words  “if-then</a:t>
            </a:r>
            <a:r>
              <a:rPr lang="en-US" dirty="0" smtClean="0"/>
              <a:t>”</a:t>
            </a:r>
          </a:p>
          <a:p>
            <a:endParaRPr lang="en-US" sz="2000" dirty="0"/>
          </a:p>
          <a:p>
            <a:r>
              <a:rPr lang="en-US" dirty="0" smtClean="0"/>
              <a:t>Ex: If a human has a Y chromosome, it is genetically male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</a:t>
            </a:r>
            <a:r>
              <a:rPr lang="en-US" dirty="0"/>
              <a:t>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compound statements:</a:t>
            </a:r>
          </a:p>
          <a:p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Conditional statements/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propositions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/>
              <a:t>contain versions of the words  “if-then”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denoted symbolically by “p </a:t>
            </a:r>
            <a:r>
              <a:rPr lang="en-US" dirty="0" smtClean="0">
                <a:latin typeface="Arial"/>
                <a:cs typeface="Arial"/>
              </a:rPr>
              <a:t>→</a:t>
            </a:r>
            <a:r>
              <a:rPr lang="en-US" dirty="0" smtClean="0"/>
              <a:t> </a:t>
            </a:r>
            <a:r>
              <a:rPr lang="en-US" dirty="0"/>
              <a:t>q”</a:t>
            </a:r>
          </a:p>
        </p:txBody>
      </p:sp>
    </p:spTree>
    <p:extLst>
      <p:ext uri="{BB962C8B-B14F-4D97-AF65-F5344CB8AC3E}">
        <p14:creationId xmlns:p14="http://schemas.microsoft.com/office/powerpoint/2010/main" val="330956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conditional statement </a:t>
            </a:r>
          </a:p>
          <a:p>
            <a:pPr algn="ctr"/>
            <a:r>
              <a:rPr lang="en-US" dirty="0" smtClean="0"/>
              <a:t>p </a:t>
            </a:r>
            <a:r>
              <a:rPr lang="en-US" dirty="0">
                <a:latin typeface="Arial"/>
                <a:cs typeface="Arial"/>
              </a:rPr>
              <a:t>→</a:t>
            </a:r>
            <a:r>
              <a:rPr lang="en-US" dirty="0"/>
              <a:t> q</a:t>
            </a:r>
            <a:endParaRPr lang="en-US" dirty="0" smtClean="0"/>
          </a:p>
          <a:p>
            <a:r>
              <a:rPr lang="en-US" dirty="0" smtClean="0"/>
              <a:t>p </a:t>
            </a:r>
            <a:r>
              <a:rPr lang="en-US" dirty="0"/>
              <a:t>is called the hypothesis </a:t>
            </a:r>
            <a:r>
              <a:rPr lang="en-US" dirty="0" smtClean="0"/>
              <a:t>(or antecedent) and </a:t>
            </a:r>
            <a:r>
              <a:rPr lang="en-US" dirty="0"/>
              <a:t>q is called the conclusion </a:t>
            </a:r>
            <a:r>
              <a:rPr lang="en-US" dirty="0" smtClean="0"/>
              <a:t>(or consequent)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truth of statement q </a:t>
            </a:r>
            <a:r>
              <a:rPr lang="en-US" dirty="0" smtClean="0"/>
              <a:t>depends </a:t>
            </a:r>
            <a:r>
              <a:rPr lang="en-US" dirty="0"/>
              <a:t>on the truth of statement 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Logically equivalent conditional statements have </a:t>
            </a:r>
            <a:r>
              <a:rPr lang="en-US" dirty="0"/>
              <a:t>the same truth value in </a:t>
            </a:r>
            <a:r>
              <a:rPr lang="en-US" dirty="0" smtClean="0"/>
              <a:t>their truth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5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are used by people who </a:t>
            </a:r>
            <a:r>
              <a:rPr lang="en-US" dirty="0" smtClean="0"/>
              <a:t>need to </a:t>
            </a:r>
            <a:r>
              <a:rPr lang="en-US" dirty="0"/>
              <a:t>think </a:t>
            </a:r>
            <a:r>
              <a:rPr lang="en-US" dirty="0" smtClean="0"/>
              <a:t>and communicate clearly and unambiguously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Is this a statement?</a:t>
            </a:r>
            <a:r>
              <a:rPr lang="en-US" dirty="0" smtClean="0">
                <a:sym typeface="Symbol"/>
              </a:rPr>
              <a:t> </a:t>
            </a:r>
          </a:p>
          <a:p>
            <a:endParaRPr lang="en-US" sz="2000" dirty="0">
              <a:sym typeface="Symbol"/>
            </a:endParaRPr>
          </a:p>
          <a:p>
            <a:r>
              <a:rPr lang="en-US" dirty="0"/>
              <a:t>If Lisa is in France, then she is in Europe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Conditional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6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Is this statement conditional?</a:t>
            </a:r>
            <a:r>
              <a:rPr lang="en-US" dirty="0" smtClean="0">
                <a:sym typeface="Symbol"/>
              </a:rPr>
              <a:t> </a:t>
            </a:r>
          </a:p>
          <a:p>
            <a:endParaRPr lang="en-US" sz="2000" dirty="0">
              <a:sym typeface="Symbol"/>
            </a:endParaRPr>
          </a:p>
          <a:p>
            <a:r>
              <a:rPr lang="en-US" dirty="0"/>
              <a:t>If Lisa is in France, then she is in Europe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Conditional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5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Lisa is in France, then she is in </a:t>
            </a:r>
            <a:r>
              <a:rPr lang="en-US" dirty="0" smtClean="0"/>
              <a:t>Europe</a:t>
            </a:r>
          </a:p>
          <a:p>
            <a:endParaRPr lang="en-US" sz="2000" dirty="0"/>
          </a:p>
          <a:p>
            <a:r>
              <a:rPr lang="en-US" dirty="0" smtClean="0"/>
              <a:t>Think of it as:</a:t>
            </a:r>
            <a:endParaRPr lang="en-US" dirty="0" smtClean="0">
              <a:sym typeface="Symbol"/>
            </a:endParaRPr>
          </a:p>
          <a:p>
            <a:endParaRPr lang="en-US" sz="2000" dirty="0">
              <a:sym typeface="Symbol"/>
            </a:endParaRPr>
          </a:p>
          <a:p>
            <a:r>
              <a:rPr lang="en-US" dirty="0" smtClean="0"/>
              <a:t>p: </a:t>
            </a:r>
            <a:r>
              <a:rPr lang="en-US" dirty="0"/>
              <a:t>Lisa is in </a:t>
            </a:r>
            <a:r>
              <a:rPr lang="en-US" dirty="0" smtClean="0"/>
              <a:t>France</a:t>
            </a:r>
          </a:p>
          <a:p>
            <a:r>
              <a:rPr lang="en-US" dirty="0" smtClean="0"/>
              <a:t>q: She </a:t>
            </a:r>
            <a:r>
              <a:rPr lang="en-US" dirty="0"/>
              <a:t>is in </a:t>
            </a:r>
            <a:r>
              <a:rPr lang="en-US" dirty="0" smtClean="0"/>
              <a:t>Europe</a:t>
            </a:r>
          </a:p>
          <a:p>
            <a:endParaRPr lang="en-US" sz="2000" dirty="0"/>
          </a:p>
          <a:p>
            <a:r>
              <a:rPr lang="en-US" dirty="0" smtClean="0"/>
              <a:t>If p then q    or   p </a:t>
            </a:r>
            <a:r>
              <a:rPr lang="en-US" dirty="0" smtClean="0">
                <a:latin typeface="Arial"/>
                <a:cs typeface="Arial"/>
              </a:rPr>
              <a:t>→ </a:t>
            </a:r>
            <a:r>
              <a:rPr lang="en-US" dirty="0"/>
              <a:t>q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Conditional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Is this a statement?</a:t>
            </a:r>
            <a:r>
              <a:rPr lang="en-US" dirty="0" smtClean="0">
                <a:sym typeface="Symbol"/>
              </a:rPr>
              <a:t> </a:t>
            </a:r>
          </a:p>
          <a:p>
            <a:endParaRPr lang="en-US" sz="2000" dirty="0">
              <a:sym typeface="Symbol"/>
            </a:endParaRPr>
          </a:p>
          <a:p>
            <a:r>
              <a:rPr lang="en-US" dirty="0"/>
              <a:t>If Lisa is </a:t>
            </a:r>
            <a:r>
              <a:rPr lang="en-US" dirty="0" smtClean="0"/>
              <a:t>not in </a:t>
            </a:r>
            <a:r>
              <a:rPr lang="en-US" dirty="0"/>
              <a:t>Europe, then she is </a:t>
            </a:r>
            <a:r>
              <a:rPr lang="en-US" dirty="0" smtClean="0"/>
              <a:t>not in </a:t>
            </a:r>
            <a:r>
              <a:rPr lang="en-US" dirty="0"/>
              <a:t>France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Conditional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1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Is this statement conditional?</a:t>
            </a:r>
            <a:r>
              <a:rPr lang="en-US" dirty="0" smtClean="0">
                <a:sym typeface="Symbol"/>
              </a:rPr>
              <a:t> </a:t>
            </a:r>
          </a:p>
          <a:p>
            <a:endParaRPr lang="en-US" sz="2000" dirty="0">
              <a:sym typeface="Symbol"/>
            </a:endParaRPr>
          </a:p>
          <a:p>
            <a:r>
              <a:rPr lang="en-US" dirty="0"/>
              <a:t>If Lisa is </a:t>
            </a:r>
            <a:r>
              <a:rPr lang="en-US" dirty="0" smtClean="0"/>
              <a:t>not in </a:t>
            </a:r>
            <a:r>
              <a:rPr lang="en-US" dirty="0"/>
              <a:t>Europe, then she is </a:t>
            </a:r>
            <a:r>
              <a:rPr lang="en-US" dirty="0" smtClean="0"/>
              <a:t>not in </a:t>
            </a:r>
            <a:r>
              <a:rPr lang="en-US" dirty="0"/>
              <a:t>France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Conditional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Lisa is not in Europe, then she is not in </a:t>
            </a:r>
            <a:r>
              <a:rPr lang="en-US" dirty="0" smtClean="0"/>
              <a:t>France</a:t>
            </a:r>
          </a:p>
          <a:p>
            <a:endParaRPr lang="en-US" sz="2000" dirty="0"/>
          </a:p>
          <a:p>
            <a:r>
              <a:rPr lang="en-US" dirty="0" smtClean="0"/>
              <a:t>Think of it as:</a:t>
            </a:r>
            <a:endParaRPr lang="en-US" dirty="0"/>
          </a:p>
          <a:p>
            <a:endParaRPr lang="en-US" sz="2000" dirty="0">
              <a:sym typeface="Symbol"/>
            </a:endParaRPr>
          </a:p>
          <a:p>
            <a:r>
              <a:rPr lang="en-US" dirty="0" smtClean="0"/>
              <a:t>~q: </a:t>
            </a:r>
            <a:r>
              <a:rPr lang="en-US" dirty="0"/>
              <a:t>Lisa </a:t>
            </a:r>
            <a:r>
              <a:rPr lang="en-US" dirty="0" smtClean="0"/>
              <a:t>is not </a:t>
            </a:r>
            <a:r>
              <a:rPr lang="en-US" dirty="0"/>
              <a:t>in </a:t>
            </a:r>
            <a:r>
              <a:rPr lang="en-US" dirty="0" smtClean="0"/>
              <a:t>Europe</a:t>
            </a:r>
            <a:endParaRPr lang="en-US" dirty="0"/>
          </a:p>
          <a:p>
            <a:r>
              <a:rPr lang="en-US" dirty="0" smtClean="0"/>
              <a:t>~p: </a:t>
            </a:r>
            <a:r>
              <a:rPr lang="en-US" dirty="0"/>
              <a:t>She is </a:t>
            </a:r>
            <a:r>
              <a:rPr lang="en-US" dirty="0" smtClean="0"/>
              <a:t>not in France</a:t>
            </a:r>
            <a:endParaRPr lang="en-US" dirty="0"/>
          </a:p>
          <a:p>
            <a:endParaRPr lang="en-US" sz="2000" dirty="0"/>
          </a:p>
          <a:p>
            <a:r>
              <a:rPr lang="en-US" dirty="0"/>
              <a:t>If </a:t>
            </a:r>
            <a:r>
              <a:rPr lang="en-US" dirty="0" smtClean="0"/>
              <a:t>~q </a:t>
            </a:r>
            <a:r>
              <a:rPr lang="en-US" dirty="0"/>
              <a:t>then </a:t>
            </a:r>
            <a:r>
              <a:rPr lang="en-US" dirty="0" smtClean="0"/>
              <a:t>~p    </a:t>
            </a:r>
            <a:r>
              <a:rPr lang="en-US" dirty="0"/>
              <a:t>or   </a:t>
            </a:r>
            <a:r>
              <a:rPr lang="en-US" dirty="0" smtClean="0"/>
              <a:t>~q </a:t>
            </a:r>
            <a:r>
              <a:rPr lang="en-US" dirty="0">
                <a:latin typeface="Arial"/>
                <a:cs typeface="Arial"/>
              </a:rPr>
              <a:t>→ </a:t>
            </a:r>
            <a:r>
              <a:rPr lang="en-US" dirty="0" smtClean="0">
                <a:latin typeface="Arial"/>
                <a:cs typeface="Arial"/>
              </a:rPr>
              <a:t>~</a:t>
            </a:r>
            <a:r>
              <a:rPr lang="en-US" dirty="0" smtClean="0"/>
              <a:t>p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Conditional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6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Are these statements equivalent?</a:t>
            </a:r>
            <a:r>
              <a:rPr lang="en-US" dirty="0" smtClean="0">
                <a:sym typeface="Symbol"/>
              </a:rPr>
              <a:t> </a:t>
            </a:r>
          </a:p>
          <a:p>
            <a:endParaRPr lang="en-US" sz="2000" dirty="0">
              <a:sym typeface="Symbol"/>
            </a:endParaRPr>
          </a:p>
          <a:p>
            <a:r>
              <a:rPr lang="en-US" dirty="0" smtClean="0"/>
              <a:t>If Lisa is in France, then she is in Europe  p </a:t>
            </a:r>
            <a:r>
              <a:rPr lang="en-US" dirty="0">
                <a:latin typeface="Arial"/>
                <a:cs typeface="Arial"/>
              </a:rPr>
              <a:t>→ </a:t>
            </a:r>
            <a:r>
              <a:rPr lang="en-US" dirty="0" smtClean="0"/>
              <a:t>q</a:t>
            </a:r>
            <a:endParaRPr lang="en-US" dirty="0"/>
          </a:p>
          <a:p>
            <a:endParaRPr lang="en-US" sz="2000" dirty="0"/>
          </a:p>
          <a:p>
            <a:r>
              <a:rPr lang="en-US" dirty="0" smtClean="0"/>
              <a:t>If </a:t>
            </a:r>
            <a:r>
              <a:rPr lang="en-US" dirty="0"/>
              <a:t>Lisa is not in Europe, then she is not in </a:t>
            </a:r>
            <a:r>
              <a:rPr lang="en-US" dirty="0" smtClean="0"/>
              <a:t>France  ~q </a:t>
            </a:r>
            <a:r>
              <a:rPr lang="en-US" dirty="0">
                <a:latin typeface="Arial"/>
                <a:cs typeface="Arial"/>
              </a:rPr>
              <a:t>→ </a:t>
            </a:r>
            <a:r>
              <a:rPr lang="en-US" dirty="0" smtClean="0">
                <a:latin typeface="Arial"/>
                <a:cs typeface="Arial"/>
              </a:rPr>
              <a:t>~</a:t>
            </a:r>
            <a:r>
              <a:rPr lang="en-US" dirty="0" smtClean="0"/>
              <a:t>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Conditional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Conditional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942220"/>
              </p:ext>
            </p:extLst>
          </p:nvPr>
        </p:nvGraphicFramePr>
        <p:xfrm>
          <a:off x="236512" y="1066800"/>
          <a:ext cx="8602688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544"/>
                <a:gridCol w="1317922"/>
                <a:gridCol w="1369646"/>
                <a:gridCol w="1408185"/>
                <a:gridCol w="1465576"/>
                <a:gridCol w="18248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in France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in Europe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/>
                        <a:t>p</a:t>
                      </a:r>
                      <a:r>
                        <a:rPr lang="en-US" sz="3600" dirty="0" err="1" smtClean="0">
                          <a:latin typeface="Arial"/>
                          <a:cs typeface="Arial"/>
                        </a:rPr>
                        <a:t>→</a:t>
                      </a:r>
                      <a:r>
                        <a:rPr lang="en-US" sz="3600" dirty="0" err="1" smtClean="0"/>
                        <a:t>q</a:t>
                      </a:r>
                      <a:endParaRPr lang="en-US" sz="3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not in Europe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not in France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~q</a:t>
                      </a:r>
                      <a:r>
                        <a:rPr lang="en-US" sz="3600" dirty="0" smtClean="0">
                          <a:latin typeface="Arial"/>
                          <a:cs typeface="Arial"/>
                        </a:rPr>
                        <a:t>→~</a:t>
                      </a:r>
                      <a:r>
                        <a:rPr lang="en-US" sz="3600" dirty="0" smtClean="0"/>
                        <a:t>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5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5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5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66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Conditional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147836"/>
              </p:ext>
            </p:extLst>
          </p:nvPr>
        </p:nvGraphicFramePr>
        <p:xfrm>
          <a:off x="236512" y="1066800"/>
          <a:ext cx="8602688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544"/>
                <a:gridCol w="1317922"/>
                <a:gridCol w="1369646"/>
                <a:gridCol w="1408185"/>
                <a:gridCol w="1465576"/>
                <a:gridCol w="18248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in France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in Europe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/>
                        <a:t>p</a:t>
                      </a:r>
                      <a:r>
                        <a:rPr lang="en-US" sz="3600" dirty="0" err="1" smtClean="0">
                          <a:latin typeface="Arial"/>
                          <a:cs typeface="Arial"/>
                        </a:rPr>
                        <a:t>→</a:t>
                      </a:r>
                      <a:r>
                        <a:rPr lang="en-US" sz="3600" dirty="0" err="1" smtClean="0"/>
                        <a:t>q</a:t>
                      </a:r>
                      <a:endParaRPr lang="en-US" sz="3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not in Europe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not in France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~q</a:t>
                      </a:r>
                      <a:r>
                        <a:rPr lang="en-US" sz="3600" dirty="0" smtClean="0">
                          <a:latin typeface="Arial"/>
                          <a:cs typeface="Arial"/>
                        </a:rPr>
                        <a:t>→~</a:t>
                      </a:r>
                      <a:r>
                        <a:rPr lang="en-US" sz="3600" dirty="0" smtClean="0"/>
                        <a:t>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71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Conditional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250594"/>
              </p:ext>
            </p:extLst>
          </p:nvPr>
        </p:nvGraphicFramePr>
        <p:xfrm>
          <a:off x="236512" y="1066800"/>
          <a:ext cx="8602688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544"/>
                <a:gridCol w="1317922"/>
                <a:gridCol w="1369646"/>
                <a:gridCol w="1408185"/>
                <a:gridCol w="1465576"/>
                <a:gridCol w="18248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in France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in Europe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/>
                        <a:t>p</a:t>
                      </a:r>
                      <a:r>
                        <a:rPr lang="en-US" sz="3600" dirty="0" err="1" smtClean="0">
                          <a:latin typeface="Arial"/>
                          <a:cs typeface="Arial"/>
                        </a:rPr>
                        <a:t>→</a:t>
                      </a:r>
                      <a:r>
                        <a:rPr lang="en-US" sz="3600" dirty="0" err="1" smtClean="0"/>
                        <a:t>q</a:t>
                      </a:r>
                      <a:endParaRPr lang="en-US" sz="3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not in Europe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not in France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~q</a:t>
                      </a:r>
                      <a:r>
                        <a:rPr lang="en-US" sz="3600" dirty="0" smtClean="0">
                          <a:latin typeface="Arial"/>
                          <a:cs typeface="Arial"/>
                        </a:rPr>
                        <a:t>→~</a:t>
                      </a:r>
                      <a:r>
                        <a:rPr lang="en-US" sz="3600" dirty="0" smtClean="0"/>
                        <a:t>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61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are used by people who </a:t>
            </a:r>
            <a:r>
              <a:rPr lang="en-US" dirty="0" smtClean="0"/>
              <a:t>need to </a:t>
            </a:r>
            <a:r>
              <a:rPr lang="en-US" dirty="0"/>
              <a:t>think </a:t>
            </a:r>
            <a:r>
              <a:rPr lang="en-US" dirty="0" smtClean="0"/>
              <a:t>and communicate clearly and unambiguously</a:t>
            </a:r>
          </a:p>
          <a:p>
            <a:endParaRPr lang="en-US" dirty="0"/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No misunderstandings or misinterpretations!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Conditional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349231"/>
              </p:ext>
            </p:extLst>
          </p:nvPr>
        </p:nvGraphicFramePr>
        <p:xfrm>
          <a:off x="236512" y="1066800"/>
          <a:ext cx="8602688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544"/>
                <a:gridCol w="1317922"/>
                <a:gridCol w="1369646"/>
                <a:gridCol w="1408185"/>
                <a:gridCol w="1465576"/>
                <a:gridCol w="18248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in France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in Europe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/>
                        <a:t>p</a:t>
                      </a:r>
                      <a:r>
                        <a:rPr lang="en-US" sz="3600" dirty="0" err="1" smtClean="0">
                          <a:latin typeface="Arial"/>
                          <a:cs typeface="Arial"/>
                        </a:rPr>
                        <a:t>→</a:t>
                      </a:r>
                      <a:r>
                        <a:rPr lang="en-US" sz="3600" dirty="0" err="1" smtClean="0"/>
                        <a:t>q</a:t>
                      </a:r>
                      <a:endParaRPr lang="en-US" sz="3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not in Europe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not in France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~q</a:t>
                      </a:r>
                      <a:r>
                        <a:rPr lang="en-US" sz="3600" dirty="0" smtClean="0">
                          <a:latin typeface="Arial"/>
                          <a:cs typeface="Arial"/>
                        </a:rPr>
                        <a:t>→~</a:t>
                      </a:r>
                      <a:r>
                        <a:rPr lang="en-US" sz="3600" dirty="0" smtClean="0"/>
                        <a:t>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4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conditional statements,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 </a:t>
            </a:r>
            <a:r>
              <a:rPr lang="en-US" dirty="0" smtClean="0">
                <a:latin typeface="Arial"/>
                <a:cs typeface="Arial"/>
              </a:rPr>
              <a:t>→</a:t>
            </a:r>
            <a:r>
              <a:rPr lang="en-US" dirty="0" smtClean="0"/>
              <a:t> q </a:t>
            </a:r>
            <a:r>
              <a:rPr lang="en-US" dirty="0"/>
              <a:t>is false only when </a:t>
            </a:r>
            <a:r>
              <a:rPr lang="en-US" dirty="0" smtClean="0"/>
              <a:t>p </a:t>
            </a:r>
            <a:r>
              <a:rPr lang="en-US" dirty="0"/>
              <a:t>is true but </a:t>
            </a:r>
            <a:r>
              <a:rPr lang="en-US" dirty="0" smtClean="0"/>
              <a:t>q </a:t>
            </a:r>
            <a:r>
              <a:rPr lang="en-US" dirty="0"/>
              <a:t>is </a:t>
            </a:r>
            <a:r>
              <a:rPr lang="en-US" dirty="0" smtClean="0"/>
              <a:t>false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Otherwise </a:t>
            </a:r>
            <a:r>
              <a:rPr lang="en-US" dirty="0"/>
              <a:t>it is </a:t>
            </a:r>
            <a:r>
              <a:rPr lang="en-US" dirty="0" smtClean="0"/>
              <a:t>true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Conditional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564075"/>
              </p:ext>
            </p:extLst>
          </p:nvPr>
        </p:nvGraphicFramePr>
        <p:xfrm>
          <a:off x="236512" y="1066800"/>
          <a:ext cx="8602688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544"/>
                <a:gridCol w="1317922"/>
                <a:gridCol w="1369646"/>
                <a:gridCol w="1408185"/>
                <a:gridCol w="1465576"/>
                <a:gridCol w="18248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in France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in Europe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/>
                        <a:t>p</a:t>
                      </a:r>
                      <a:r>
                        <a:rPr lang="en-US" sz="3600" dirty="0" err="1" smtClean="0">
                          <a:latin typeface="Arial"/>
                          <a:cs typeface="Arial"/>
                        </a:rPr>
                        <a:t>→</a:t>
                      </a:r>
                      <a:r>
                        <a:rPr lang="en-US" sz="3600" dirty="0" err="1" smtClean="0"/>
                        <a:t>q</a:t>
                      </a:r>
                      <a:endParaRPr lang="en-US" sz="3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not in Europe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not in France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~q</a:t>
                      </a:r>
                      <a:r>
                        <a:rPr lang="en-US" sz="3600" dirty="0" smtClean="0">
                          <a:latin typeface="Arial"/>
                          <a:cs typeface="Arial"/>
                        </a:rPr>
                        <a:t>→~</a:t>
                      </a:r>
                      <a:r>
                        <a:rPr lang="en-US" sz="3600" dirty="0" smtClean="0"/>
                        <a:t>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30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Conditional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9944768"/>
              </p:ext>
            </p:extLst>
          </p:nvPr>
        </p:nvGraphicFramePr>
        <p:xfrm>
          <a:off x="236512" y="1066800"/>
          <a:ext cx="8602688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544"/>
                <a:gridCol w="1317922"/>
                <a:gridCol w="1369646"/>
                <a:gridCol w="1408185"/>
                <a:gridCol w="1465576"/>
                <a:gridCol w="18248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in France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in Europe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/>
                        <a:t>p</a:t>
                      </a:r>
                      <a:r>
                        <a:rPr lang="en-US" sz="3600" dirty="0" err="1" smtClean="0">
                          <a:latin typeface="Arial"/>
                          <a:cs typeface="Arial"/>
                        </a:rPr>
                        <a:t>→</a:t>
                      </a:r>
                      <a:r>
                        <a:rPr lang="en-US" sz="3600" dirty="0" err="1" smtClean="0"/>
                        <a:t>q</a:t>
                      </a:r>
                      <a:endParaRPr lang="en-US" sz="3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not in Europe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not in France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~q</a:t>
                      </a:r>
                      <a:r>
                        <a:rPr lang="en-US" sz="3600" dirty="0" smtClean="0">
                          <a:latin typeface="Arial"/>
                          <a:cs typeface="Arial"/>
                        </a:rPr>
                        <a:t>→~</a:t>
                      </a:r>
                      <a:r>
                        <a:rPr lang="en-US" sz="3600" dirty="0" smtClean="0"/>
                        <a:t>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2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Conditional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554910"/>
              </p:ext>
            </p:extLst>
          </p:nvPr>
        </p:nvGraphicFramePr>
        <p:xfrm>
          <a:off x="236512" y="1066800"/>
          <a:ext cx="8602688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544"/>
                <a:gridCol w="1317922"/>
                <a:gridCol w="1369646"/>
                <a:gridCol w="1408185"/>
                <a:gridCol w="1465576"/>
                <a:gridCol w="18248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in France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in Europe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/>
                        <a:t>p</a:t>
                      </a:r>
                      <a:r>
                        <a:rPr lang="en-US" sz="3600" dirty="0" err="1" smtClean="0">
                          <a:latin typeface="Arial"/>
                          <a:cs typeface="Arial"/>
                        </a:rPr>
                        <a:t>→</a:t>
                      </a:r>
                      <a:r>
                        <a:rPr lang="en-US" sz="3600" dirty="0" err="1" smtClean="0"/>
                        <a:t>q</a:t>
                      </a:r>
                      <a:endParaRPr lang="en-US" sz="3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not in Europe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not in France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~q</a:t>
                      </a:r>
                      <a:r>
                        <a:rPr lang="en-US" sz="3600" dirty="0" smtClean="0">
                          <a:latin typeface="Arial"/>
                          <a:cs typeface="Arial"/>
                        </a:rPr>
                        <a:t>→~</a:t>
                      </a:r>
                      <a:r>
                        <a:rPr lang="en-US" sz="3600" dirty="0" smtClean="0"/>
                        <a:t>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2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Conditional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450195"/>
              </p:ext>
            </p:extLst>
          </p:nvPr>
        </p:nvGraphicFramePr>
        <p:xfrm>
          <a:off x="236512" y="1066800"/>
          <a:ext cx="8602688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544"/>
                <a:gridCol w="1317922"/>
                <a:gridCol w="1369646"/>
                <a:gridCol w="1408185"/>
                <a:gridCol w="1465576"/>
                <a:gridCol w="18248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in France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in Europe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/>
                        <a:t>p</a:t>
                      </a:r>
                      <a:r>
                        <a:rPr lang="en-US" sz="3600" dirty="0" err="1" smtClean="0">
                          <a:latin typeface="Arial"/>
                          <a:cs typeface="Arial"/>
                        </a:rPr>
                        <a:t>→</a:t>
                      </a:r>
                      <a:r>
                        <a:rPr lang="en-US" sz="3600" dirty="0" err="1" smtClean="0"/>
                        <a:t>q</a:t>
                      </a:r>
                      <a:endParaRPr lang="en-US" sz="3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not in Europe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not in France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~q</a:t>
                      </a:r>
                      <a:r>
                        <a:rPr lang="en-US" sz="3600" dirty="0" smtClean="0">
                          <a:latin typeface="Arial"/>
                          <a:cs typeface="Arial"/>
                        </a:rPr>
                        <a:t>→~</a:t>
                      </a:r>
                      <a:r>
                        <a:rPr lang="en-US" sz="3600" dirty="0" smtClean="0"/>
                        <a:t>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371600" y="51054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3000" dirty="0" err="1" smtClean="0"/>
              <a:t>p</a:t>
            </a:r>
            <a:r>
              <a:rPr lang="en-US" sz="3200" dirty="0" err="1">
                <a:latin typeface="Arial"/>
                <a:cs typeface="Arial"/>
              </a:rPr>
              <a:t>→</a:t>
            </a:r>
            <a:r>
              <a:rPr lang="en-US" sz="3000" dirty="0" err="1" smtClean="0">
                <a:sym typeface="Symbol"/>
              </a:rPr>
              <a:t>q</a:t>
            </a:r>
            <a:r>
              <a:rPr lang="en-US" sz="3000" dirty="0" smtClean="0"/>
              <a:t> and ~q</a:t>
            </a:r>
            <a:r>
              <a:rPr lang="en-US" sz="3200" dirty="0" smtClean="0">
                <a:latin typeface="Arial"/>
                <a:cs typeface="Arial"/>
              </a:rPr>
              <a:t>→</a:t>
            </a:r>
            <a:r>
              <a:rPr lang="en-US" sz="3000" dirty="0" smtClean="0">
                <a:sym typeface="Symbol"/>
              </a:rPr>
              <a:t>~</a:t>
            </a:r>
            <a:r>
              <a:rPr lang="en-US" sz="3000" dirty="0">
                <a:sym typeface="Symbol"/>
              </a:rPr>
              <a:t>p</a:t>
            </a:r>
            <a:r>
              <a:rPr lang="en-US" sz="3000" dirty="0" smtClean="0">
                <a:sym typeface="Symbol"/>
              </a:rPr>
              <a:t> </a:t>
            </a:r>
            <a:r>
              <a:rPr lang="en-US" sz="3000" dirty="0" smtClean="0"/>
              <a:t>have </a:t>
            </a:r>
          </a:p>
          <a:p>
            <a:pPr algn="ctr">
              <a:spcBef>
                <a:spcPts val="0"/>
              </a:spcBef>
            </a:pPr>
            <a:r>
              <a:rPr lang="en-US" sz="3000" dirty="0" smtClean="0"/>
              <a:t>the same </a:t>
            </a:r>
            <a:r>
              <a:rPr lang="en-US" sz="3000" dirty="0"/>
              <a:t>truth values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581400" y="4495800"/>
            <a:ext cx="4267200" cy="457200"/>
            <a:chOff x="3962400" y="5181600"/>
            <a:chExt cx="4267200" cy="4572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962400" y="5638800"/>
              <a:ext cx="4267200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962400" y="5181600"/>
              <a:ext cx="0" cy="457200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8229600" y="5181600"/>
              <a:ext cx="0" cy="457200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19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Note: while </a:t>
            </a:r>
            <a:r>
              <a:rPr lang="en-US" dirty="0" err="1" smtClean="0"/>
              <a:t>p</a:t>
            </a:r>
            <a:r>
              <a:rPr lang="en-US" dirty="0" err="1" smtClean="0">
                <a:latin typeface="Arial"/>
                <a:cs typeface="Arial"/>
              </a:rPr>
              <a:t>→</a:t>
            </a:r>
            <a:r>
              <a:rPr lang="en-US" dirty="0" err="1" smtClean="0"/>
              <a:t>q</a:t>
            </a:r>
            <a:r>
              <a:rPr lang="en-US" dirty="0" smtClean="0"/>
              <a:t> and ~q</a:t>
            </a:r>
            <a:r>
              <a:rPr lang="en-US" dirty="0">
                <a:latin typeface="Arial"/>
                <a:cs typeface="Arial"/>
              </a:rPr>
              <a:t>→</a:t>
            </a:r>
            <a:r>
              <a:rPr lang="en-US" dirty="0" smtClean="0"/>
              <a:t>~p</a:t>
            </a:r>
          </a:p>
          <a:p>
            <a:r>
              <a:rPr lang="en-US" dirty="0" smtClean="0"/>
              <a:t>are logically equivalent, </a:t>
            </a:r>
          </a:p>
          <a:p>
            <a:r>
              <a:rPr lang="en-US" dirty="0" err="1" smtClean="0"/>
              <a:t>p</a:t>
            </a:r>
            <a:r>
              <a:rPr lang="en-US" dirty="0" err="1">
                <a:latin typeface="Arial"/>
                <a:cs typeface="Arial"/>
              </a:rPr>
              <a:t>→</a:t>
            </a:r>
            <a:r>
              <a:rPr lang="en-US" dirty="0" err="1" smtClean="0"/>
              <a:t>q</a:t>
            </a:r>
            <a:r>
              <a:rPr lang="en-US" dirty="0" smtClean="0"/>
              <a:t> and ~p</a:t>
            </a:r>
            <a:r>
              <a:rPr lang="en-US" dirty="0">
                <a:latin typeface="Arial"/>
                <a:cs typeface="Arial"/>
              </a:rPr>
              <a:t>→</a:t>
            </a:r>
            <a:r>
              <a:rPr lang="en-US" dirty="0" smtClean="0"/>
              <a:t>~q aren’t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Contrapositive (or transposition) of a conditional statement/ proposition: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C000"/>
                </a:solidFill>
              </a:rPr>
              <a:t>contrapositive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err="1"/>
              <a:t>p</a:t>
            </a:r>
            <a:r>
              <a:rPr lang="en-US" dirty="0" err="1">
                <a:latin typeface="Arial"/>
                <a:cs typeface="Arial"/>
              </a:rPr>
              <a:t>→</a:t>
            </a:r>
            <a:r>
              <a:rPr lang="en-US" dirty="0" err="1"/>
              <a:t>q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~q</a:t>
            </a:r>
            <a:r>
              <a:rPr lang="en-US" dirty="0">
                <a:latin typeface="Arial"/>
                <a:cs typeface="Arial"/>
              </a:rPr>
              <a:t>→</a:t>
            </a:r>
            <a:r>
              <a:rPr lang="en-US" dirty="0"/>
              <a:t>~p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conditional statement/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proposition is logically equivalent to its contrapositive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6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 smtClean="0"/>
              <a:t>What is the contrapositive to:</a:t>
            </a:r>
          </a:p>
          <a:p>
            <a:endParaRPr lang="en-US" sz="2000" dirty="0" smtClean="0"/>
          </a:p>
          <a:p>
            <a:r>
              <a:rPr lang="en-US" dirty="0" smtClean="0"/>
              <a:t>If Howard can swim across the lake, then Howard can swim to the island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Contrapositive </a:t>
            </a:r>
            <a:r>
              <a:rPr lang="en-US" altLang="en-US" sz="2400" dirty="0" smtClean="0">
                <a:solidFill>
                  <a:schemeClr val="bg1"/>
                </a:solidFill>
              </a:rPr>
              <a:t>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9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any mathematical theory, new terms are defined by using those that have been previously defined</a:t>
            </a:r>
          </a:p>
        </p:txBody>
      </p:sp>
    </p:spTree>
    <p:extLst>
      <p:ext uri="{BB962C8B-B14F-4D97-AF65-F5344CB8AC3E}">
        <p14:creationId xmlns:p14="http://schemas.microsoft.com/office/powerpoint/2010/main" val="18706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 smtClean="0"/>
              <a:t>What is the contrapositive to:</a:t>
            </a:r>
          </a:p>
          <a:p>
            <a:endParaRPr lang="en-US" sz="2000" dirty="0" smtClean="0"/>
          </a:p>
          <a:p>
            <a:r>
              <a:rPr lang="en-US" dirty="0" smtClean="0"/>
              <a:t>If Howard can swim across the lake, then Howard can swim to the island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If Howard cannot swim to the island, then Howard cannot swim across the lake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Contrapositive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 smtClean="0"/>
              <a:t>What is the contrapositive to:</a:t>
            </a:r>
          </a:p>
          <a:p>
            <a:endParaRPr lang="en-US" sz="2000" dirty="0" smtClean="0"/>
          </a:p>
          <a:p>
            <a:r>
              <a:rPr lang="en-US" dirty="0" smtClean="0"/>
              <a:t>If today is Easter, then tomorrow is Monday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Contrapositive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 smtClean="0"/>
              <a:t>What is the contrapositive to:</a:t>
            </a:r>
          </a:p>
          <a:p>
            <a:endParaRPr lang="en-US" sz="2000" dirty="0" smtClean="0"/>
          </a:p>
          <a:p>
            <a:r>
              <a:rPr lang="en-US" dirty="0" smtClean="0"/>
              <a:t>If today is Easter, then tomorrow is Monday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If tomorrow is not Monday, then today is not Easter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Contrapositive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9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6248400" y="6248400"/>
            <a:ext cx="2655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27757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 smtClean="0"/>
              <a:t>Biconditional </a:t>
            </a:r>
            <a:r>
              <a:rPr lang="en-US" sz="5800" dirty="0"/>
              <a:t>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compound statements:</a:t>
            </a:r>
          </a:p>
          <a:p>
            <a:endParaRPr lang="en-US" sz="2000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Biconditional </a:t>
            </a:r>
            <a:r>
              <a:rPr lang="en-US" dirty="0">
                <a:solidFill>
                  <a:srgbClr val="FFC000"/>
                </a:solidFill>
              </a:rPr>
              <a:t>statements/</a:t>
            </a:r>
          </a:p>
          <a:p>
            <a:r>
              <a:rPr lang="en-US" dirty="0">
                <a:solidFill>
                  <a:srgbClr val="FFC000"/>
                </a:solidFill>
              </a:rPr>
              <a:t>propositions </a:t>
            </a:r>
            <a:r>
              <a:rPr lang="en-US" dirty="0"/>
              <a:t>contain versions of the words  “</a:t>
            </a:r>
            <a:r>
              <a:rPr lang="en-US" dirty="0" smtClean="0"/>
              <a:t>if and only if” </a:t>
            </a:r>
            <a:endParaRPr lang="en-US" dirty="0"/>
          </a:p>
          <a:p>
            <a:endParaRPr lang="en-US" dirty="0"/>
          </a:p>
          <a:p>
            <a:r>
              <a:rPr lang="en-US" dirty="0"/>
              <a:t>denoted symbolically by “p </a:t>
            </a:r>
            <a:r>
              <a:rPr lang="en-US" dirty="0" smtClean="0">
                <a:latin typeface="Arial"/>
                <a:cs typeface="Arial"/>
              </a:rPr>
              <a:t>↔</a:t>
            </a:r>
            <a:r>
              <a:rPr lang="en-US" dirty="0" smtClean="0"/>
              <a:t> </a:t>
            </a:r>
            <a:r>
              <a:rPr lang="en-US" dirty="0"/>
              <a:t>q”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 smtClean="0"/>
              <a:t>Biconditional </a:t>
            </a:r>
            <a:r>
              <a:rPr lang="en-US" sz="5800" dirty="0"/>
              <a:t>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compound statements:</a:t>
            </a:r>
          </a:p>
          <a:p>
            <a:endParaRPr lang="en-US" sz="2000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Biconditional </a:t>
            </a:r>
            <a:r>
              <a:rPr lang="en-US" dirty="0">
                <a:solidFill>
                  <a:srgbClr val="FFC000"/>
                </a:solidFill>
              </a:rPr>
              <a:t>statements/</a:t>
            </a:r>
          </a:p>
          <a:p>
            <a:r>
              <a:rPr lang="en-US" dirty="0">
                <a:solidFill>
                  <a:srgbClr val="FFC000"/>
                </a:solidFill>
              </a:rPr>
              <a:t>propositions </a:t>
            </a:r>
            <a:r>
              <a:rPr lang="en-US" dirty="0"/>
              <a:t>contain versions of the words  “</a:t>
            </a:r>
            <a:r>
              <a:rPr lang="en-US" dirty="0" smtClean="0"/>
              <a:t>if and only if”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Sometimes written: </a:t>
            </a:r>
            <a:r>
              <a:rPr lang="en-US" dirty="0" err="1" smtClean="0">
                <a:solidFill>
                  <a:srgbClr val="FFC000"/>
                </a:solidFill>
              </a:rPr>
              <a:t>iff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Is it biconditional?</a:t>
            </a:r>
          </a:p>
          <a:p>
            <a:endParaRPr lang="en-US" sz="2000" dirty="0" smtClean="0"/>
          </a:p>
          <a:p>
            <a:r>
              <a:rPr lang="en-US" dirty="0" smtClean="0"/>
              <a:t>I wear my sunglasses if it is sunny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Biconditional </a:t>
            </a:r>
            <a:r>
              <a:rPr lang="en-US" altLang="en-US" sz="2400" dirty="0">
                <a:solidFill>
                  <a:schemeClr val="bg1"/>
                </a:solidFill>
              </a:rPr>
              <a:t>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9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Is it biconditional?</a:t>
            </a:r>
          </a:p>
          <a:p>
            <a:endParaRPr lang="en-US" sz="2000" dirty="0" smtClean="0"/>
          </a:p>
          <a:p>
            <a:r>
              <a:rPr lang="en-US" dirty="0" smtClean="0"/>
              <a:t>I wear my sunglasses if it is sunny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nope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Biconditional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Is it biconditional?</a:t>
            </a:r>
          </a:p>
          <a:p>
            <a:endParaRPr lang="en-US" sz="2000" dirty="0" smtClean="0"/>
          </a:p>
          <a:p>
            <a:r>
              <a:rPr lang="en-US" dirty="0" smtClean="0"/>
              <a:t>I wear my sunglasses if and only if it is sunny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Biconditional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Is it biconditional?</a:t>
            </a:r>
          </a:p>
          <a:p>
            <a:endParaRPr lang="en-US" sz="2000" dirty="0" smtClean="0"/>
          </a:p>
          <a:p>
            <a:r>
              <a:rPr lang="en-US" dirty="0" smtClean="0"/>
              <a:t>I wear my sunglasses if and only if it is sunny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yep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Biconditional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a few initial terms necessarily remain undefined</a:t>
            </a:r>
          </a:p>
        </p:txBody>
      </p:sp>
    </p:spTree>
    <p:extLst>
      <p:ext uri="{BB962C8B-B14F-4D97-AF65-F5344CB8AC3E}">
        <p14:creationId xmlns:p14="http://schemas.microsoft.com/office/powerpoint/2010/main" val="18706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Truth table: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142819"/>
              </p:ext>
            </p:extLst>
          </p:nvPr>
        </p:nvGraphicFramePr>
        <p:xfrm>
          <a:off x="38100" y="1981200"/>
          <a:ext cx="9105899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/>
                <a:gridCol w="2286000"/>
                <a:gridCol w="44195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Sunglasses?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Sunny?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Sunglasses </a:t>
                      </a:r>
                      <a:r>
                        <a:rPr lang="en-US" sz="3200" dirty="0" err="1" smtClean="0"/>
                        <a:t>iff</a:t>
                      </a:r>
                      <a:r>
                        <a:rPr lang="en-US" sz="3200" dirty="0" smtClean="0"/>
                        <a:t> sunny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0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0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0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Biconditional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Truth table: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779774"/>
              </p:ext>
            </p:extLst>
          </p:nvPr>
        </p:nvGraphicFramePr>
        <p:xfrm>
          <a:off x="38100" y="1981200"/>
          <a:ext cx="9105899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/>
                <a:gridCol w="2286000"/>
                <a:gridCol w="44195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Sunglasses?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Sunny?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Sunglasses </a:t>
                      </a:r>
                      <a:r>
                        <a:rPr lang="en-US" sz="3200" dirty="0" err="1" smtClean="0"/>
                        <a:t>iff</a:t>
                      </a:r>
                      <a:r>
                        <a:rPr lang="en-US" sz="3200" dirty="0" smtClean="0"/>
                        <a:t> sunny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Biconditional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1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Truth table: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418024"/>
              </p:ext>
            </p:extLst>
          </p:nvPr>
        </p:nvGraphicFramePr>
        <p:xfrm>
          <a:off x="38100" y="1981200"/>
          <a:ext cx="9105899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/>
                <a:gridCol w="2286000"/>
                <a:gridCol w="44195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Sunglasses?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Sunny?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Sunglasses </a:t>
                      </a:r>
                      <a:r>
                        <a:rPr lang="en-US" sz="3200" dirty="0" err="1" smtClean="0"/>
                        <a:t>iff</a:t>
                      </a:r>
                      <a:r>
                        <a:rPr lang="en-US" sz="3200" dirty="0" smtClean="0"/>
                        <a:t> sunny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Biconditional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4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 smtClean="0"/>
              <a:t>Biconditional </a:t>
            </a:r>
            <a:r>
              <a:rPr lang="en-US" sz="5800" dirty="0"/>
              <a:t>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dirty="0" smtClean="0"/>
              <a:t>biconditional </a:t>
            </a:r>
            <a:r>
              <a:rPr lang="en-US" dirty="0"/>
              <a:t>statements,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 </a:t>
            </a:r>
            <a:r>
              <a:rPr lang="en-US" dirty="0" smtClean="0">
                <a:latin typeface="Arial"/>
                <a:cs typeface="Arial"/>
              </a:rPr>
              <a:t>↔</a:t>
            </a:r>
            <a:r>
              <a:rPr lang="en-US" dirty="0" smtClean="0"/>
              <a:t> q </a:t>
            </a:r>
            <a:r>
              <a:rPr lang="en-US" dirty="0"/>
              <a:t>is true whenever the two statements have the same truth </a:t>
            </a:r>
            <a:r>
              <a:rPr lang="en-US" dirty="0" smtClean="0"/>
              <a:t>value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Otherwise </a:t>
            </a:r>
            <a:r>
              <a:rPr lang="en-US" dirty="0"/>
              <a:t>it is </a:t>
            </a:r>
            <a:r>
              <a:rPr lang="en-US" dirty="0" smtClean="0"/>
              <a:t>false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6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50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 in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designing digital circuits, the designer often begins with a truth table describing what the circuit should do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85002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https://www.allaboutcircuits.com/textbook/digital/chpt-7/converting-truth-tables-boolean-expressions/</a:t>
            </a:r>
          </a:p>
        </p:txBody>
      </p:sp>
    </p:spTree>
    <p:extLst>
      <p:ext uri="{BB962C8B-B14F-4D97-AF65-F5344CB8AC3E}">
        <p14:creationId xmlns:p14="http://schemas.microsoft.com/office/powerpoint/2010/main" val="766066868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 in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were given the task of designing a flame detection circuit for a toxic waste incinerator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85002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https://www.allaboutcircuits.com/textbook/digital/chpt-7/converting-truth-tables-boolean-expressions/</a:t>
            </a:r>
          </a:p>
        </p:txBody>
      </p:sp>
    </p:spTree>
    <p:extLst>
      <p:ext uri="{BB962C8B-B14F-4D97-AF65-F5344CB8AC3E}">
        <p14:creationId xmlns:p14="http://schemas.microsoft.com/office/powerpoint/2010/main" val="1815661108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 in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intense heat of the fire is intended to neutralize the toxicity of the waste introduced into the incinerator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85002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https://www.allaboutcircuits.com/textbook/digital/chpt-7/converting-truth-tables-boolean-expressions/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3800475"/>
            <a:ext cx="56007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89343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3800475"/>
            <a:ext cx="5600700" cy="2676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 in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Combustion-based </a:t>
            </a:r>
            <a:r>
              <a:rPr lang="en-US" dirty="0"/>
              <a:t>techniques are commonly used to neutralize medical waste, which may be infected with deadly viruses or bacteria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85002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https://www.allaboutcircuits.com/textbook/digital/chpt-7/converting-truth-tables-boolean-expressions/</a:t>
            </a:r>
          </a:p>
        </p:txBody>
      </p:sp>
    </p:spTree>
    <p:extLst>
      <p:ext uri="{BB962C8B-B14F-4D97-AF65-F5344CB8AC3E}">
        <p14:creationId xmlns:p14="http://schemas.microsoft.com/office/powerpoint/2010/main" val="4211739471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 in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long as a flame is maintained in the incinerator, it is safe to inject waste into it to be neutralized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85002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https://www.allaboutcircuits.com/textbook/digital/chpt-7/converting-truth-tables-boolean-expressions/</a:t>
            </a:r>
          </a:p>
        </p:txBody>
      </p:sp>
    </p:spTree>
    <p:extLst>
      <p:ext uri="{BB962C8B-B14F-4D97-AF65-F5344CB8AC3E}">
        <p14:creationId xmlns:p14="http://schemas.microsoft.com/office/powerpoint/2010/main" val="2443941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logic, the words </a:t>
            </a:r>
            <a:r>
              <a:rPr lang="en-US" dirty="0" smtClean="0"/>
              <a:t>“</a:t>
            </a:r>
            <a:r>
              <a:rPr lang="en-US" dirty="0"/>
              <a:t>true</a:t>
            </a:r>
            <a:r>
              <a:rPr lang="en-US" dirty="0" smtClean="0"/>
              <a:t>” </a:t>
            </a:r>
            <a:r>
              <a:rPr lang="en-US" dirty="0"/>
              <a:t>and “false” are the initial undefined terms</a:t>
            </a:r>
          </a:p>
        </p:txBody>
      </p:sp>
    </p:spTree>
    <p:extLst>
      <p:ext uri="{BB962C8B-B14F-4D97-AF65-F5344CB8AC3E}">
        <p14:creationId xmlns:p14="http://schemas.microsoft.com/office/powerpoint/2010/main" val="148428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 in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flame were to be extinguished, </a:t>
            </a:r>
            <a:r>
              <a:rPr lang="en-US" dirty="0" smtClean="0"/>
              <a:t>it </a:t>
            </a:r>
            <a:r>
              <a:rPr lang="en-US" dirty="0"/>
              <a:t>would be unsafe to </a:t>
            </a:r>
            <a:r>
              <a:rPr lang="en-US" dirty="0" smtClean="0"/>
              <a:t>inject </a:t>
            </a:r>
            <a:r>
              <a:rPr lang="en-US" dirty="0"/>
              <a:t>waste into the combustion chamber, as it would exit the exhaust un-neutralized, and pose a health threat to anyone in close proximity to the exhaust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85002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https://www.allaboutcircuits.com/textbook/digital/chpt-7/converting-truth-tables-boolean-expressions/</a:t>
            </a:r>
          </a:p>
        </p:txBody>
      </p:sp>
    </p:spTree>
    <p:extLst>
      <p:ext uri="{BB962C8B-B14F-4D97-AF65-F5344CB8AC3E}">
        <p14:creationId xmlns:p14="http://schemas.microsoft.com/office/powerpoint/2010/main" val="2195701900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 in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 need in this system is a sure way of detecting the presence of a flame, and permitting waste to be injected only if a flame is “proven” by the flame detection system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85002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https://www.allaboutcircuits.com/textbook/digital/chpt-7/converting-truth-tables-boolean-expressions/</a:t>
            </a:r>
          </a:p>
        </p:txBody>
      </p:sp>
    </p:spTree>
    <p:extLst>
      <p:ext uri="{BB962C8B-B14F-4D97-AF65-F5344CB8AC3E}">
        <p14:creationId xmlns:p14="http://schemas.microsoft.com/office/powerpoint/2010/main" val="74743848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 in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85002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https://www.allaboutcircuits.com/textbook/digital/chpt-7/converting-truth-tables-boolean-expressions/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166" y="990600"/>
            <a:ext cx="7045234" cy="568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1603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 in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task, now, is to design the circuitry of the logic system to open the waste valve if and only if there is good flame proven by the sensors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85002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https://www.allaboutcircuits.com/textbook/digital/chpt-7/converting-truth-tables-boolean-expressions/</a:t>
            </a:r>
          </a:p>
        </p:txBody>
      </p:sp>
    </p:spTree>
    <p:extLst>
      <p:ext uri="{BB962C8B-B14F-4D97-AF65-F5344CB8AC3E}">
        <p14:creationId xmlns:p14="http://schemas.microsoft.com/office/powerpoint/2010/main" val="2535509016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 in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want the valve to be opened if only one out of the three sensors detects flame</a:t>
            </a:r>
            <a:r>
              <a:rPr lang="en-US" dirty="0" smtClean="0"/>
              <a:t>?</a:t>
            </a:r>
          </a:p>
          <a:p>
            <a:r>
              <a:rPr lang="en-US" dirty="0" smtClean="0"/>
              <a:t>Two out of three?</a:t>
            </a:r>
          </a:p>
          <a:p>
            <a:r>
              <a:rPr lang="en-US" dirty="0" smtClean="0"/>
              <a:t>All three?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85002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https://www.allaboutcircuits.com/textbook/digital/chpt-7/converting-truth-tables-boolean-expressions/</a:t>
            </a:r>
          </a:p>
        </p:txBody>
      </p:sp>
    </p:spTree>
    <p:extLst>
      <p:ext uri="{BB962C8B-B14F-4D97-AF65-F5344CB8AC3E}">
        <p14:creationId xmlns:p14="http://schemas.microsoft.com/office/powerpoint/2010/main" val="544103988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 in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</a:t>
            </a:r>
            <a:r>
              <a:rPr lang="en-US" dirty="0"/>
              <a:t>the system so that the valve is </a:t>
            </a:r>
            <a:r>
              <a:rPr lang="en-US" dirty="0" smtClean="0"/>
              <a:t>opened </a:t>
            </a:r>
            <a:r>
              <a:rPr lang="en-US" dirty="0"/>
              <a:t>if and only if all three sensors detect a good flame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85002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https://www.allaboutcircuits.com/textbook/digital/chpt-7/converting-truth-tables-boolean-expressions/</a:t>
            </a:r>
          </a:p>
        </p:txBody>
      </p:sp>
    </p:spTree>
    <p:extLst>
      <p:ext uri="{BB962C8B-B14F-4D97-AF65-F5344CB8AC3E}">
        <p14:creationId xmlns:p14="http://schemas.microsoft.com/office/powerpoint/2010/main" val="57124093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 in Circuits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70752"/>
              </p:ext>
            </p:extLst>
          </p:nvPr>
        </p:nvGraphicFramePr>
        <p:xfrm>
          <a:off x="457200" y="1219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 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 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Open?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6685002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https://www.allaboutcircuits.com/textbook/digital/chpt-7/converting-truth-tables-boolean-expressions/</a:t>
            </a:r>
          </a:p>
        </p:txBody>
      </p:sp>
    </p:spTree>
    <p:extLst>
      <p:ext uri="{BB962C8B-B14F-4D97-AF65-F5344CB8AC3E}">
        <p14:creationId xmlns:p14="http://schemas.microsoft.com/office/powerpoint/2010/main" val="2782560645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 in Circuits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663412"/>
              </p:ext>
            </p:extLst>
          </p:nvPr>
        </p:nvGraphicFramePr>
        <p:xfrm>
          <a:off x="457200" y="1219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 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 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Open?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6685002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https://www.allaboutcircuits.com/textbook/digital/chpt-7/converting-truth-tables-boolean-expressions/</a:t>
            </a:r>
          </a:p>
        </p:txBody>
      </p:sp>
    </p:spTree>
    <p:extLst>
      <p:ext uri="{BB962C8B-B14F-4D97-AF65-F5344CB8AC3E}">
        <p14:creationId xmlns:p14="http://schemas.microsoft.com/office/powerpoint/2010/main" val="1836734696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 in Circuits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47418"/>
              </p:ext>
            </p:extLst>
          </p:nvPr>
        </p:nvGraphicFramePr>
        <p:xfrm>
          <a:off x="457200" y="1219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 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 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Open?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6685002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https://www.allaboutcircuits.com/textbook/digital/chpt-7/converting-truth-tables-boolean-expressions/</a:t>
            </a:r>
          </a:p>
        </p:txBody>
      </p:sp>
    </p:spTree>
    <p:extLst>
      <p:ext uri="{BB962C8B-B14F-4D97-AF65-F5344CB8AC3E}">
        <p14:creationId xmlns:p14="http://schemas.microsoft.com/office/powerpoint/2010/main" val="2095205555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 in Circuits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 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 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Open?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6685002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https://www.allaboutcircuits.com/textbook/digital/chpt-7/converting-truth-tables-boolean-expressions/</a:t>
            </a:r>
          </a:p>
        </p:txBody>
      </p:sp>
    </p:spTree>
    <p:extLst>
      <p:ext uri="{BB962C8B-B14F-4D97-AF65-F5344CB8AC3E}">
        <p14:creationId xmlns:p14="http://schemas.microsoft.com/office/powerpoint/2010/main" val="3597259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you come up with a definition of “true”?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1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 in Circuits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599352"/>
              </p:ext>
            </p:extLst>
          </p:nvPr>
        </p:nvGraphicFramePr>
        <p:xfrm>
          <a:off x="457200" y="1219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 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 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Open?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6685002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https://www.allaboutcircuits.com/textbook/digital/chpt-7/converting-truth-tables-boolean-expressions/</a:t>
            </a:r>
          </a:p>
        </p:txBody>
      </p:sp>
    </p:spTree>
    <p:extLst>
      <p:ext uri="{BB962C8B-B14F-4D97-AF65-F5344CB8AC3E}">
        <p14:creationId xmlns:p14="http://schemas.microsoft.com/office/powerpoint/2010/main" val="722906081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 in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functionality could be generated with a three-input AND gate: the output of the circuit will be </a:t>
            </a:r>
            <a:r>
              <a:rPr lang="en-US" dirty="0" smtClean="0"/>
              <a:t>“on” </a:t>
            </a:r>
            <a:r>
              <a:rPr lang="en-US" dirty="0"/>
              <a:t>if and only if input A </a:t>
            </a:r>
            <a:r>
              <a:rPr lang="en-US" i="1" dirty="0"/>
              <a:t>AND</a:t>
            </a:r>
            <a:r>
              <a:rPr lang="en-US" dirty="0"/>
              <a:t> input B </a:t>
            </a:r>
            <a:r>
              <a:rPr lang="en-US" i="1" dirty="0"/>
              <a:t>AND</a:t>
            </a:r>
            <a:r>
              <a:rPr lang="en-US" dirty="0"/>
              <a:t> input C are all </a:t>
            </a:r>
            <a:r>
              <a:rPr lang="en-US" dirty="0" smtClean="0"/>
              <a:t>“fire”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85002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https://www.allaboutcircuits.com/textbook/digital/chpt-7/converting-truth-tables-boolean-expressions/</a:t>
            </a:r>
          </a:p>
        </p:txBody>
      </p:sp>
    </p:spTree>
    <p:extLst>
      <p:ext uri="{BB962C8B-B14F-4D97-AF65-F5344CB8AC3E}">
        <p14:creationId xmlns:p14="http://schemas.microsoft.com/office/powerpoint/2010/main" val="1769705914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 in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would be nice to have a </a:t>
            </a:r>
            <a:r>
              <a:rPr lang="en-US" dirty="0" smtClean="0"/>
              <a:t>system </a:t>
            </a:r>
            <a:r>
              <a:rPr lang="en-US" dirty="0"/>
              <a:t>that </a:t>
            </a:r>
            <a:r>
              <a:rPr lang="en-US" dirty="0" smtClean="0"/>
              <a:t>minimized shutting </a:t>
            </a:r>
            <a:r>
              <a:rPr lang="en-US" dirty="0"/>
              <a:t>the system down unnecessarily, yet still provide sensor </a:t>
            </a:r>
            <a:r>
              <a:rPr lang="en-US" dirty="0" smtClean="0"/>
              <a:t>redundancy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85002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https://www.allaboutcircuits.com/textbook/digital/chpt-7/converting-truth-tables-boolean-expressions/</a:t>
            </a:r>
          </a:p>
        </p:txBody>
      </p:sp>
    </p:spTree>
    <p:extLst>
      <p:ext uri="{BB962C8B-B14F-4D97-AF65-F5344CB8AC3E}">
        <p14:creationId xmlns:p14="http://schemas.microsoft.com/office/powerpoint/2010/main" val="2312780588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 in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out of three might do this!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85002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https://www.allaboutcircuits.com/textbook/digital/chpt-7/converting-truth-tables-boolean-expressions/</a:t>
            </a:r>
          </a:p>
        </p:txBody>
      </p:sp>
    </p:spTree>
    <p:extLst>
      <p:ext uri="{BB962C8B-B14F-4D97-AF65-F5344CB8AC3E}">
        <p14:creationId xmlns:p14="http://schemas.microsoft.com/office/powerpoint/2010/main" val="2465344247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 in Circuits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 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 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Open?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6685002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https://www.allaboutcircuits.com/textbook/digital/chpt-7/converting-truth-tables-boolean-expressions/</a:t>
            </a:r>
          </a:p>
        </p:txBody>
      </p:sp>
    </p:spTree>
    <p:extLst>
      <p:ext uri="{BB962C8B-B14F-4D97-AF65-F5344CB8AC3E}">
        <p14:creationId xmlns:p14="http://schemas.microsoft.com/office/powerpoint/2010/main" val="3285145474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 in Circuits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60317"/>
              </p:ext>
            </p:extLst>
          </p:nvPr>
        </p:nvGraphicFramePr>
        <p:xfrm>
          <a:off x="457200" y="1219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 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 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Open?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6685002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https://www.allaboutcircuits.com/textbook/digital/chpt-7/converting-truth-tables-boolean-expressions/</a:t>
            </a:r>
          </a:p>
        </p:txBody>
      </p:sp>
    </p:spTree>
    <p:extLst>
      <p:ext uri="{BB962C8B-B14F-4D97-AF65-F5344CB8AC3E}">
        <p14:creationId xmlns:p14="http://schemas.microsoft.com/office/powerpoint/2010/main" val="1638884943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 in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might want to know when one of the sensors did not agree with the other two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85002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https://www.allaboutcircuits.com/textbook/digital/chpt-7/converting-truth-tables-boolean-expressions/</a:t>
            </a:r>
          </a:p>
        </p:txBody>
      </p:sp>
    </p:spTree>
    <p:extLst>
      <p:ext uri="{BB962C8B-B14F-4D97-AF65-F5344CB8AC3E}">
        <p14:creationId xmlns:p14="http://schemas.microsoft.com/office/powerpoint/2010/main" val="202292669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 in Circuits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245553"/>
              </p:ext>
            </p:extLst>
          </p:nvPr>
        </p:nvGraphicFramePr>
        <p:xfrm>
          <a:off x="457200" y="1219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 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 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Only two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agree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6685002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https://www.allaboutcircuits.com/textbook/digital/chpt-7/converting-truth-tables-boolean-expressions/</a:t>
            </a:r>
          </a:p>
        </p:txBody>
      </p:sp>
    </p:spTree>
    <p:extLst>
      <p:ext uri="{BB962C8B-B14F-4D97-AF65-F5344CB8AC3E}">
        <p14:creationId xmlns:p14="http://schemas.microsoft.com/office/powerpoint/2010/main" val="4110850456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 in Circuits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66526"/>
              </p:ext>
            </p:extLst>
          </p:nvPr>
        </p:nvGraphicFramePr>
        <p:xfrm>
          <a:off x="457200" y="1219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 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 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Only two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agree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 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6685002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https://www.allaboutcircuits.com/textbook/digital/chpt-7/converting-truth-tables-boolean-expressions/</a:t>
            </a:r>
          </a:p>
        </p:txBody>
      </p:sp>
    </p:spTree>
    <p:extLst>
      <p:ext uri="{BB962C8B-B14F-4D97-AF65-F5344CB8AC3E}">
        <p14:creationId xmlns:p14="http://schemas.microsoft.com/office/powerpoint/2010/main" val="2359061758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48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for </a:t>
            </a:r>
            <a:r>
              <a:rPr lang="en-US" smtClean="0"/>
              <a:t>something profound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9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C000"/>
                </a:solidFill>
              </a:rPr>
              <a:t>statement</a:t>
            </a:r>
            <a:r>
              <a:rPr lang="en-US" dirty="0" smtClean="0"/>
              <a:t> (or </a:t>
            </a:r>
            <a:r>
              <a:rPr lang="en-US" dirty="0" smtClean="0">
                <a:solidFill>
                  <a:srgbClr val="FFC000"/>
                </a:solidFill>
              </a:rPr>
              <a:t>proposition</a:t>
            </a:r>
            <a:r>
              <a:rPr lang="en-US" dirty="0" smtClean="0"/>
              <a:t>) is a sentence that is true or false but not both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0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Beach 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 problems are found in Crossword Puzzle books</a:t>
            </a:r>
          </a:p>
          <a:p>
            <a:endParaRPr lang="en-US" sz="200" dirty="0"/>
          </a:p>
          <a:p>
            <a:r>
              <a:rPr lang="en-US" dirty="0" smtClean="0"/>
              <a:t>They use the skills we learned in this class!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1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C000"/>
                </a:solidFill>
              </a:rPr>
              <a:t>statement</a:t>
            </a:r>
            <a:r>
              <a:rPr lang="en-US" dirty="0" smtClean="0"/>
              <a:t> (or </a:t>
            </a:r>
            <a:r>
              <a:rPr lang="en-US" dirty="0" smtClean="0">
                <a:solidFill>
                  <a:srgbClr val="FFC000"/>
                </a:solidFill>
              </a:rPr>
              <a:t>proposition</a:t>
            </a:r>
            <a:r>
              <a:rPr lang="en-US" dirty="0" smtClean="0"/>
              <a:t>) is a sentence that is true or false but not both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(Sentence is another initial undefined term…)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Is it a statement/proposition?</a:t>
            </a:r>
          </a:p>
          <a:p>
            <a:pPr algn="ctr"/>
            <a:r>
              <a:rPr lang="en-US" dirty="0" smtClean="0"/>
              <a:t>“Two plus two equals four”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Logical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dirty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Is it a statement/proposition?</a:t>
            </a:r>
          </a:p>
          <a:p>
            <a:pPr algn="ctr"/>
            <a:r>
              <a:rPr lang="en-US" dirty="0" smtClean="0"/>
              <a:t>“Two plus two equals four”</a:t>
            </a:r>
          </a:p>
          <a:p>
            <a:pPr algn="ctr"/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Yes, because it is true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Logical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dirty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Is it a statement</a:t>
            </a:r>
            <a:r>
              <a:rPr lang="en-US" dirty="0"/>
              <a:t>/proposition</a:t>
            </a:r>
            <a:r>
              <a:rPr lang="en-US" dirty="0" smtClean="0"/>
              <a:t>?</a:t>
            </a:r>
          </a:p>
          <a:p>
            <a:pPr algn="ctr"/>
            <a:r>
              <a:rPr lang="en-US" dirty="0" smtClean="0"/>
              <a:t>“Two plus two equals five”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Logical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dirty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2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Is it a statement</a:t>
            </a:r>
            <a:r>
              <a:rPr lang="en-US" dirty="0"/>
              <a:t>/proposition</a:t>
            </a:r>
            <a:r>
              <a:rPr lang="en-US" dirty="0" smtClean="0"/>
              <a:t>?</a:t>
            </a:r>
          </a:p>
          <a:p>
            <a:pPr algn="ctr"/>
            <a:r>
              <a:rPr lang="en-US" dirty="0" smtClean="0"/>
              <a:t>“Two plus two equals five”</a:t>
            </a:r>
          </a:p>
          <a:p>
            <a:pPr algn="ctr"/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Yes, because it is false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Logical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dirty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Is it a statement</a:t>
            </a:r>
            <a:r>
              <a:rPr lang="en-US" dirty="0"/>
              <a:t>/proposition</a:t>
            </a:r>
            <a:r>
              <a:rPr lang="en-US" dirty="0" smtClean="0"/>
              <a:t>?</a:t>
            </a:r>
          </a:p>
          <a:p>
            <a:pPr algn="ctr"/>
            <a:r>
              <a:rPr lang="en-US" dirty="0" smtClean="0"/>
              <a:t>“He is a CTU student”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Logical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dirty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Is it a statement</a:t>
            </a:r>
            <a:r>
              <a:rPr lang="en-US" dirty="0"/>
              <a:t>/proposition</a:t>
            </a:r>
            <a:r>
              <a:rPr lang="en-US" dirty="0" smtClean="0"/>
              <a:t>?</a:t>
            </a:r>
          </a:p>
          <a:p>
            <a:pPr algn="ctr"/>
            <a:r>
              <a:rPr lang="en-US" dirty="0" smtClean="0"/>
              <a:t>“</a:t>
            </a:r>
            <a:r>
              <a:rPr lang="en-US" dirty="0"/>
              <a:t>He is a CTU student</a:t>
            </a:r>
            <a:r>
              <a:rPr lang="en-US" dirty="0" smtClean="0"/>
              <a:t>”</a:t>
            </a:r>
          </a:p>
          <a:p>
            <a:pPr algn="ctr"/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No, because it cannot be given a truth value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Logical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dirty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Is it a statement</a:t>
            </a:r>
            <a:r>
              <a:rPr lang="en-US" dirty="0"/>
              <a:t>/proposition</a:t>
            </a:r>
            <a:r>
              <a:rPr lang="en-US" dirty="0" smtClean="0"/>
              <a:t>?</a:t>
            </a:r>
          </a:p>
          <a:p>
            <a:pPr algn="ctr"/>
            <a:r>
              <a:rPr lang="en-US" dirty="0" smtClean="0"/>
              <a:t>“</a:t>
            </a:r>
            <a:r>
              <a:rPr lang="en-US" altLang="en-US" dirty="0" smtClean="0"/>
              <a:t>Alfred Hitchcock was a brilliant director</a:t>
            </a:r>
            <a:r>
              <a:rPr lang="en-US" dirty="0" smtClean="0"/>
              <a:t>”</a:t>
            </a:r>
          </a:p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Logical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dirty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Is it a statement</a:t>
            </a:r>
            <a:r>
              <a:rPr lang="en-US" dirty="0"/>
              <a:t>/proposition</a:t>
            </a:r>
            <a:r>
              <a:rPr lang="en-US" dirty="0" smtClean="0"/>
              <a:t>?</a:t>
            </a:r>
          </a:p>
          <a:p>
            <a:pPr algn="ctr"/>
            <a:r>
              <a:rPr lang="en-US" dirty="0" smtClean="0"/>
              <a:t>“</a:t>
            </a:r>
            <a:r>
              <a:rPr lang="en-US" altLang="en-US" dirty="0" smtClean="0"/>
              <a:t>Alfred Hitchcock was a brilliant director</a:t>
            </a:r>
            <a:r>
              <a:rPr lang="en-US" dirty="0" smtClean="0"/>
              <a:t>”</a:t>
            </a:r>
          </a:p>
          <a:p>
            <a:pPr algn="ctr"/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No, because it cannot be given a truth value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Logical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dirty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4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15000" b="0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TRUTH</a:t>
            </a:r>
            <a:endParaRPr lang="en-US" sz="15000" b="0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6248400" y="6248400"/>
            <a:ext cx="2655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41873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Universal </a:t>
            </a:r>
            <a:r>
              <a:rPr lang="en-US" dirty="0" smtClean="0">
                <a:solidFill>
                  <a:srgbClr val="FFC000"/>
                </a:solidFill>
              </a:rPr>
              <a:t>statements/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propositions </a:t>
            </a:r>
            <a:r>
              <a:rPr lang="en-US" dirty="0"/>
              <a:t>contain variations of the </a:t>
            </a:r>
            <a:r>
              <a:rPr lang="en-US" dirty="0" smtClean="0"/>
              <a:t>words  “for all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30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Universal </a:t>
            </a:r>
            <a:r>
              <a:rPr lang="en-US" dirty="0" smtClean="0">
                <a:solidFill>
                  <a:srgbClr val="FFC000"/>
                </a:solidFill>
              </a:rPr>
              <a:t>statements/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propositions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/>
              <a:t>contain variations of the </a:t>
            </a:r>
            <a:r>
              <a:rPr lang="en-US" dirty="0" smtClean="0"/>
              <a:t>words  “for all”</a:t>
            </a:r>
          </a:p>
          <a:p>
            <a:endParaRPr lang="en-US" dirty="0"/>
          </a:p>
          <a:p>
            <a:r>
              <a:rPr lang="en-US" dirty="0" smtClean="0"/>
              <a:t>Ex: All males have a Y chromosome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Existential statements/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propositions </a:t>
            </a:r>
            <a:r>
              <a:rPr lang="en-US" dirty="0"/>
              <a:t>contain versions of the </a:t>
            </a:r>
            <a:r>
              <a:rPr lang="en-US" dirty="0" smtClean="0"/>
              <a:t>word  “some”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Existential statements/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propositions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/>
              <a:t>contain versions of the </a:t>
            </a:r>
            <a:r>
              <a:rPr lang="en-US" dirty="0" smtClean="0"/>
              <a:t>words  “there is”</a:t>
            </a:r>
          </a:p>
          <a:p>
            <a:endParaRPr lang="en-US" dirty="0"/>
          </a:p>
          <a:p>
            <a:r>
              <a:rPr lang="en-US" dirty="0"/>
              <a:t>Ex: </a:t>
            </a:r>
            <a:r>
              <a:rPr lang="en-US" dirty="0" smtClean="0"/>
              <a:t>Some males carry pocketknives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Statements are usually labeled with a variable name like “p” “q” “r”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Statements are usually labeled with a variable name like “p” “q” “r”</a:t>
            </a:r>
          </a:p>
          <a:p>
            <a:endParaRPr lang="en-US" dirty="0"/>
          </a:p>
          <a:p>
            <a:pPr algn="ctr"/>
            <a:r>
              <a:rPr lang="en-US" dirty="0" smtClean="0"/>
              <a:t>“mind your </a:t>
            </a:r>
            <a:r>
              <a:rPr lang="en-US" dirty="0" err="1" smtClean="0"/>
              <a:t>ps</a:t>
            </a:r>
            <a:r>
              <a:rPr lang="en-US" dirty="0" smtClean="0"/>
              <a:t> and </a:t>
            </a:r>
            <a:r>
              <a:rPr lang="en-US" dirty="0" err="1" smtClean="0"/>
              <a:t>qs</a:t>
            </a:r>
            <a:r>
              <a:rPr lang="en-US" dirty="0" smtClean="0"/>
              <a:t>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8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Statements using “and”, “or”, “not”, “if then” </a:t>
            </a:r>
            <a:r>
              <a:rPr lang="en-US" dirty="0"/>
              <a:t>and </a:t>
            </a:r>
            <a:r>
              <a:rPr lang="en-US" dirty="0" smtClean="0"/>
              <a:t>“if </a:t>
            </a:r>
            <a:r>
              <a:rPr lang="en-US" dirty="0"/>
              <a:t>and only </a:t>
            </a:r>
            <a:r>
              <a:rPr lang="en-US" dirty="0" smtClean="0"/>
              <a:t>if” </a:t>
            </a:r>
            <a:r>
              <a:rPr lang="en-US" dirty="0"/>
              <a:t>are </a:t>
            </a:r>
            <a:r>
              <a:rPr lang="en-US" dirty="0">
                <a:solidFill>
                  <a:srgbClr val="FFC000"/>
                </a:solidFill>
              </a:rPr>
              <a:t>compound statements </a:t>
            </a:r>
            <a:r>
              <a:rPr lang="en-US" dirty="0"/>
              <a:t>(otherwise they are </a:t>
            </a:r>
            <a:r>
              <a:rPr lang="en-US" dirty="0">
                <a:solidFill>
                  <a:srgbClr val="FFC000"/>
                </a:solidFill>
              </a:rPr>
              <a:t>simple statements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</a:t>
            </a:r>
            <a:r>
              <a:rPr lang="en-US" dirty="0"/>
              <a:t>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dirty="0"/>
              <a:t>important mathematical concepts can only be defined using phrases that are universal (“all”), existential (“there is”) and conditional (“if-then”)</a:t>
            </a:r>
          </a:p>
        </p:txBody>
      </p:sp>
    </p:spTree>
    <p:extLst>
      <p:ext uri="{BB962C8B-B14F-4D97-AF65-F5344CB8AC3E}">
        <p14:creationId xmlns:p14="http://schemas.microsoft.com/office/powerpoint/2010/main" val="18706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compound statements:</a:t>
            </a:r>
          </a:p>
          <a:p>
            <a:endParaRPr lang="en-US" dirty="0"/>
          </a:p>
          <a:p>
            <a:r>
              <a:rPr lang="en-US" dirty="0" smtClean="0">
                <a:sym typeface="Symbol"/>
              </a:rPr>
              <a:t>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means “AND” </a:t>
            </a:r>
          </a:p>
          <a:p>
            <a:r>
              <a:rPr lang="en-US" dirty="0" smtClean="0">
                <a:sym typeface="Symbol" pitchFamily="18" charset="2"/>
              </a:rPr>
              <a:t>called </a:t>
            </a:r>
            <a:r>
              <a:rPr lang="en-US" dirty="0">
                <a:sym typeface="Symbol" pitchFamily="18" charset="2"/>
              </a:rPr>
              <a:t>the </a:t>
            </a:r>
            <a:r>
              <a:rPr lang="en-US" dirty="0" err="1">
                <a:solidFill>
                  <a:srgbClr val="FFC000"/>
                </a:solidFill>
                <a:sym typeface="Symbol" pitchFamily="18" charset="2"/>
              </a:rPr>
              <a:t>conjuction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stellar" panose="020A0402060406010301" pitchFamily="18" charset="0"/>
              </a:rPr>
              <a:t>Truth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marL="342900" indent="-342900" algn="ctr">
              <a:defRPr/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Question on a true/false test:</a:t>
            </a:r>
          </a:p>
          <a:p>
            <a:pPr marL="342900" indent="-342900" algn="ctr">
              <a:defRPr/>
            </a:pPr>
            <a:endParaRPr lang="en-US" sz="2000" dirty="0">
              <a:latin typeface="Comic Sans MS" pitchFamily="66" charset="0"/>
              <a:cs typeface="Times New Roman" pitchFamily="18" charset="0"/>
            </a:endParaRPr>
          </a:p>
          <a:p>
            <a:pPr marL="742950" indent="-742950">
              <a:buFontTx/>
              <a:buAutoNum type="arabicParenR"/>
              <a:defRPr/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US presidents are named   </a:t>
            </a:r>
          </a:p>
          <a:p>
            <a:pPr>
              <a:defRPr/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   “Barack”	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___    F ___   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4478338"/>
            <a:ext cx="1581150" cy="215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5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compound statements:</a:t>
            </a:r>
          </a:p>
          <a:p>
            <a:endParaRPr lang="en-US" dirty="0"/>
          </a:p>
          <a:p>
            <a:r>
              <a:rPr lang="en-US" dirty="0">
                <a:sym typeface="Symbol" pitchFamily="18" charset="2"/>
              </a:rPr>
              <a:t> means “AND” </a:t>
            </a:r>
          </a:p>
          <a:p>
            <a:r>
              <a:rPr lang="en-US" dirty="0" smtClean="0">
                <a:sym typeface="Symbol" pitchFamily="18" charset="2"/>
              </a:rPr>
              <a:t>called </a:t>
            </a:r>
            <a:r>
              <a:rPr lang="en-US" dirty="0">
                <a:sym typeface="Symbol" pitchFamily="18" charset="2"/>
              </a:rPr>
              <a:t>the </a:t>
            </a:r>
            <a:r>
              <a:rPr lang="en-US" dirty="0" err="1" smtClean="0">
                <a:solidFill>
                  <a:srgbClr val="FFC000"/>
                </a:solidFill>
                <a:sym typeface="Symbol" pitchFamily="18" charset="2"/>
              </a:rPr>
              <a:t>conjuction</a:t>
            </a:r>
            <a:endParaRPr lang="en-US" dirty="0" smtClean="0">
              <a:solidFill>
                <a:srgbClr val="FFC000"/>
              </a:solidFill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  <a:p>
            <a:pPr algn="r"/>
            <a:r>
              <a:rPr lang="en-US" dirty="0">
                <a:sym typeface="Symbol"/>
              </a:rPr>
              <a:t> </a:t>
            </a:r>
            <a:r>
              <a:rPr lang="en-US" dirty="0" smtClean="0">
                <a:sym typeface="Symbol"/>
              </a:rPr>
              <a:t>for </a:t>
            </a:r>
            <a:r>
              <a:rPr lang="en-US" dirty="0">
                <a:sym typeface="Symbol"/>
              </a:rPr>
              <a:t>sets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87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a ≤ x ≤ b </a:t>
            </a:r>
          </a:p>
          <a:p>
            <a:pPr algn="ctr"/>
            <a:r>
              <a:rPr lang="en-US" dirty="0" smtClean="0"/>
              <a:t>means  </a:t>
            </a:r>
          </a:p>
          <a:p>
            <a:pPr algn="ctr"/>
            <a:r>
              <a:rPr lang="en-US" dirty="0" smtClean="0"/>
              <a:t>a ≤ x 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and </a:t>
            </a:r>
          </a:p>
          <a:p>
            <a:pPr algn="ctr"/>
            <a:r>
              <a:rPr lang="en-US" dirty="0" smtClean="0"/>
              <a:t>x ≤ b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compound statements:</a:t>
            </a:r>
          </a:p>
          <a:p>
            <a:endParaRPr lang="en-US" dirty="0"/>
          </a:p>
          <a:p>
            <a:r>
              <a:rPr lang="en-US" dirty="0">
                <a:sym typeface="Symbol" pitchFamily="18" charset="2"/>
              </a:rPr>
              <a:t></a:t>
            </a:r>
            <a:r>
              <a:rPr lang="en-US" dirty="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dirty="0" smtClean="0"/>
              <a:t>means  </a:t>
            </a:r>
            <a:r>
              <a:rPr lang="en-US" dirty="0"/>
              <a:t>“OR”</a:t>
            </a:r>
          </a:p>
          <a:p>
            <a:r>
              <a:rPr lang="en-US" dirty="0" smtClean="0"/>
              <a:t>called </a:t>
            </a:r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disjunction</a:t>
            </a:r>
          </a:p>
        </p:txBody>
      </p:sp>
    </p:spTree>
    <p:extLst>
      <p:ext uri="{BB962C8B-B14F-4D97-AF65-F5344CB8AC3E}">
        <p14:creationId xmlns:p14="http://schemas.microsoft.com/office/powerpoint/2010/main" val="49402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compound statements:</a:t>
            </a:r>
          </a:p>
          <a:p>
            <a:endParaRPr lang="en-US" dirty="0"/>
          </a:p>
          <a:p>
            <a:r>
              <a:rPr lang="en-US" dirty="0" smtClean="0">
                <a:sym typeface="Symbol"/>
              </a:rPr>
              <a:t></a:t>
            </a:r>
            <a:r>
              <a:rPr lang="en-US" dirty="0" smtClean="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dirty="0" smtClean="0"/>
              <a:t>means  </a:t>
            </a:r>
            <a:r>
              <a:rPr lang="en-US" dirty="0"/>
              <a:t>“OR”</a:t>
            </a:r>
          </a:p>
          <a:p>
            <a:r>
              <a:rPr lang="en-US" dirty="0" smtClean="0"/>
              <a:t>called </a:t>
            </a:r>
            <a:r>
              <a:rPr lang="en-US" dirty="0"/>
              <a:t>the </a:t>
            </a:r>
            <a:r>
              <a:rPr lang="en-US" dirty="0" smtClean="0">
                <a:solidFill>
                  <a:srgbClr val="FFC000"/>
                </a:solidFill>
              </a:rPr>
              <a:t>disjunction</a:t>
            </a:r>
          </a:p>
          <a:p>
            <a:endParaRPr lang="en-US" altLang="en-US" dirty="0">
              <a:solidFill>
                <a:srgbClr val="FFC000"/>
              </a:solidFill>
              <a:sym typeface="Symbol" pitchFamily="18" charset="2"/>
            </a:endParaRPr>
          </a:p>
          <a:p>
            <a:pPr algn="r"/>
            <a:r>
              <a:rPr lang="en-US" altLang="en-US" dirty="0" smtClean="0">
                <a:sym typeface="Symbol" pitchFamily="18" charset="2"/>
              </a:rPr>
              <a:t>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for sets</a:t>
            </a:r>
            <a:endParaRPr lang="en-US" dirty="0"/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x </a:t>
            </a:r>
            <a:r>
              <a:rPr lang="en-US" dirty="0"/>
              <a:t>≤ </a:t>
            </a:r>
            <a:r>
              <a:rPr lang="en-US" dirty="0" smtClean="0"/>
              <a:t>a </a:t>
            </a:r>
            <a:endParaRPr lang="en-US" dirty="0"/>
          </a:p>
          <a:p>
            <a:pPr algn="ctr"/>
            <a:r>
              <a:rPr lang="en-US" dirty="0"/>
              <a:t>means  </a:t>
            </a:r>
          </a:p>
          <a:p>
            <a:pPr algn="ctr"/>
            <a:r>
              <a:rPr lang="en-US" dirty="0" smtClean="0"/>
              <a:t>x &lt; a </a:t>
            </a:r>
            <a:endParaRPr lang="en-US" dirty="0"/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or </a:t>
            </a:r>
            <a:endParaRPr lang="en-US" dirty="0">
              <a:solidFill>
                <a:srgbClr val="FFC000"/>
              </a:solidFill>
            </a:endParaRPr>
          </a:p>
          <a:p>
            <a:pPr algn="ctr"/>
            <a:r>
              <a:rPr lang="en-US" dirty="0"/>
              <a:t>x </a:t>
            </a:r>
            <a:r>
              <a:rPr lang="en-US" dirty="0" smtClean="0"/>
              <a:t>= 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Symbol" pitchFamily="18" charset="2"/>
              </a:rPr>
              <a:t> a pyramid upon the sand  </a:t>
            </a:r>
          </a:p>
          <a:p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(“and”) </a:t>
            </a:r>
          </a:p>
          <a:p>
            <a:endParaRPr lang="en-US" dirty="0" smtClean="0"/>
          </a:p>
          <a:p>
            <a:r>
              <a:rPr lang="en-US" dirty="0" smtClean="0">
                <a:sym typeface="Symbol"/>
              </a:rPr>
              <a:t> points down to the ore (“or”) </a:t>
            </a:r>
          </a:p>
          <a:p>
            <a:r>
              <a:rPr lang="en-US" dirty="0" smtClean="0">
                <a:sym typeface="Symbol"/>
              </a:rPr>
              <a:t>  </a:t>
            </a:r>
            <a:r>
              <a:rPr lang="en-US" sz="2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below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 and </a:t>
            </a:r>
            <a:r>
              <a:rPr lang="en-US" dirty="0" smtClean="0">
                <a:sym typeface="Symbol" pitchFamily="18" charset="2"/>
              </a:rPr>
              <a:t> both mean “and”</a:t>
            </a:r>
            <a:endParaRPr lang="en-US" altLang="en-US" dirty="0" smtClean="0">
              <a:sym typeface="Symbol" pitchFamily="18" charset="2"/>
            </a:endParaRPr>
          </a:p>
          <a:p>
            <a:r>
              <a:rPr lang="en-US" altLang="en-US" dirty="0" smtClean="0">
                <a:sym typeface="Symbol" pitchFamily="18" charset="2"/>
              </a:rPr>
              <a:t> and </a:t>
            </a:r>
            <a:r>
              <a:rPr lang="en-US" dirty="0" smtClean="0">
                <a:sym typeface="Symbol"/>
              </a:rPr>
              <a:t> both mean “or”</a:t>
            </a:r>
            <a:r>
              <a:rPr lang="en-US" altLang="en-US" dirty="0" smtClean="0">
                <a:sym typeface="Symbol" pitchFamily="18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9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evaluate the “truth” of compound statements, we use 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truth tables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truth table has one column for each input variable </a:t>
            </a:r>
            <a:r>
              <a:rPr lang="en-US" dirty="0" smtClean="0"/>
              <a:t>and </a:t>
            </a:r>
            <a:r>
              <a:rPr lang="en-US" dirty="0"/>
              <a:t>one final column showing all of the possible results of the logical </a:t>
            </a:r>
            <a:r>
              <a:rPr lang="en-US" dirty="0" smtClean="0"/>
              <a:t>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5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r>
              <a:rPr lang="en-US" dirty="0" smtClean="0"/>
              <a:t>p: Ann is on the softball team</a:t>
            </a:r>
          </a:p>
          <a:p>
            <a:r>
              <a:rPr lang="en-US" dirty="0" smtClean="0"/>
              <a:t>q: Paul is on the softball team</a:t>
            </a:r>
          </a:p>
          <a:p>
            <a:endParaRPr lang="en-US" sz="2000" dirty="0"/>
          </a:p>
          <a:p>
            <a:r>
              <a:rPr lang="en-US" dirty="0" smtClean="0"/>
              <a:t>Are these statements?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5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stellar" panose="020A0402060406010301" pitchFamily="18" charset="0"/>
              </a:rPr>
              <a:t>Truth</a:t>
            </a:r>
            <a:endParaRPr lang="en-US" altLang="en-US" dirty="0">
              <a:latin typeface="Castellar" panose="020A0402060406010301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marL="342900" indent="-342900" algn="ctr">
              <a:defRPr/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Question on a true/false test:</a:t>
            </a:r>
          </a:p>
          <a:p>
            <a:pPr marL="342900" indent="-342900" algn="ctr">
              <a:defRPr/>
            </a:pPr>
            <a:endParaRPr lang="en-US" sz="2000" dirty="0">
              <a:latin typeface="Comic Sans MS" pitchFamily="66" charset="0"/>
              <a:cs typeface="Times New Roman" pitchFamily="18" charset="0"/>
            </a:endParaRPr>
          </a:p>
          <a:p>
            <a:pPr marL="742950" indent="-742950">
              <a:buFontTx/>
              <a:buAutoNum type="arabicParenR"/>
              <a:defRPr/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US presidents are named   </a:t>
            </a:r>
          </a:p>
          <a:p>
            <a:pPr>
              <a:defRPr/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 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“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George”	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___    F ___</a:t>
            </a:r>
            <a:endParaRPr lang="en-US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91050"/>
            <a:ext cx="1430338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4591050"/>
            <a:ext cx="16383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4613275"/>
            <a:ext cx="1357312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5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r>
              <a:rPr lang="en-US" dirty="0" smtClean="0"/>
              <a:t>p: Ann is on the softball team</a:t>
            </a:r>
          </a:p>
          <a:p>
            <a:r>
              <a:rPr lang="en-US" dirty="0" smtClean="0"/>
              <a:t>q: Paul is on the softball team</a:t>
            </a:r>
          </a:p>
          <a:p>
            <a:endParaRPr lang="en-US" sz="2000" dirty="0"/>
          </a:p>
          <a:p>
            <a:r>
              <a:rPr lang="en-US" dirty="0" smtClean="0"/>
              <a:t>Find p </a:t>
            </a:r>
            <a:r>
              <a:rPr lang="en-US" dirty="0" smtClean="0">
                <a:sym typeface="Symbol"/>
              </a:rPr>
              <a:t> q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Compound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dirty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2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r>
              <a:rPr lang="en-US" dirty="0" smtClean="0"/>
              <a:t>p: Ann is on the softball team</a:t>
            </a:r>
          </a:p>
          <a:p>
            <a:r>
              <a:rPr lang="en-US" dirty="0" smtClean="0"/>
              <a:t>q: Paul is on the softball team</a:t>
            </a:r>
          </a:p>
          <a:p>
            <a:endParaRPr lang="en-US" sz="2000" dirty="0"/>
          </a:p>
          <a:p>
            <a:r>
              <a:rPr lang="en-US" dirty="0" smtClean="0"/>
              <a:t>Find p </a:t>
            </a:r>
            <a:r>
              <a:rPr lang="en-US" dirty="0" smtClean="0">
                <a:sym typeface="Symbol"/>
              </a:rPr>
              <a:t> q (p or q)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902772"/>
              </p:ext>
            </p:extLst>
          </p:nvPr>
        </p:nvGraphicFramePr>
        <p:xfrm>
          <a:off x="3067050" y="4495800"/>
          <a:ext cx="60960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i="0" dirty="0" smtClean="0"/>
                        <a:t>q</a:t>
                      </a:r>
                      <a:endParaRPr lang="en-US" sz="2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 </a:t>
                      </a:r>
                      <a:r>
                        <a:rPr lang="en-US" sz="2500" dirty="0" smtClean="0">
                          <a:sym typeface="Symbol"/>
                        </a:rPr>
                        <a:t> q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Compound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dirty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r>
              <a:rPr lang="en-US" dirty="0" smtClean="0"/>
              <a:t>p: Ann is on the softball team</a:t>
            </a:r>
          </a:p>
          <a:p>
            <a:r>
              <a:rPr lang="en-US" dirty="0" smtClean="0"/>
              <a:t>q: Paul is on the softball team</a:t>
            </a:r>
          </a:p>
          <a:p>
            <a:endParaRPr lang="en-US" sz="2000" dirty="0"/>
          </a:p>
          <a:p>
            <a:r>
              <a:rPr lang="en-US" dirty="0" smtClean="0"/>
              <a:t>What values can p have?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669028"/>
              </p:ext>
            </p:extLst>
          </p:nvPr>
        </p:nvGraphicFramePr>
        <p:xfrm>
          <a:off x="3067050" y="4495800"/>
          <a:ext cx="60960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i="0" dirty="0" smtClean="0"/>
                        <a:t>q</a:t>
                      </a:r>
                      <a:endParaRPr lang="en-US" sz="2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 </a:t>
                      </a:r>
                      <a:r>
                        <a:rPr lang="en-US" sz="2500" dirty="0" smtClean="0">
                          <a:sym typeface="Symbol"/>
                        </a:rPr>
                        <a:t> q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Compound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dirty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r>
              <a:rPr lang="en-US" dirty="0" smtClean="0"/>
              <a:t>p: Ann is on the softball team</a:t>
            </a:r>
          </a:p>
          <a:p>
            <a:r>
              <a:rPr lang="en-US" dirty="0" smtClean="0"/>
              <a:t>q: Paul is on the softball team</a:t>
            </a:r>
          </a:p>
          <a:p>
            <a:endParaRPr lang="en-US" sz="2000" dirty="0"/>
          </a:p>
          <a:p>
            <a:r>
              <a:rPr lang="en-US" dirty="0" smtClean="0"/>
              <a:t>What values can p have?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195566"/>
              </p:ext>
            </p:extLst>
          </p:nvPr>
        </p:nvGraphicFramePr>
        <p:xfrm>
          <a:off x="3067050" y="4495800"/>
          <a:ext cx="60960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i="0" dirty="0" smtClean="0"/>
                        <a:t>q</a:t>
                      </a:r>
                      <a:endParaRPr lang="en-US" sz="2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 </a:t>
                      </a:r>
                      <a:r>
                        <a:rPr lang="en-US" sz="2500" dirty="0" smtClean="0">
                          <a:sym typeface="Symbol"/>
                        </a:rPr>
                        <a:t> q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7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r>
              <a:rPr lang="en-US" dirty="0" smtClean="0"/>
              <a:t>p: Ann is on the softball team</a:t>
            </a:r>
          </a:p>
          <a:p>
            <a:r>
              <a:rPr lang="en-US" dirty="0" smtClean="0"/>
              <a:t>q: Paul is on the softball team</a:t>
            </a:r>
          </a:p>
          <a:p>
            <a:endParaRPr lang="en-US" sz="2000" dirty="0"/>
          </a:p>
          <a:p>
            <a:r>
              <a:rPr lang="en-US" dirty="0" smtClean="0"/>
              <a:t>What values can q have?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049956"/>
              </p:ext>
            </p:extLst>
          </p:nvPr>
        </p:nvGraphicFramePr>
        <p:xfrm>
          <a:off x="3067050" y="4495800"/>
          <a:ext cx="60960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i="0" dirty="0" smtClean="0"/>
                        <a:t>q</a:t>
                      </a:r>
                      <a:endParaRPr lang="en-US" sz="2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 </a:t>
                      </a:r>
                      <a:r>
                        <a:rPr lang="en-US" sz="2500" dirty="0" smtClean="0">
                          <a:sym typeface="Symbol"/>
                        </a:rPr>
                        <a:t> q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6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r>
              <a:rPr lang="en-US" dirty="0" smtClean="0"/>
              <a:t>p: Ann is on the softball team</a:t>
            </a:r>
          </a:p>
          <a:p>
            <a:r>
              <a:rPr lang="en-US" dirty="0" smtClean="0"/>
              <a:t>q: Paul is on the softball team</a:t>
            </a:r>
          </a:p>
          <a:p>
            <a:endParaRPr lang="en-US" sz="2000" dirty="0"/>
          </a:p>
          <a:p>
            <a:r>
              <a:rPr lang="en-US" dirty="0" smtClean="0"/>
              <a:t>What values can q have?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675322"/>
              </p:ext>
            </p:extLst>
          </p:nvPr>
        </p:nvGraphicFramePr>
        <p:xfrm>
          <a:off x="3067050" y="4495800"/>
          <a:ext cx="60960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i="0" dirty="0" smtClean="0"/>
                        <a:t>q</a:t>
                      </a:r>
                      <a:endParaRPr lang="en-US" sz="2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 </a:t>
                      </a:r>
                      <a:r>
                        <a:rPr lang="en-US" sz="2500" dirty="0" smtClean="0">
                          <a:sym typeface="Symbol"/>
                        </a:rPr>
                        <a:t> q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5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r>
              <a:rPr lang="en-US" dirty="0" smtClean="0"/>
              <a:t>p: Ann is on the softball team</a:t>
            </a:r>
          </a:p>
          <a:p>
            <a:r>
              <a:rPr lang="en-US" dirty="0" smtClean="0"/>
              <a:t>q: Paul is on the softball team</a:t>
            </a:r>
          </a:p>
          <a:p>
            <a:endParaRPr lang="en-US" sz="2000" dirty="0"/>
          </a:p>
          <a:p>
            <a:pPr>
              <a:spcBef>
                <a:spcPts val="960"/>
              </a:spcBef>
            </a:pPr>
            <a:r>
              <a:rPr lang="en-US" dirty="0" smtClean="0"/>
              <a:t>What combinations of values can you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have for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 and q?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702067"/>
              </p:ext>
            </p:extLst>
          </p:nvPr>
        </p:nvGraphicFramePr>
        <p:xfrm>
          <a:off x="3067050" y="4495800"/>
          <a:ext cx="60960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i="0" dirty="0" smtClean="0"/>
                        <a:t>q</a:t>
                      </a:r>
                      <a:endParaRPr lang="en-US" sz="2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 </a:t>
                      </a:r>
                      <a:r>
                        <a:rPr lang="en-US" sz="2500" dirty="0" smtClean="0">
                          <a:sym typeface="Symbol"/>
                        </a:rPr>
                        <a:t> q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Compound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dirty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4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r>
              <a:rPr lang="en-US" dirty="0" smtClean="0"/>
              <a:t>p: Ann is on the softball team</a:t>
            </a:r>
          </a:p>
          <a:p>
            <a:r>
              <a:rPr lang="en-US" dirty="0" smtClean="0"/>
              <a:t>q: Paul is on the softball team</a:t>
            </a:r>
          </a:p>
          <a:p>
            <a:endParaRPr lang="en-US" sz="2000" dirty="0"/>
          </a:p>
          <a:p>
            <a:pPr>
              <a:spcBef>
                <a:spcPts val="960"/>
              </a:spcBef>
            </a:pPr>
            <a:r>
              <a:rPr lang="en-US" dirty="0" smtClean="0"/>
              <a:t>What combinations of values can you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have for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 and q?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860223"/>
              </p:ext>
            </p:extLst>
          </p:nvPr>
        </p:nvGraphicFramePr>
        <p:xfrm>
          <a:off x="3067050" y="4495800"/>
          <a:ext cx="60960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i="0" dirty="0" smtClean="0"/>
                        <a:t>q</a:t>
                      </a:r>
                      <a:endParaRPr lang="en-US" sz="2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 </a:t>
                      </a:r>
                      <a:r>
                        <a:rPr lang="en-US" sz="2500" dirty="0" smtClean="0">
                          <a:sym typeface="Symbol"/>
                        </a:rPr>
                        <a:t> q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Compound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dirty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4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r>
              <a:rPr lang="en-US" dirty="0" smtClean="0"/>
              <a:t>p: Ann is on the softball team</a:t>
            </a:r>
          </a:p>
          <a:p>
            <a:r>
              <a:rPr lang="en-US" dirty="0" smtClean="0"/>
              <a:t>q: Paul is on the softball team</a:t>
            </a:r>
          </a:p>
          <a:p>
            <a:endParaRPr lang="en-US" sz="2000" dirty="0"/>
          </a:p>
          <a:p>
            <a:pPr>
              <a:spcBef>
                <a:spcPts val="960"/>
              </a:spcBef>
            </a:pPr>
            <a:r>
              <a:rPr lang="en-US" dirty="0" smtClean="0"/>
              <a:t>What combinations of values can you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have for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 and q?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968904"/>
              </p:ext>
            </p:extLst>
          </p:nvPr>
        </p:nvGraphicFramePr>
        <p:xfrm>
          <a:off x="3067050" y="4495800"/>
          <a:ext cx="60960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i="0" dirty="0" smtClean="0"/>
                        <a:t>q</a:t>
                      </a:r>
                      <a:endParaRPr lang="en-US" sz="2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 </a:t>
                      </a:r>
                      <a:r>
                        <a:rPr lang="en-US" sz="2500" dirty="0" smtClean="0">
                          <a:sym typeface="Symbol"/>
                        </a:rPr>
                        <a:t> q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Compound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dirty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r>
              <a:rPr lang="en-US" dirty="0" smtClean="0"/>
              <a:t>p: Ann is on the softball team</a:t>
            </a:r>
          </a:p>
          <a:p>
            <a:r>
              <a:rPr lang="en-US" dirty="0" smtClean="0"/>
              <a:t>q: Paul is on the softball team</a:t>
            </a:r>
          </a:p>
          <a:p>
            <a:endParaRPr lang="en-US" sz="2000" dirty="0"/>
          </a:p>
          <a:p>
            <a:pPr>
              <a:spcBef>
                <a:spcPts val="960"/>
              </a:spcBef>
            </a:pPr>
            <a:r>
              <a:rPr lang="en-US" dirty="0" smtClean="0"/>
              <a:t>What combinations of values can you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have for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 and q?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353429"/>
              </p:ext>
            </p:extLst>
          </p:nvPr>
        </p:nvGraphicFramePr>
        <p:xfrm>
          <a:off x="3067050" y="4495800"/>
          <a:ext cx="60960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i="0" dirty="0" smtClean="0"/>
                        <a:t>q</a:t>
                      </a:r>
                      <a:endParaRPr lang="en-US" sz="2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 </a:t>
                      </a:r>
                      <a:r>
                        <a:rPr lang="en-US" sz="2500" dirty="0" smtClean="0">
                          <a:sym typeface="Symbol"/>
                        </a:rPr>
                        <a:t> q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Compound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dirty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stellar" panose="020A0402060406010301" pitchFamily="18" charset="0"/>
              </a:rPr>
              <a:t>Truth</a:t>
            </a:r>
            <a:endParaRPr lang="en-US" altLang="en-US" dirty="0">
              <a:latin typeface="Castellar" panose="020A0402060406010301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marL="342900" indent="-342900" algn="ctr">
              <a:defRPr/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Question on a true/false test:</a:t>
            </a:r>
          </a:p>
          <a:p>
            <a:pPr marL="342900" indent="-342900" algn="ctr">
              <a:defRPr/>
            </a:pPr>
            <a:endParaRPr lang="en-US" sz="2000" dirty="0">
              <a:latin typeface="Comic Sans MS" pitchFamily="66" charset="0"/>
              <a:cs typeface="Times New Roman" pitchFamily="18" charset="0"/>
            </a:endParaRPr>
          </a:p>
          <a:p>
            <a:pPr marL="742950" indent="-742950">
              <a:buFontTx/>
              <a:buAutoNum type="arabicParenR"/>
              <a:defRPr/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US presidents are male   </a:t>
            </a:r>
          </a:p>
          <a:p>
            <a:pPr>
              <a:defRPr/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			T ___    F ___   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910013"/>
            <a:ext cx="4356100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46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r>
              <a:rPr lang="en-US" dirty="0" smtClean="0"/>
              <a:t>p: Ann is on the softball team</a:t>
            </a:r>
          </a:p>
          <a:p>
            <a:r>
              <a:rPr lang="en-US" dirty="0" smtClean="0"/>
              <a:t>q: Paul is on the softball team</a:t>
            </a:r>
          </a:p>
          <a:p>
            <a:endParaRPr lang="en-US" sz="2000" dirty="0"/>
          </a:p>
          <a:p>
            <a:pPr>
              <a:spcBef>
                <a:spcPts val="960"/>
              </a:spcBef>
            </a:pPr>
            <a:r>
              <a:rPr lang="en-US" dirty="0" smtClean="0"/>
              <a:t>What combinations of values can you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have for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 and q?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071166"/>
              </p:ext>
            </p:extLst>
          </p:nvPr>
        </p:nvGraphicFramePr>
        <p:xfrm>
          <a:off x="3067050" y="4495800"/>
          <a:ext cx="60960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i="0" dirty="0" smtClean="0"/>
                        <a:t>q</a:t>
                      </a:r>
                      <a:endParaRPr lang="en-US" sz="2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 </a:t>
                      </a:r>
                      <a:r>
                        <a:rPr lang="en-US" sz="2500" dirty="0" smtClean="0">
                          <a:sym typeface="Symbol"/>
                        </a:rPr>
                        <a:t> q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Compound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dirty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5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r>
              <a:rPr lang="en-US" dirty="0" smtClean="0"/>
              <a:t>p: Ann is on the softball team</a:t>
            </a:r>
          </a:p>
          <a:p>
            <a:r>
              <a:rPr lang="en-US" dirty="0" smtClean="0"/>
              <a:t>q: Paul is on the softball team</a:t>
            </a:r>
          </a:p>
          <a:p>
            <a:endParaRPr lang="en-US" sz="2000" dirty="0"/>
          </a:p>
          <a:p>
            <a:r>
              <a:rPr lang="en-US" dirty="0" smtClean="0"/>
              <a:t>Is p </a:t>
            </a:r>
            <a:r>
              <a:rPr lang="en-US" dirty="0" smtClean="0">
                <a:sym typeface="Symbol"/>
              </a:rPr>
              <a:t> q (p or q) true for p true and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ym typeface="Symbol"/>
              </a:rPr>
              <a:t>q true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57404"/>
              </p:ext>
            </p:extLst>
          </p:nvPr>
        </p:nvGraphicFramePr>
        <p:xfrm>
          <a:off x="3067050" y="4495800"/>
          <a:ext cx="60960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i="0" dirty="0" smtClean="0"/>
                        <a:t>q</a:t>
                      </a:r>
                      <a:endParaRPr lang="en-US" sz="2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 </a:t>
                      </a:r>
                      <a:r>
                        <a:rPr lang="en-US" sz="2500" dirty="0" smtClean="0">
                          <a:sym typeface="Symbol"/>
                        </a:rPr>
                        <a:t> q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Compound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dirty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2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r>
              <a:rPr lang="en-US" dirty="0" smtClean="0"/>
              <a:t>p: Ann is on the softball team</a:t>
            </a:r>
          </a:p>
          <a:p>
            <a:r>
              <a:rPr lang="en-US" dirty="0" smtClean="0"/>
              <a:t>q: Paul is on the softball team</a:t>
            </a:r>
          </a:p>
          <a:p>
            <a:endParaRPr lang="en-US" sz="2000" dirty="0"/>
          </a:p>
          <a:p>
            <a:r>
              <a:rPr lang="en-US" dirty="0" smtClean="0"/>
              <a:t>Is p </a:t>
            </a:r>
            <a:r>
              <a:rPr lang="en-US" dirty="0" smtClean="0">
                <a:sym typeface="Symbol"/>
              </a:rPr>
              <a:t> q (p or q) true for p true and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ym typeface="Symbol"/>
              </a:rPr>
              <a:t>q true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255093"/>
              </p:ext>
            </p:extLst>
          </p:nvPr>
        </p:nvGraphicFramePr>
        <p:xfrm>
          <a:off x="3067050" y="4495800"/>
          <a:ext cx="60960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i="0" dirty="0" smtClean="0"/>
                        <a:t>q</a:t>
                      </a:r>
                      <a:endParaRPr lang="en-US" sz="2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 </a:t>
                      </a:r>
                      <a:r>
                        <a:rPr lang="en-US" sz="2500" dirty="0" smtClean="0">
                          <a:sym typeface="Symbol"/>
                        </a:rPr>
                        <a:t> q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Compound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dirty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r>
              <a:rPr lang="en-US" dirty="0" smtClean="0"/>
              <a:t>p: Ann is on the softball team</a:t>
            </a:r>
          </a:p>
          <a:p>
            <a:r>
              <a:rPr lang="en-US" dirty="0" smtClean="0"/>
              <a:t>q: Paul is on the softball team</a:t>
            </a:r>
          </a:p>
          <a:p>
            <a:endParaRPr lang="en-US" sz="2000" dirty="0"/>
          </a:p>
          <a:p>
            <a:r>
              <a:rPr lang="en-US" dirty="0" smtClean="0"/>
              <a:t>Is p </a:t>
            </a:r>
            <a:r>
              <a:rPr lang="en-US" dirty="0" smtClean="0">
                <a:sym typeface="Symbol"/>
              </a:rPr>
              <a:t> q (p or q) true for p true and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ym typeface="Symbol"/>
              </a:rPr>
              <a:t>q false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299213"/>
              </p:ext>
            </p:extLst>
          </p:nvPr>
        </p:nvGraphicFramePr>
        <p:xfrm>
          <a:off x="3067050" y="4495800"/>
          <a:ext cx="60960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i="0" dirty="0" smtClean="0"/>
                        <a:t>q</a:t>
                      </a:r>
                      <a:endParaRPr lang="en-US" sz="2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 </a:t>
                      </a:r>
                      <a:r>
                        <a:rPr lang="en-US" sz="2500" dirty="0" smtClean="0">
                          <a:sym typeface="Symbol"/>
                        </a:rPr>
                        <a:t> q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Compound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dirty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7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r>
              <a:rPr lang="en-US" dirty="0" smtClean="0"/>
              <a:t>p: Ann is on the softball team</a:t>
            </a:r>
          </a:p>
          <a:p>
            <a:r>
              <a:rPr lang="en-US" dirty="0" smtClean="0"/>
              <a:t>q: Paul is on the softball team</a:t>
            </a:r>
          </a:p>
          <a:p>
            <a:endParaRPr lang="en-US" sz="2000" dirty="0"/>
          </a:p>
          <a:p>
            <a:r>
              <a:rPr lang="en-US" dirty="0" smtClean="0"/>
              <a:t>Is p </a:t>
            </a:r>
            <a:r>
              <a:rPr lang="en-US" dirty="0" smtClean="0">
                <a:sym typeface="Symbol"/>
              </a:rPr>
              <a:t> q (p or q) true for p true and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ym typeface="Symbol"/>
              </a:rPr>
              <a:t>q false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195176"/>
              </p:ext>
            </p:extLst>
          </p:nvPr>
        </p:nvGraphicFramePr>
        <p:xfrm>
          <a:off x="3067050" y="4495800"/>
          <a:ext cx="60960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i="0" dirty="0" smtClean="0"/>
                        <a:t>q</a:t>
                      </a:r>
                      <a:endParaRPr lang="en-US" sz="2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 </a:t>
                      </a:r>
                      <a:r>
                        <a:rPr lang="en-US" sz="2500" dirty="0" smtClean="0">
                          <a:sym typeface="Symbol"/>
                        </a:rPr>
                        <a:t> q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Compound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dirty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3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r>
              <a:rPr lang="en-US" dirty="0" smtClean="0"/>
              <a:t>p: Ann is on the softball team</a:t>
            </a:r>
          </a:p>
          <a:p>
            <a:r>
              <a:rPr lang="en-US" dirty="0" smtClean="0"/>
              <a:t>q: Paul is on the softball team</a:t>
            </a:r>
          </a:p>
          <a:p>
            <a:endParaRPr lang="en-US" sz="2000" dirty="0"/>
          </a:p>
          <a:p>
            <a:r>
              <a:rPr lang="en-US" dirty="0" smtClean="0"/>
              <a:t>Is p </a:t>
            </a:r>
            <a:r>
              <a:rPr lang="en-US" dirty="0" smtClean="0">
                <a:sym typeface="Symbol"/>
              </a:rPr>
              <a:t> q (p or q) true for p false and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ym typeface="Symbol"/>
              </a:rPr>
              <a:t>q true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713191"/>
              </p:ext>
            </p:extLst>
          </p:nvPr>
        </p:nvGraphicFramePr>
        <p:xfrm>
          <a:off x="3067050" y="4495800"/>
          <a:ext cx="60960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i="0" dirty="0" smtClean="0"/>
                        <a:t>q</a:t>
                      </a:r>
                      <a:endParaRPr lang="en-US" sz="2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 </a:t>
                      </a:r>
                      <a:r>
                        <a:rPr lang="en-US" sz="2500" dirty="0" smtClean="0">
                          <a:sym typeface="Symbol"/>
                        </a:rPr>
                        <a:t> q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Compound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dirty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r>
              <a:rPr lang="en-US" dirty="0" smtClean="0"/>
              <a:t>p: Ann is on the softball team</a:t>
            </a:r>
          </a:p>
          <a:p>
            <a:r>
              <a:rPr lang="en-US" dirty="0" smtClean="0"/>
              <a:t>q: Paul is on the softball team</a:t>
            </a:r>
          </a:p>
          <a:p>
            <a:endParaRPr lang="en-US" sz="2000" dirty="0"/>
          </a:p>
          <a:p>
            <a:r>
              <a:rPr lang="en-US" dirty="0" smtClean="0"/>
              <a:t>Is p </a:t>
            </a:r>
            <a:r>
              <a:rPr lang="en-US" dirty="0" smtClean="0">
                <a:sym typeface="Symbol"/>
              </a:rPr>
              <a:t> q (p or q) true for p false and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ym typeface="Symbol"/>
              </a:rPr>
              <a:t>q true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685047"/>
              </p:ext>
            </p:extLst>
          </p:nvPr>
        </p:nvGraphicFramePr>
        <p:xfrm>
          <a:off x="3067050" y="4495800"/>
          <a:ext cx="60960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i="0" dirty="0" smtClean="0"/>
                        <a:t>q</a:t>
                      </a:r>
                      <a:endParaRPr lang="en-US" sz="2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 </a:t>
                      </a:r>
                      <a:r>
                        <a:rPr lang="en-US" sz="2500" dirty="0" smtClean="0">
                          <a:sym typeface="Symbol"/>
                        </a:rPr>
                        <a:t> q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Compound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dirty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8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r>
              <a:rPr lang="en-US" dirty="0" smtClean="0"/>
              <a:t>p: Ann is on the softball team</a:t>
            </a:r>
          </a:p>
          <a:p>
            <a:r>
              <a:rPr lang="en-US" dirty="0" smtClean="0"/>
              <a:t>q: Paul is on the softball team</a:t>
            </a:r>
          </a:p>
          <a:p>
            <a:endParaRPr lang="en-US" sz="2000" dirty="0"/>
          </a:p>
          <a:p>
            <a:r>
              <a:rPr lang="en-US" dirty="0" smtClean="0"/>
              <a:t>Is p </a:t>
            </a:r>
            <a:r>
              <a:rPr lang="en-US" dirty="0" smtClean="0">
                <a:sym typeface="Symbol"/>
              </a:rPr>
              <a:t> q (p or q) true for p false and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ym typeface="Symbol"/>
              </a:rPr>
              <a:t>q false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103860"/>
              </p:ext>
            </p:extLst>
          </p:nvPr>
        </p:nvGraphicFramePr>
        <p:xfrm>
          <a:off x="3067050" y="4495800"/>
          <a:ext cx="60960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i="0" dirty="0" smtClean="0"/>
                        <a:t>q</a:t>
                      </a:r>
                      <a:endParaRPr lang="en-US" sz="2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 </a:t>
                      </a:r>
                      <a:r>
                        <a:rPr lang="en-US" sz="2500" dirty="0" smtClean="0">
                          <a:sym typeface="Symbol"/>
                        </a:rPr>
                        <a:t> q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Compound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dirty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8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r>
              <a:rPr lang="en-US" dirty="0" smtClean="0"/>
              <a:t>p: Ann is on the softball team</a:t>
            </a:r>
          </a:p>
          <a:p>
            <a:r>
              <a:rPr lang="en-US" dirty="0" smtClean="0"/>
              <a:t>q: Paul is on the softball team</a:t>
            </a:r>
          </a:p>
          <a:p>
            <a:endParaRPr lang="en-US" sz="2000" dirty="0"/>
          </a:p>
          <a:p>
            <a:r>
              <a:rPr lang="en-US" dirty="0" smtClean="0"/>
              <a:t>Is p </a:t>
            </a:r>
            <a:r>
              <a:rPr lang="en-US" dirty="0" smtClean="0">
                <a:sym typeface="Symbol"/>
              </a:rPr>
              <a:t> q (p or q) true for p false and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ym typeface="Symbol"/>
              </a:rPr>
              <a:t>q false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696913"/>
              </p:ext>
            </p:extLst>
          </p:nvPr>
        </p:nvGraphicFramePr>
        <p:xfrm>
          <a:off x="3067050" y="4495800"/>
          <a:ext cx="60960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i="0" dirty="0" smtClean="0"/>
                        <a:t>q</a:t>
                      </a:r>
                      <a:endParaRPr lang="en-US" sz="2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 </a:t>
                      </a:r>
                      <a:r>
                        <a:rPr lang="en-US" sz="2500" dirty="0" smtClean="0">
                          <a:sym typeface="Symbol"/>
                        </a:rPr>
                        <a:t> q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Compound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dirty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r>
              <a:rPr lang="en-US" dirty="0" smtClean="0"/>
              <a:t>p: Ann is on the softball team</a:t>
            </a:r>
          </a:p>
          <a:p>
            <a:r>
              <a:rPr lang="en-US" dirty="0" smtClean="0"/>
              <a:t>q: Paul is on the softball team</a:t>
            </a:r>
          </a:p>
          <a:p>
            <a:endParaRPr lang="en-US" sz="2000" dirty="0"/>
          </a:p>
          <a:p>
            <a:r>
              <a:rPr lang="en-US" dirty="0" smtClean="0"/>
              <a:t>This truth table shows when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 </a:t>
            </a:r>
            <a:r>
              <a:rPr lang="en-US" dirty="0" smtClean="0">
                <a:sym typeface="Symbol"/>
              </a:rPr>
              <a:t> q is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ym typeface="Symbol"/>
              </a:rPr>
              <a:t>true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835708"/>
              </p:ext>
            </p:extLst>
          </p:nvPr>
        </p:nvGraphicFramePr>
        <p:xfrm>
          <a:off x="3067050" y="4495800"/>
          <a:ext cx="60960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i="0" dirty="0" smtClean="0"/>
                        <a:t>q</a:t>
                      </a:r>
                      <a:endParaRPr lang="en-US" sz="2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 </a:t>
                      </a:r>
                      <a:r>
                        <a:rPr lang="en-US" sz="2500" dirty="0" smtClean="0">
                          <a:sym typeface="Symbol"/>
                        </a:rPr>
                        <a:t> q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1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stellar" panose="020A0402060406010301" pitchFamily="18" charset="0"/>
              </a:rPr>
              <a:t>Truth</a:t>
            </a:r>
            <a:endParaRPr lang="en-US" altLang="en-US" dirty="0">
              <a:latin typeface="Castellar" panose="020A0402060406010301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marL="342900" indent="-342900" algn="ctr">
              <a:defRPr/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Question on a true/false test:</a:t>
            </a:r>
          </a:p>
          <a:p>
            <a:pPr marL="342900" indent="-342900" algn="ctr">
              <a:defRPr/>
            </a:pPr>
            <a:endParaRPr lang="en-US" sz="2000" dirty="0">
              <a:latin typeface="Comic Sans MS" pitchFamily="66" charset="0"/>
              <a:cs typeface="Times New Roman" pitchFamily="18" charset="0"/>
            </a:endParaRPr>
          </a:p>
          <a:p>
            <a:pPr marL="742950" indent="-742950">
              <a:buFontTx/>
              <a:buAutoNum type="arabicParenR"/>
              <a:defRPr/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US presidents are at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least</a:t>
            </a:r>
          </a:p>
          <a:p>
            <a:pPr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  </a:t>
            </a:r>
            <a:r>
              <a:rPr lang="en-US" sz="1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35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years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old   T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___    F ___   </a:t>
            </a:r>
            <a:endParaRPr lang="en-US" dirty="0">
              <a:solidFill>
                <a:schemeClr val="accent2"/>
              </a:solidFill>
            </a:endParaRPr>
          </a:p>
          <a:p>
            <a:endParaRPr lang="en-US" alt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910013"/>
            <a:ext cx="4356100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0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r>
              <a:rPr lang="en-US" dirty="0" smtClean="0"/>
              <a:t>p: Ann is on the softball team</a:t>
            </a:r>
          </a:p>
          <a:p>
            <a:r>
              <a:rPr lang="en-US" dirty="0" smtClean="0"/>
              <a:t>q: Paul is on the softball team</a:t>
            </a:r>
          </a:p>
          <a:p>
            <a:endParaRPr lang="en-US" sz="2000" dirty="0"/>
          </a:p>
          <a:p>
            <a:r>
              <a:rPr lang="en-US" dirty="0" smtClean="0"/>
              <a:t>Find p </a:t>
            </a:r>
            <a:r>
              <a:rPr lang="en-US" dirty="0">
                <a:sym typeface="Symbol" pitchFamily="18" charset="2"/>
              </a:rPr>
              <a:t></a:t>
            </a:r>
            <a:r>
              <a:rPr lang="en-US" dirty="0" smtClean="0">
                <a:sym typeface="Symbol"/>
              </a:rPr>
              <a:t> q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Compound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dirty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1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r>
              <a:rPr lang="en-US" dirty="0" smtClean="0"/>
              <a:t>p: Ann is on the softball team</a:t>
            </a:r>
          </a:p>
          <a:p>
            <a:r>
              <a:rPr lang="en-US" dirty="0" smtClean="0"/>
              <a:t>q: Paul is on the softball team</a:t>
            </a:r>
          </a:p>
          <a:p>
            <a:endParaRPr lang="en-US" sz="2000" dirty="0"/>
          </a:p>
          <a:p>
            <a:r>
              <a:rPr lang="en-US" dirty="0" smtClean="0"/>
              <a:t>This truth table shows when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 </a:t>
            </a:r>
            <a:r>
              <a:rPr lang="en-US" dirty="0">
                <a:sym typeface="Symbol" pitchFamily="18" charset="2"/>
              </a:rPr>
              <a:t></a:t>
            </a:r>
            <a:r>
              <a:rPr lang="en-US" dirty="0" smtClean="0">
                <a:sym typeface="Symbol"/>
              </a:rPr>
              <a:t> q is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ym typeface="Symbol"/>
              </a:rPr>
              <a:t>true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419586"/>
              </p:ext>
            </p:extLst>
          </p:nvPr>
        </p:nvGraphicFramePr>
        <p:xfrm>
          <a:off x="3067050" y="4495800"/>
          <a:ext cx="60960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i="0" dirty="0" smtClean="0"/>
                        <a:t>q</a:t>
                      </a:r>
                      <a:endParaRPr lang="en-US" sz="2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 </a:t>
                      </a:r>
                      <a:r>
                        <a:rPr lang="en-US" sz="2800" dirty="0" smtClean="0">
                          <a:sym typeface="Symbol" pitchFamily="18" charset="2"/>
                        </a:rPr>
                        <a:t></a:t>
                      </a:r>
                      <a:r>
                        <a:rPr lang="en-US" sz="2500" dirty="0" smtClean="0">
                          <a:sym typeface="Symbol"/>
                        </a:rPr>
                        <a:t> q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Compound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2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conjunction (</a:t>
            </a:r>
            <a:r>
              <a:rPr lang="en-US" dirty="0">
                <a:sym typeface="Symbol" pitchFamily="18" charset="2"/>
              </a:rPr>
              <a:t></a:t>
            </a:r>
            <a:r>
              <a:rPr lang="en-US" dirty="0" smtClean="0"/>
              <a:t>), both statements must be true for the conjunction to be true</a:t>
            </a:r>
          </a:p>
          <a:p>
            <a:r>
              <a:rPr lang="en-US" dirty="0" smtClean="0"/>
              <a:t>In a disjunction (</a:t>
            </a:r>
            <a:r>
              <a:rPr lang="en-US" dirty="0">
                <a:sym typeface="Symbol"/>
              </a:rPr>
              <a:t></a:t>
            </a:r>
            <a:r>
              <a:rPr lang="en-US" dirty="0" smtClean="0"/>
              <a:t>), both statements must be false for the disjunction to be 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5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6248400" y="6248400"/>
            <a:ext cx="2655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122696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</a:t>
            </a:r>
            <a:r>
              <a:rPr lang="en-US" dirty="0"/>
              <a:t>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compound statements:</a:t>
            </a:r>
          </a:p>
          <a:p>
            <a:endParaRPr lang="en-US" dirty="0"/>
          </a:p>
          <a:p>
            <a:r>
              <a:rPr lang="en-US" dirty="0"/>
              <a:t>~ or ¬ means “NOT”</a:t>
            </a:r>
          </a:p>
          <a:p>
            <a:r>
              <a:rPr lang="en-US" dirty="0" smtClean="0"/>
              <a:t>called </a:t>
            </a:r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negation</a:t>
            </a:r>
          </a:p>
        </p:txBody>
      </p:sp>
    </p:spTree>
    <p:extLst>
      <p:ext uri="{BB962C8B-B14F-4D97-AF65-F5344CB8AC3E}">
        <p14:creationId xmlns:p14="http://schemas.microsoft.com/office/powerpoint/2010/main" val="18706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compound statements:</a:t>
            </a:r>
          </a:p>
          <a:p>
            <a:endParaRPr lang="en-US" dirty="0"/>
          </a:p>
          <a:p>
            <a:r>
              <a:rPr lang="en-US" dirty="0"/>
              <a:t>~ or ¬ means “NOT”</a:t>
            </a:r>
          </a:p>
          <a:p>
            <a:r>
              <a:rPr lang="en-US" dirty="0" smtClean="0"/>
              <a:t>called </a:t>
            </a:r>
            <a:r>
              <a:rPr lang="en-US" dirty="0"/>
              <a:t>the </a:t>
            </a:r>
            <a:r>
              <a:rPr lang="en-US" dirty="0" smtClean="0">
                <a:solidFill>
                  <a:srgbClr val="FFC000"/>
                </a:solidFill>
              </a:rPr>
              <a:t>negation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pPr algn="r"/>
            <a:r>
              <a:rPr lang="en-US" dirty="0" smtClean="0"/>
              <a:t>A</a:t>
            </a:r>
            <a:r>
              <a:rPr lang="en-US" baseline="30000" dirty="0" smtClean="0"/>
              <a:t>c </a:t>
            </a:r>
            <a:r>
              <a:rPr lang="en-US" dirty="0" smtClean="0"/>
              <a:t>for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negation of a statement is a statement that exactly expresses what it would mean for the statement to be false</a:t>
            </a:r>
          </a:p>
        </p:txBody>
      </p:sp>
    </p:spTree>
    <p:extLst>
      <p:ext uri="{BB962C8B-B14F-4D97-AF65-F5344CB8AC3E}">
        <p14:creationId xmlns:p14="http://schemas.microsoft.com/office/powerpoint/2010/main" val="34958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statement p</a:t>
            </a:r>
          </a:p>
          <a:p>
            <a:r>
              <a:rPr lang="en-US" dirty="0" smtClean="0"/>
              <a:t>has a negation ~p (“not p”)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~p will have the opposite truth value than 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~p will have the opposite truth value than p</a:t>
            </a:r>
          </a:p>
          <a:p>
            <a:endParaRPr lang="en-US" dirty="0"/>
          </a:p>
          <a:p>
            <a:r>
              <a:rPr lang="en-US" dirty="0" smtClean="0"/>
              <a:t>If p is true, then ~p is false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stellar" panose="020A0402060406010301" pitchFamily="18" charset="0"/>
              </a:rPr>
              <a:t>Truth</a:t>
            </a:r>
            <a:endParaRPr lang="en-US" altLang="en-US" dirty="0">
              <a:latin typeface="Castellar" panose="020A0402060406010301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  <a:cs typeface="Times New Roman" pitchFamily="18" charset="0"/>
              </a:rPr>
              <a:t>So, it is easier to be “false” than to be “true”</a:t>
            </a:r>
          </a:p>
          <a:p>
            <a:pPr algn="ctr" eaLnBrk="1" hangingPunct="1"/>
            <a:endParaRPr lang="en-US" altLang="en-US" sz="2000" dirty="0"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6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~p will have the opposite truth value than p</a:t>
            </a:r>
          </a:p>
          <a:p>
            <a:endParaRPr lang="en-US" dirty="0"/>
          </a:p>
          <a:p>
            <a:r>
              <a:rPr lang="en-US" dirty="0" smtClean="0"/>
              <a:t>If p is true, then ~p is false</a:t>
            </a:r>
          </a:p>
          <a:p>
            <a:r>
              <a:rPr lang="en-US" dirty="0" smtClean="0"/>
              <a:t>If p is false, then ~p is true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05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Truth table for ~p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76703"/>
              </p:ext>
            </p:extLst>
          </p:nvPr>
        </p:nvGraphicFramePr>
        <p:xfrm>
          <a:off x="1524000" y="2286000"/>
          <a:ext cx="6096000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/>
                        <a:t>~p</a:t>
                      </a:r>
                      <a:endParaRPr lang="en-US" sz="3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8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6248400" y="6248400"/>
            <a:ext cx="2655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127579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statements p, q, r are connected by ~, </a:t>
            </a:r>
            <a:r>
              <a:rPr lang="en-US" dirty="0" smtClean="0">
                <a:sym typeface="Symbol"/>
              </a:rPr>
              <a:t>,  </a:t>
            </a:r>
          </a:p>
          <a:p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These symbols are called “</a:t>
            </a:r>
            <a:r>
              <a:rPr lang="en-US" dirty="0" smtClean="0">
                <a:solidFill>
                  <a:srgbClr val="FFC000"/>
                </a:solidFill>
                <a:sym typeface="Symbol"/>
              </a:rPr>
              <a:t>logical connectives</a:t>
            </a:r>
            <a:r>
              <a:rPr lang="en-US" dirty="0" smtClean="0">
                <a:sym typeface="Symbol"/>
              </a:rPr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dirty="0" smtClean="0"/>
              <a:t>can build </a:t>
            </a:r>
            <a:r>
              <a:rPr lang="en-US" dirty="0"/>
              <a:t>compound sentences out of component statements and the terms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chemeClr val="tx1"/>
                </a:solidFill>
              </a:rPr>
              <a:t>not</a:t>
            </a:r>
            <a:r>
              <a:rPr lang="en-US" dirty="0" smtClean="0"/>
              <a:t>” “</a:t>
            </a:r>
            <a:r>
              <a:rPr lang="en-US" dirty="0" smtClean="0">
                <a:solidFill>
                  <a:schemeClr val="tx1"/>
                </a:solidFill>
              </a:rPr>
              <a:t>and</a:t>
            </a:r>
            <a:r>
              <a:rPr lang="en-US" dirty="0" smtClean="0"/>
              <a:t>” </a:t>
            </a:r>
            <a:r>
              <a:rPr lang="en-US" dirty="0"/>
              <a:t>and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chemeClr val="tx1"/>
                </a:solidFill>
              </a:rPr>
              <a:t>or</a:t>
            </a:r>
            <a:r>
              <a:rPr lang="en-US" dirty="0" smtClean="0"/>
              <a:t>”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dirty="0" smtClean="0"/>
              <a:t>can build </a:t>
            </a:r>
            <a:r>
              <a:rPr lang="en-US" dirty="0"/>
              <a:t>compound sentences out of component statements and the terms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chemeClr val="tx1"/>
                </a:solidFill>
              </a:rPr>
              <a:t>not</a:t>
            </a:r>
            <a:r>
              <a:rPr lang="en-US" dirty="0" smtClean="0"/>
              <a:t>” “</a:t>
            </a:r>
            <a:r>
              <a:rPr lang="en-US" dirty="0" smtClean="0">
                <a:solidFill>
                  <a:schemeClr val="tx1"/>
                </a:solidFill>
              </a:rPr>
              <a:t>and</a:t>
            </a:r>
            <a:r>
              <a:rPr lang="en-US" dirty="0" smtClean="0"/>
              <a:t>” </a:t>
            </a:r>
            <a:r>
              <a:rPr lang="en-US" dirty="0"/>
              <a:t>and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chemeClr val="tx1"/>
                </a:solidFill>
              </a:rPr>
              <a:t>or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smtClean="0"/>
              <a:t>This is called a statement/</a:t>
            </a:r>
          </a:p>
          <a:p>
            <a:r>
              <a:rPr lang="en-US" dirty="0" smtClean="0"/>
              <a:t>propositional </a:t>
            </a:r>
            <a:r>
              <a:rPr lang="en-US" dirty="0" smtClean="0">
                <a:solidFill>
                  <a:srgbClr val="FFC000"/>
                </a:solidFill>
              </a:rPr>
              <a:t>form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r>
              <a:rPr lang="en-US" dirty="0"/>
              <a:t>, if </a:t>
            </a:r>
            <a:r>
              <a:rPr lang="en-US" dirty="0" smtClean="0"/>
              <a:t>we want these sentences to </a:t>
            </a:r>
            <a:r>
              <a:rPr lang="en-US" dirty="0"/>
              <a:t>be statements, </a:t>
            </a:r>
            <a:r>
              <a:rPr lang="en-US" dirty="0" smtClean="0"/>
              <a:t>they </a:t>
            </a:r>
            <a:r>
              <a:rPr lang="en-US" dirty="0"/>
              <a:t>must be either true or false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dirty="0" smtClean="0"/>
              <a:t>define compound </a:t>
            </a:r>
            <a:r>
              <a:rPr lang="en-US" dirty="0"/>
              <a:t>sentences </a:t>
            </a:r>
            <a:r>
              <a:rPr lang="en-US" dirty="0" smtClean="0"/>
              <a:t>to be </a:t>
            </a:r>
            <a:r>
              <a:rPr lang="en-US" dirty="0"/>
              <a:t>statements by specifying their truth values in terms of the statements that compose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truth table for a given statement form displays all possible combinations of truth values and component statement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PEMDAS?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stellar" panose="020A0402060406010301" pitchFamily="18" charset="0"/>
              </a:rPr>
              <a:t>Truth</a:t>
            </a:r>
            <a:endParaRPr lang="en-US" altLang="en-US" dirty="0">
              <a:latin typeface="Castellar" panose="020A0402060406010301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  <a:cs typeface="Times New Roman" pitchFamily="18" charset="0"/>
              </a:rPr>
              <a:t>So, it is easier to be “false” than to be “true”</a:t>
            </a:r>
          </a:p>
          <a:p>
            <a:pPr algn="ctr" eaLnBrk="1" hangingPunct="1"/>
            <a:endParaRPr lang="en-US" altLang="en-US" sz="2000" dirty="0">
              <a:latin typeface="Comic Sans MS" pitchFamily="66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  <a:cs typeface="Times New Roman" pitchFamily="18" charset="0"/>
              </a:rPr>
              <a:t>To be “true” a statement must be true in all </a:t>
            </a:r>
            <a:r>
              <a:rPr lang="en-US" altLang="en-US" dirty="0" smtClean="0">
                <a:latin typeface="Comic Sans MS" pitchFamily="66" charset="0"/>
                <a:cs typeface="Times New Roman" pitchFamily="18" charset="0"/>
              </a:rPr>
              <a:t>cases</a:t>
            </a:r>
          </a:p>
          <a:p>
            <a:pPr algn="ctr" eaLnBrk="1" hangingPunct="1"/>
            <a:endParaRPr lang="en-US" altLang="en-US" sz="2000" dirty="0"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77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also an order or operations for compound statements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PEMDAS for compound statements:</a:t>
            </a:r>
          </a:p>
          <a:p>
            <a:pPr algn="ctr"/>
            <a:r>
              <a:rPr lang="en-US" dirty="0" smtClean="0"/>
              <a:t>“~ before </a:t>
            </a:r>
            <a:r>
              <a:rPr lang="en-US" dirty="0">
                <a:sym typeface="Symbol" pitchFamily="18" charset="2"/>
              </a:rPr>
              <a:t></a:t>
            </a:r>
            <a:r>
              <a:rPr lang="en-US" dirty="0"/>
              <a:t> or </a:t>
            </a:r>
            <a:r>
              <a:rPr lang="en-US" dirty="0" smtClean="0">
                <a:sym typeface="Symbol" pitchFamily="18" charset="2"/>
              </a:rPr>
              <a:t>”</a:t>
            </a:r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PEMDAS for compound statements:</a:t>
            </a:r>
          </a:p>
          <a:p>
            <a:pPr algn="ctr"/>
            <a:r>
              <a:rPr lang="en-US" dirty="0" smtClean="0"/>
              <a:t>“squiggle before </a:t>
            </a:r>
            <a:r>
              <a:rPr lang="en-US" dirty="0" smtClean="0">
                <a:sym typeface="Symbol" pitchFamily="18" charset="2"/>
              </a:rPr>
              <a:t>arrows”</a:t>
            </a: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81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PEMDAS for compound statements:</a:t>
            </a:r>
          </a:p>
          <a:p>
            <a:pPr algn="ctr"/>
            <a:r>
              <a:rPr lang="en-US" dirty="0" smtClean="0"/>
              <a:t>“~ before </a:t>
            </a:r>
            <a:r>
              <a:rPr lang="en-US" dirty="0">
                <a:sym typeface="Symbol" pitchFamily="18" charset="2"/>
              </a:rPr>
              <a:t></a:t>
            </a:r>
            <a:r>
              <a:rPr lang="en-US" dirty="0"/>
              <a:t> or </a:t>
            </a:r>
            <a:r>
              <a:rPr lang="en-US" dirty="0" smtClean="0">
                <a:sym typeface="Symbol" pitchFamily="18" charset="2"/>
              </a:rPr>
              <a:t>”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 smtClean="0"/>
              <a:t>Example: 	~ </a:t>
            </a:r>
            <a:r>
              <a:rPr lang="en-US" dirty="0"/>
              <a:t>p </a:t>
            </a:r>
            <a:r>
              <a:rPr lang="en-US" dirty="0">
                <a:sym typeface="Symbol" pitchFamily="18" charset="2"/>
              </a:rPr>
              <a:t></a:t>
            </a:r>
            <a:r>
              <a:rPr lang="en-US" dirty="0" smtClean="0"/>
              <a:t> </a:t>
            </a:r>
            <a:r>
              <a:rPr lang="en-US" dirty="0"/>
              <a:t>q = (~ p) </a:t>
            </a:r>
            <a:r>
              <a:rPr lang="en-US" dirty="0">
                <a:sym typeface="Symbol" pitchFamily="18" charset="2"/>
              </a:rPr>
              <a:t></a:t>
            </a:r>
            <a:r>
              <a:rPr lang="en-US" dirty="0" smtClean="0"/>
              <a:t> </a:t>
            </a:r>
            <a:r>
              <a:rPr lang="en-US" dirty="0"/>
              <a:t>q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order of operations can be overridden through the use of </a:t>
            </a:r>
            <a:r>
              <a:rPr lang="en-US" dirty="0" smtClean="0"/>
              <a:t>parentheses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order of operations can be overridden through the use of </a:t>
            </a:r>
            <a:r>
              <a:rPr lang="en-US" dirty="0" smtClean="0"/>
              <a:t>parentheses</a:t>
            </a:r>
          </a:p>
          <a:p>
            <a:endParaRPr lang="en-US" dirty="0"/>
          </a:p>
          <a:p>
            <a:r>
              <a:rPr lang="en-US" dirty="0"/>
              <a:t>~ (p </a:t>
            </a:r>
            <a:r>
              <a:rPr lang="en-US" dirty="0">
                <a:sym typeface="Symbol" pitchFamily="18" charset="2"/>
              </a:rPr>
              <a:t></a:t>
            </a:r>
            <a:r>
              <a:rPr lang="en-US" dirty="0" smtClean="0"/>
              <a:t> </a:t>
            </a:r>
            <a:r>
              <a:rPr lang="en-US" dirty="0"/>
              <a:t>q) </a:t>
            </a:r>
          </a:p>
          <a:p>
            <a:r>
              <a:rPr lang="en-US" dirty="0" smtClean="0"/>
              <a:t>is </a:t>
            </a:r>
            <a:r>
              <a:rPr lang="en-US" dirty="0"/>
              <a:t>the negation of the conjunction of p and q</a:t>
            </a:r>
          </a:p>
        </p:txBody>
      </p:sp>
    </p:spTree>
    <p:extLst>
      <p:ext uri="{BB962C8B-B14F-4D97-AF65-F5344CB8AC3E}">
        <p14:creationId xmlns:p14="http://schemas.microsoft.com/office/powerpoint/2010/main" val="52920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symbols </a:t>
            </a:r>
            <a:r>
              <a:rPr lang="en-US" dirty="0">
                <a:sym typeface="Symbol" pitchFamily="18" charset="2"/>
              </a:rPr>
              <a:t></a:t>
            </a:r>
            <a:r>
              <a:rPr lang="en-US" dirty="0"/>
              <a:t> and </a:t>
            </a:r>
            <a:r>
              <a:rPr lang="en-US" dirty="0">
                <a:sym typeface="Symbol" pitchFamily="18" charset="2"/>
              </a:rPr>
              <a:t></a:t>
            </a:r>
            <a:r>
              <a:rPr lang="en-US" dirty="0"/>
              <a:t> are considered coequal in order of operation</a:t>
            </a:r>
          </a:p>
        </p:txBody>
      </p:sp>
    </p:spTree>
    <p:extLst>
      <p:ext uri="{BB962C8B-B14F-4D97-AF65-F5344CB8AC3E}">
        <p14:creationId xmlns:p14="http://schemas.microsoft.com/office/powerpoint/2010/main" val="25722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p </a:t>
            </a:r>
            <a:r>
              <a:rPr lang="en-US" dirty="0" smtClean="0">
                <a:sym typeface="Symbol" pitchFamily="18" charset="2"/>
              </a:rPr>
              <a:t></a:t>
            </a:r>
            <a:r>
              <a:rPr lang="en-US" dirty="0" smtClean="0"/>
              <a:t> </a:t>
            </a:r>
            <a:r>
              <a:rPr lang="en-US" dirty="0"/>
              <a:t>q </a:t>
            </a:r>
            <a:r>
              <a:rPr lang="en-US" dirty="0" smtClean="0">
                <a:sym typeface="Symbol" pitchFamily="18" charset="2"/>
              </a:rPr>
              <a:t></a:t>
            </a:r>
            <a:r>
              <a:rPr lang="en-US" dirty="0" smtClean="0"/>
              <a:t> </a:t>
            </a:r>
            <a:r>
              <a:rPr lang="en-US" dirty="0"/>
              <a:t>r 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 smtClean="0">
                <a:solidFill>
                  <a:srgbClr val="FFC000"/>
                </a:solidFill>
              </a:rPr>
              <a:t>ambiguous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  <a:p>
            <a:r>
              <a:rPr lang="en-US" dirty="0" smtClean="0"/>
              <a:t>It must </a:t>
            </a:r>
            <a:r>
              <a:rPr lang="en-US" dirty="0"/>
              <a:t>be written as </a:t>
            </a:r>
            <a:r>
              <a:rPr lang="en-US" dirty="0" smtClean="0"/>
              <a:t>either:</a:t>
            </a:r>
            <a:endParaRPr lang="en-US" dirty="0"/>
          </a:p>
          <a:p>
            <a:r>
              <a:rPr lang="en-US" dirty="0" smtClean="0"/>
              <a:t>(</a:t>
            </a:r>
            <a:r>
              <a:rPr lang="en-US" dirty="0"/>
              <a:t>p </a:t>
            </a:r>
            <a:r>
              <a:rPr lang="en-US" dirty="0">
                <a:sym typeface="Symbol" pitchFamily="18" charset="2"/>
              </a:rPr>
              <a:t></a:t>
            </a:r>
            <a:r>
              <a:rPr lang="en-US" dirty="0" smtClean="0"/>
              <a:t> </a:t>
            </a:r>
            <a:r>
              <a:rPr lang="en-US" dirty="0"/>
              <a:t>q) </a:t>
            </a:r>
            <a:r>
              <a:rPr lang="en-US" dirty="0">
                <a:sym typeface="Symbol" pitchFamily="18" charset="2"/>
              </a:rPr>
              <a:t></a:t>
            </a:r>
            <a:r>
              <a:rPr lang="en-US" dirty="0" smtClean="0"/>
              <a:t> </a:t>
            </a:r>
            <a:r>
              <a:rPr lang="en-US" dirty="0"/>
              <a:t>r  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smtClean="0"/>
              <a:t>  </a:t>
            </a:r>
            <a:r>
              <a:rPr lang="en-US" dirty="0"/>
              <a:t>p </a:t>
            </a:r>
            <a:r>
              <a:rPr lang="en-US" dirty="0">
                <a:sym typeface="Symbol" pitchFamily="18" charset="2"/>
              </a:rPr>
              <a:t></a:t>
            </a:r>
            <a:r>
              <a:rPr lang="en-US" dirty="0" smtClean="0"/>
              <a:t> </a:t>
            </a:r>
            <a:r>
              <a:rPr lang="en-US" dirty="0"/>
              <a:t>(q </a:t>
            </a:r>
            <a:r>
              <a:rPr lang="en-US" dirty="0">
                <a:sym typeface="Symbol" pitchFamily="18" charset="2"/>
              </a:rPr>
              <a:t></a:t>
            </a:r>
            <a:r>
              <a:rPr lang="en-US" dirty="0" smtClean="0"/>
              <a:t> </a:t>
            </a:r>
            <a:r>
              <a:rPr lang="en-US" dirty="0"/>
              <a:t>r)   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have meaning</a:t>
            </a:r>
          </a:p>
        </p:txBody>
      </p:sp>
    </p:spTree>
    <p:extLst>
      <p:ext uri="{BB962C8B-B14F-4D97-AF65-F5344CB8AC3E}">
        <p14:creationId xmlns:p14="http://schemas.microsoft.com/office/powerpoint/2010/main" val="25722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Suppose x is a particular real number</a:t>
            </a:r>
          </a:p>
          <a:p>
            <a:r>
              <a:rPr lang="en-US" dirty="0" smtClean="0"/>
              <a:t>p: 0&lt;x    q: x&lt;3    r: x=3</a:t>
            </a:r>
          </a:p>
          <a:p>
            <a:endParaRPr lang="en-US" sz="2000" dirty="0"/>
          </a:p>
          <a:p>
            <a:r>
              <a:rPr lang="en-US" dirty="0" smtClean="0"/>
              <a:t>Write x ≤ 3 in terms of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p,q and r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Compound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Suppose x is a particular real number</a:t>
            </a:r>
          </a:p>
          <a:p>
            <a:r>
              <a:rPr lang="en-US" dirty="0" smtClean="0"/>
              <a:t>p: 0&lt;x    q: x&lt;3    r: x=3</a:t>
            </a:r>
          </a:p>
          <a:p>
            <a:endParaRPr lang="en-US" sz="2000" dirty="0"/>
          </a:p>
          <a:p>
            <a:r>
              <a:rPr lang="en-US" dirty="0" smtClean="0"/>
              <a:t>Write x ≤ 3 in terms of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p,q and r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	q </a:t>
            </a:r>
            <a:r>
              <a:rPr lang="en-US" dirty="0" smtClean="0">
                <a:solidFill>
                  <a:srgbClr val="FFFF00"/>
                </a:solidFill>
                <a:sym typeface="Symbol" pitchFamily="18" charset="2"/>
              </a:rPr>
              <a:t> 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Compound Statements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4449</TotalTime>
  <Words>5525</Words>
  <Application>Microsoft Office PowerPoint</Application>
  <PresentationFormat>On-screen Show (4:3)</PresentationFormat>
  <Paragraphs>1724</Paragraphs>
  <Slides>200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200</vt:i4>
      </vt:variant>
    </vt:vector>
  </HeadingPairs>
  <TitlesOfParts>
    <vt:vector size="201" baseType="lpstr">
      <vt:lpstr>Office Theme</vt:lpstr>
      <vt:lpstr>PowerPoint Presentation</vt:lpstr>
      <vt:lpstr>PowerPoint Presentation</vt:lpstr>
      <vt:lpstr>PowerPoint Presentation</vt:lpstr>
      <vt:lpstr>Truth</vt:lpstr>
      <vt:lpstr>Truth</vt:lpstr>
      <vt:lpstr>Truth</vt:lpstr>
      <vt:lpstr>Truth</vt:lpstr>
      <vt:lpstr>Truth</vt:lpstr>
      <vt:lpstr>Truth</vt:lpstr>
      <vt:lpstr>Truth</vt:lpstr>
      <vt:lpstr>Truth</vt:lpstr>
      <vt:lpstr>Truth</vt:lpstr>
      <vt:lpstr>Logical Statements</vt:lpstr>
      <vt:lpstr>Logical Statements</vt:lpstr>
      <vt:lpstr>Logical Statements</vt:lpstr>
      <vt:lpstr>Logical Statements</vt:lpstr>
      <vt:lpstr>Logical Statements</vt:lpstr>
      <vt:lpstr>Logical Statements</vt:lpstr>
      <vt:lpstr>Logical Statements</vt:lpstr>
      <vt:lpstr>Logical Statements</vt:lpstr>
      <vt:lpstr>Logical Statements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Logical Statements</vt:lpstr>
      <vt:lpstr>Logical Statements</vt:lpstr>
      <vt:lpstr>Logical Statements</vt:lpstr>
      <vt:lpstr>Logical Statements</vt:lpstr>
      <vt:lpstr>Logical Statements</vt:lpstr>
      <vt:lpstr>Logical Statements</vt:lpstr>
      <vt:lpstr>Compound Statements</vt:lpstr>
      <vt:lpstr>Compound Statements</vt:lpstr>
      <vt:lpstr>Compound Statements</vt:lpstr>
      <vt:lpstr>Compound Statements</vt:lpstr>
      <vt:lpstr>Compound Statements</vt:lpstr>
      <vt:lpstr>Compound Statements</vt:lpstr>
      <vt:lpstr>Compound Statements</vt:lpstr>
      <vt:lpstr>Compound Statements</vt:lpstr>
      <vt:lpstr>Compound Statements</vt:lpstr>
      <vt:lpstr>Compound Statements</vt:lpstr>
      <vt:lpstr>Compound Statements</vt:lpstr>
      <vt:lpstr>Compound Statements</vt:lpstr>
      <vt:lpstr>Compound Statements</vt:lpstr>
      <vt:lpstr>PowerPoint Presentation</vt:lpstr>
      <vt:lpstr>PowerPoint Presentation</vt:lpstr>
      <vt:lpstr>PowerPoint Presentation</vt:lpstr>
      <vt:lpstr>Compound Statements</vt:lpstr>
      <vt:lpstr>Compound Statements</vt:lpstr>
      <vt:lpstr>Compound Statements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Compound Statements</vt:lpstr>
      <vt:lpstr>PowerPoint Presentation</vt:lpstr>
      <vt:lpstr>PowerPoint Presentation</vt:lpstr>
      <vt:lpstr>Compound Statements</vt:lpstr>
      <vt:lpstr>Questions?</vt:lpstr>
      <vt:lpstr>Compound Statements</vt:lpstr>
      <vt:lpstr>Compound Statements</vt:lpstr>
      <vt:lpstr>Compound Statements</vt:lpstr>
      <vt:lpstr>Compound Statements</vt:lpstr>
      <vt:lpstr>Compound Statements</vt:lpstr>
      <vt:lpstr>Compound Statements</vt:lpstr>
      <vt:lpstr>Compound Statements</vt:lpstr>
      <vt:lpstr>Compound Statements</vt:lpstr>
      <vt:lpstr>Questions?</vt:lpstr>
      <vt:lpstr>Compound Statements</vt:lpstr>
      <vt:lpstr>Compound Statements</vt:lpstr>
      <vt:lpstr>Compound Statements</vt:lpstr>
      <vt:lpstr>Compound Statements</vt:lpstr>
      <vt:lpstr>Compound Statements</vt:lpstr>
      <vt:lpstr>Compound Statements</vt:lpstr>
      <vt:lpstr>Compound Statements</vt:lpstr>
      <vt:lpstr>Compound Statements</vt:lpstr>
      <vt:lpstr>Compound Statements</vt:lpstr>
      <vt:lpstr>Compound Statements</vt:lpstr>
      <vt:lpstr>Compound Statements</vt:lpstr>
      <vt:lpstr>Compound Statements</vt:lpstr>
      <vt:lpstr>Compound Statements</vt:lpstr>
      <vt:lpstr>Compound Statements</vt:lpstr>
      <vt:lpstr>Compound Statements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Logical Equivalence</vt:lpstr>
      <vt:lpstr>Logical Equivalence</vt:lpstr>
      <vt:lpstr>Logical Equivalence</vt:lpstr>
      <vt:lpstr>Logical Equivalence</vt:lpstr>
      <vt:lpstr>Logical Equivalence</vt:lpstr>
      <vt:lpstr>Logical Equivalence</vt:lpstr>
      <vt:lpstr>Logical Equivalence</vt:lpstr>
      <vt:lpstr>Logical Equivalence</vt:lpstr>
      <vt:lpstr>Logical Equivalence</vt:lpstr>
      <vt:lpstr>Logical Equivalence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Conditional Statements</vt:lpstr>
      <vt:lpstr>Conditional Statements</vt:lpstr>
      <vt:lpstr>Conditional Statements</vt:lpstr>
      <vt:lpstr>Conditional Statements</vt:lpstr>
      <vt:lpstr>Conditional Statements</vt:lpstr>
      <vt:lpstr>Conditional Statements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Conditional Statements</vt:lpstr>
      <vt:lpstr>PowerPoint Presentation</vt:lpstr>
      <vt:lpstr>PowerPoint Presentation</vt:lpstr>
      <vt:lpstr>PowerPoint Presentation</vt:lpstr>
      <vt:lpstr>PowerPoint Presentation</vt:lpstr>
      <vt:lpstr>Conditional Statements</vt:lpstr>
      <vt:lpstr>Conditional Statements</vt:lpstr>
      <vt:lpstr>Conditional Statements</vt:lpstr>
      <vt:lpstr>PowerPoint Presentation</vt:lpstr>
      <vt:lpstr>PowerPoint Presentation</vt:lpstr>
      <vt:lpstr>PowerPoint Presentation</vt:lpstr>
      <vt:lpstr>PowerPoint Presentation</vt:lpstr>
      <vt:lpstr>Questions?</vt:lpstr>
      <vt:lpstr>Biconditional Statements</vt:lpstr>
      <vt:lpstr>Biconditional Statements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Biconditional Statements</vt:lpstr>
      <vt:lpstr>Questions?</vt:lpstr>
      <vt:lpstr>Truth Tables in Circuits</vt:lpstr>
      <vt:lpstr>Truth Tables in Circuits</vt:lpstr>
      <vt:lpstr>Truth Tables in Circuits</vt:lpstr>
      <vt:lpstr>Truth Tables in Circuits</vt:lpstr>
      <vt:lpstr>Truth Tables in Circuits</vt:lpstr>
      <vt:lpstr>Truth Tables in Circuits</vt:lpstr>
      <vt:lpstr>Truth Tables in Circuits</vt:lpstr>
      <vt:lpstr>Truth Tables in Circuits</vt:lpstr>
      <vt:lpstr>Truth Tables in Circuits</vt:lpstr>
      <vt:lpstr>Truth Tables in Circuits</vt:lpstr>
      <vt:lpstr>Truth Tables in Circuits</vt:lpstr>
      <vt:lpstr>Truth Tables in Circuits</vt:lpstr>
      <vt:lpstr>Truth Tables in Circuits</vt:lpstr>
      <vt:lpstr>Truth Tables in Circuits</vt:lpstr>
      <vt:lpstr>Truth Tables in Circuits</vt:lpstr>
      <vt:lpstr>Truth Tables in Circuits</vt:lpstr>
      <vt:lpstr>Truth Tables in Circuits</vt:lpstr>
      <vt:lpstr>Truth Tables in Circuits</vt:lpstr>
      <vt:lpstr>Truth Tables in Circuits</vt:lpstr>
      <vt:lpstr>Truth Tables in Circuits</vt:lpstr>
      <vt:lpstr>Truth Tables in Circuits</vt:lpstr>
      <vt:lpstr>Truth Tables in Circuits</vt:lpstr>
      <vt:lpstr>Truth Tables in Circuits</vt:lpstr>
      <vt:lpstr>Truth Tables in Circuits</vt:lpstr>
      <vt:lpstr>Questions?</vt:lpstr>
      <vt:lpstr>Beach Trip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Owner</cp:lastModifiedBy>
  <cp:revision>469</cp:revision>
  <dcterms:created xsi:type="dcterms:W3CDTF">2012-09-06T22:30:26Z</dcterms:created>
  <dcterms:modified xsi:type="dcterms:W3CDTF">2017-10-17T22:33:36Z</dcterms:modified>
</cp:coreProperties>
</file>