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7"/>
  </p:notesMasterIdLst>
  <p:handoutMasterIdLst>
    <p:handoutMasterId r:id="rId328"/>
  </p:handoutMasterIdLst>
  <p:sldIdLst>
    <p:sldId id="256" r:id="rId2"/>
    <p:sldId id="1489" r:id="rId3"/>
    <p:sldId id="1490" r:id="rId4"/>
    <p:sldId id="1488" r:id="rId5"/>
    <p:sldId id="1395" r:id="rId6"/>
    <p:sldId id="1396" r:id="rId7"/>
    <p:sldId id="1397" r:id="rId8"/>
    <p:sldId id="1398" r:id="rId9"/>
    <p:sldId id="1475" r:id="rId10"/>
    <p:sldId id="1476" r:id="rId11"/>
    <p:sldId id="1399" r:id="rId12"/>
    <p:sldId id="1411" r:id="rId13"/>
    <p:sldId id="1412" r:id="rId14"/>
    <p:sldId id="1413" r:id="rId15"/>
    <p:sldId id="1414" r:id="rId16"/>
    <p:sldId id="1415" r:id="rId17"/>
    <p:sldId id="1406" r:id="rId18"/>
    <p:sldId id="1407" r:id="rId19"/>
    <p:sldId id="1408" r:id="rId20"/>
    <p:sldId id="1409" r:id="rId21"/>
    <p:sldId id="1410" r:id="rId22"/>
    <p:sldId id="1484" r:id="rId23"/>
    <p:sldId id="1401" r:id="rId24"/>
    <p:sldId id="1402" r:id="rId25"/>
    <p:sldId id="1477" r:id="rId26"/>
    <p:sldId id="1485" r:id="rId27"/>
    <p:sldId id="1403" r:id="rId28"/>
    <p:sldId id="1405" r:id="rId29"/>
    <p:sldId id="1478" r:id="rId30"/>
    <p:sldId id="1479" r:id="rId31"/>
    <p:sldId id="1404" r:id="rId32"/>
    <p:sldId id="1400" r:id="rId33"/>
    <p:sldId id="1262" r:id="rId34"/>
    <p:sldId id="1261" r:id="rId35"/>
    <p:sldId id="1264" r:id="rId36"/>
    <p:sldId id="1652" r:id="rId37"/>
    <p:sldId id="1265" r:id="rId38"/>
    <p:sldId id="1276" r:id="rId39"/>
    <p:sldId id="1266" r:id="rId40"/>
    <p:sldId id="1267" r:id="rId41"/>
    <p:sldId id="1277" r:id="rId42"/>
    <p:sldId id="1268" r:id="rId43"/>
    <p:sldId id="1278" r:id="rId44"/>
    <p:sldId id="1275" r:id="rId45"/>
    <p:sldId id="1653" r:id="rId46"/>
    <p:sldId id="1279" r:id="rId47"/>
    <p:sldId id="1269" r:id="rId48"/>
    <p:sldId id="1270" r:id="rId49"/>
    <p:sldId id="1280" r:id="rId50"/>
    <p:sldId id="1271" r:id="rId51"/>
    <p:sldId id="1281" r:id="rId52"/>
    <p:sldId id="1282" r:id="rId53"/>
    <p:sldId id="1286" r:id="rId54"/>
    <p:sldId id="1284" r:id="rId55"/>
    <p:sldId id="1287" r:id="rId56"/>
    <p:sldId id="1288" r:id="rId57"/>
    <p:sldId id="1289" r:id="rId58"/>
    <p:sldId id="1290" r:id="rId59"/>
    <p:sldId id="1291" r:id="rId60"/>
    <p:sldId id="1293" r:id="rId61"/>
    <p:sldId id="1294" r:id="rId62"/>
    <p:sldId id="1292" r:id="rId63"/>
    <p:sldId id="1295" r:id="rId64"/>
    <p:sldId id="1296" r:id="rId65"/>
    <p:sldId id="1297" r:id="rId66"/>
    <p:sldId id="1298" r:id="rId67"/>
    <p:sldId id="1299" r:id="rId68"/>
    <p:sldId id="1300" r:id="rId69"/>
    <p:sldId id="1301" r:id="rId70"/>
    <p:sldId id="1302" r:id="rId71"/>
    <p:sldId id="1303" r:id="rId72"/>
    <p:sldId id="1304" r:id="rId73"/>
    <p:sldId id="1305" r:id="rId74"/>
    <p:sldId id="1306" r:id="rId75"/>
    <p:sldId id="1307" r:id="rId76"/>
    <p:sldId id="1272" r:id="rId77"/>
    <p:sldId id="1309" r:id="rId78"/>
    <p:sldId id="1310" r:id="rId79"/>
    <p:sldId id="1313" r:id="rId80"/>
    <p:sldId id="1308" r:id="rId81"/>
    <p:sldId id="1273" r:id="rId82"/>
    <p:sldId id="1311" r:id="rId83"/>
    <p:sldId id="1283" r:id="rId84"/>
    <p:sldId id="1274" r:id="rId85"/>
    <p:sldId id="1335" r:id="rId86"/>
    <p:sldId id="1336" r:id="rId87"/>
    <p:sldId id="1314" r:id="rId88"/>
    <p:sldId id="1315" r:id="rId89"/>
    <p:sldId id="1316" r:id="rId90"/>
    <p:sldId id="1317" r:id="rId91"/>
    <p:sldId id="1318" r:id="rId92"/>
    <p:sldId id="1319" r:id="rId93"/>
    <p:sldId id="1337" r:id="rId94"/>
    <p:sldId id="1320" r:id="rId95"/>
    <p:sldId id="1321" r:id="rId96"/>
    <p:sldId id="1322" r:id="rId97"/>
    <p:sldId id="1323" r:id="rId98"/>
    <p:sldId id="1327" r:id="rId99"/>
    <p:sldId id="1340" r:id="rId100"/>
    <p:sldId id="1328" r:id="rId101"/>
    <p:sldId id="1339" r:id="rId102"/>
    <p:sldId id="1329" r:id="rId103"/>
    <p:sldId id="1338" r:id="rId104"/>
    <p:sldId id="1331" r:id="rId105"/>
    <p:sldId id="1330" r:id="rId106"/>
    <p:sldId id="1332" r:id="rId107"/>
    <p:sldId id="1333" r:id="rId108"/>
    <p:sldId id="1334" r:id="rId109"/>
    <p:sldId id="1263" r:id="rId110"/>
    <p:sldId id="1023" r:id="rId111"/>
    <p:sldId id="1392" r:id="rId112"/>
    <p:sldId id="1136" r:id="rId113"/>
    <p:sldId id="1137" r:id="rId114"/>
    <p:sldId id="1139" r:id="rId115"/>
    <p:sldId id="1138" r:id="rId116"/>
    <p:sldId id="1140" r:id="rId117"/>
    <p:sldId id="1141" r:id="rId118"/>
    <p:sldId id="1142" r:id="rId119"/>
    <p:sldId id="1341" r:id="rId120"/>
    <p:sldId id="1342" r:id="rId121"/>
    <p:sldId id="1344" r:id="rId122"/>
    <p:sldId id="1343" r:id="rId123"/>
    <p:sldId id="1135" r:id="rId124"/>
    <p:sldId id="1352" r:id="rId125"/>
    <p:sldId id="1349" r:id="rId126"/>
    <p:sldId id="1355" r:id="rId127"/>
    <p:sldId id="1382" r:id="rId128"/>
    <p:sldId id="1345" r:id="rId129"/>
    <p:sldId id="1357" r:id="rId130"/>
    <p:sldId id="1358" r:id="rId131"/>
    <p:sldId id="1383" r:id="rId132"/>
    <p:sldId id="1359" r:id="rId133"/>
    <p:sldId id="1356" r:id="rId134"/>
    <p:sldId id="1381" r:id="rId135"/>
    <p:sldId id="1354" r:id="rId136"/>
    <p:sldId id="1393" r:id="rId137"/>
    <p:sldId id="1351" r:id="rId138"/>
    <p:sldId id="1364" r:id="rId139"/>
    <p:sldId id="1347" r:id="rId140"/>
    <p:sldId id="1353" r:id="rId141"/>
    <p:sldId id="1348" r:id="rId142"/>
    <p:sldId id="1346" r:id="rId143"/>
    <p:sldId id="1388" r:id="rId144"/>
    <p:sldId id="1380" r:id="rId145"/>
    <p:sldId id="1387" r:id="rId146"/>
    <p:sldId id="1385" r:id="rId147"/>
    <p:sldId id="1386" r:id="rId148"/>
    <p:sldId id="1390" r:id="rId149"/>
    <p:sldId id="1389" r:id="rId150"/>
    <p:sldId id="1384" r:id="rId151"/>
    <p:sldId id="1361" r:id="rId152"/>
    <p:sldId id="1363" r:id="rId153"/>
    <p:sldId id="1362" r:id="rId154"/>
    <p:sldId id="1391" r:id="rId155"/>
    <p:sldId id="1365" r:id="rId156"/>
    <p:sldId id="1368" r:id="rId157"/>
    <p:sldId id="1483" r:id="rId158"/>
    <p:sldId id="1667" r:id="rId159"/>
    <p:sldId id="1668" r:id="rId160"/>
    <p:sldId id="1372" r:id="rId161"/>
    <p:sldId id="1374" r:id="rId162"/>
    <p:sldId id="1670" r:id="rId163"/>
    <p:sldId id="1373" r:id="rId164"/>
    <p:sldId id="1669" r:id="rId165"/>
    <p:sldId id="1671" r:id="rId166"/>
    <p:sldId id="1394" r:id="rId167"/>
    <p:sldId id="1427" r:id="rId168"/>
    <p:sldId id="1417" r:id="rId169"/>
    <p:sldId id="1418" r:id="rId170"/>
    <p:sldId id="1419" r:id="rId171"/>
    <p:sldId id="1428" r:id="rId172"/>
    <p:sldId id="1420" r:id="rId173"/>
    <p:sldId id="1429" r:id="rId174"/>
    <p:sldId id="1422" r:id="rId175"/>
    <p:sldId id="1423" r:id="rId176"/>
    <p:sldId id="1424" r:id="rId177"/>
    <p:sldId id="1425" r:id="rId178"/>
    <p:sldId id="1426" r:id="rId179"/>
    <p:sldId id="1480" r:id="rId180"/>
    <p:sldId id="1471" r:id="rId181"/>
    <p:sldId id="1431" r:id="rId182"/>
    <p:sldId id="1432" r:id="rId183"/>
    <p:sldId id="1433" r:id="rId184"/>
    <p:sldId id="1472" r:id="rId185"/>
    <p:sldId id="1434" r:id="rId186"/>
    <p:sldId id="1435" r:id="rId187"/>
    <p:sldId id="1436" r:id="rId188"/>
    <p:sldId id="1437" r:id="rId189"/>
    <p:sldId id="1438" r:id="rId190"/>
    <p:sldId id="1439" r:id="rId191"/>
    <p:sldId id="1440" r:id="rId192"/>
    <p:sldId id="1441" r:id="rId193"/>
    <p:sldId id="1442" r:id="rId194"/>
    <p:sldId id="1443" r:id="rId195"/>
    <p:sldId id="1444" r:id="rId196"/>
    <p:sldId id="1445" r:id="rId197"/>
    <p:sldId id="1446" r:id="rId198"/>
    <p:sldId id="1447" r:id="rId199"/>
    <p:sldId id="1448" r:id="rId200"/>
    <p:sldId id="1473" r:id="rId201"/>
    <p:sldId id="1449" r:id="rId202"/>
    <p:sldId id="1474" r:id="rId203"/>
    <p:sldId id="1481" r:id="rId204"/>
    <p:sldId id="1450" r:id="rId205"/>
    <p:sldId id="1451" r:id="rId206"/>
    <p:sldId id="1452" r:id="rId207"/>
    <p:sldId id="1453" r:id="rId208"/>
    <p:sldId id="1454" r:id="rId209"/>
    <p:sldId id="1482" r:id="rId210"/>
    <p:sldId id="1455" r:id="rId211"/>
    <p:sldId id="1456" r:id="rId212"/>
    <p:sldId id="1486" r:id="rId213"/>
    <p:sldId id="1462" r:id="rId214"/>
    <p:sldId id="1487" r:id="rId215"/>
    <p:sldId id="1491" r:id="rId216"/>
    <p:sldId id="1492" r:id="rId217"/>
    <p:sldId id="1493" r:id="rId218"/>
    <p:sldId id="1496" r:id="rId219"/>
    <p:sldId id="1497" r:id="rId220"/>
    <p:sldId id="1498" r:id="rId221"/>
    <p:sldId id="1499" r:id="rId222"/>
    <p:sldId id="1500" r:id="rId223"/>
    <p:sldId id="1501" r:id="rId224"/>
    <p:sldId id="1502" r:id="rId225"/>
    <p:sldId id="1503" r:id="rId226"/>
    <p:sldId id="1504" r:id="rId227"/>
    <p:sldId id="1505" r:id="rId228"/>
    <p:sldId id="1506" r:id="rId229"/>
    <p:sldId id="1507" r:id="rId230"/>
    <p:sldId id="1508" r:id="rId231"/>
    <p:sldId id="1509" r:id="rId232"/>
    <p:sldId id="1660" r:id="rId233"/>
    <p:sldId id="1657" r:id="rId234"/>
    <p:sldId id="1658" r:id="rId235"/>
    <p:sldId id="1659" r:id="rId236"/>
    <p:sldId id="1510" r:id="rId237"/>
    <p:sldId id="1661" r:id="rId238"/>
    <p:sldId id="1514" r:id="rId239"/>
    <p:sldId id="1515" r:id="rId240"/>
    <p:sldId id="1516" r:id="rId241"/>
    <p:sldId id="1517" r:id="rId242"/>
    <p:sldId id="1518" r:id="rId243"/>
    <p:sldId id="1519" r:id="rId244"/>
    <p:sldId id="1520" r:id="rId245"/>
    <p:sldId id="1521" r:id="rId246"/>
    <p:sldId id="1522" r:id="rId247"/>
    <p:sldId id="1523" r:id="rId248"/>
    <p:sldId id="1524" r:id="rId249"/>
    <p:sldId id="1525" r:id="rId250"/>
    <p:sldId id="1526" r:id="rId251"/>
    <p:sldId id="1527" r:id="rId252"/>
    <p:sldId id="1528" r:id="rId253"/>
    <p:sldId id="1529" r:id="rId254"/>
    <p:sldId id="1530" r:id="rId255"/>
    <p:sldId id="1531" r:id="rId256"/>
    <p:sldId id="1532" r:id="rId257"/>
    <p:sldId id="1533" r:id="rId258"/>
    <p:sldId id="1534" r:id="rId259"/>
    <p:sldId id="1535" r:id="rId260"/>
    <p:sldId id="1536" r:id="rId261"/>
    <p:sldId id="1537" r:id="rId262"/>
    <p:sldId id="1538" r:id="rId263"/>
    <p:sldId id="1539" r:id="rId264"/>
    <p:sldId id="1540" r:id="rId265"/>
    <p:sldId id="1541" r:id="rId266"/>
    <p:sldId id="1542" r:id="rId267"/>
    <p:sldId id="1543" r:id="rId268"/>
    <p:sldId id="1544" r:id="rId269"/>
    <p:sldId id="1545" r:id="rId270"/>
    <p:sldId id="1546" r:id="rId271"/>
    <p:sldId id="1547" r:id="rId272"/>
    <p:sldId id="1548" r:id="rId273"/>
    <p:sldId id="1549" r:id="rId274"/>
    <p:sldId id="1650" r:id="rId275"/>
    <p:sldId id="1651" r:id="rId276"/>
    <p:sldId id="1552" r:id="rId277"/>
    <p:sldId id="1666" r:id="rId278"/>
    <p:sldId id="1662" r:id="rId279"/>
    <p:sldId id="1663" r:id="rId280"/>
    <p:sldId id="1664" r:id="rId281"/>
    <p:sldId id="1665" r:id="rId282"/>
    <p:sldId id="1553" r:id="rId283"/>
    <p:sldId id="1554" r:id="rId284"/>
    <p:sldId id="1555" r:id="rId285"/>
    <p:sldId id="1556" r:id="rId286"/>
    <p:sldId id="1557" r:id="rId287"/>
    <p:sldId id="1558" r:id="rId288"/>
    <p:sldId id="1559" r:id="rId289"/>
    <p:sldId id="1560" r:id="rId290"/>
    <p:sldId id="1561" r:id="rId291"/>
    <p:sldId id="1562" r:id="rId292"/>
    <p:sldId id="1563" r:id="rId293"/>
    <p:sldId id="1564" r:id="rId294"/>
    <p:sldId id="1565" r:id="rId295"/>
    <p:sldId id="1566" r:id="rId296"/>
    <p:sldId id="1567" r:id="rId297"/>
    <p:sldId id="1568" r:id="rId298"/>
    <p:sldId id="1569" r:id="rId299"/>
    <p:sldId id="1570" r:id="rId300"/>
    <p:sldId id="1571" r:id="rId301"/>
    <p:sldId id="1572" r:id="rId302"/>
    <p:sldId id="1573" r:id="rId303"/>
    <p:sldId id="1574" r:id="rId304"/>
    <p:sldId id="1575" r:id="rId305"/>
    <p:sldId id="1576" r:id="rId306"/>
    <p:sldId id="1577" r:id="rId307"/>
    <p:sldId id="1578" r:id="rId308"/>
    <p:sldId id="1617" r:id="rId309"/>
    <p:sldId id="1633" r:id="rId310"/>
    <p:sldId id="1634" r:id="rId311"/>
    <p:sldId id="1635" r:id="rId312"/>
    <p:sldId id="1636" r:id="rId313"/>
    <p:sldId id="1637" r:id="rId314"/>
    <p:sldId id="1638" r:id="rId315"/>
    <p:sldId id="1639" r:id="rId316"/>
    <p:sldId id="1640" r:id="rId317"/>
    <p:sldId id="1641" r:id="rId318"/>
    <p:sldId id="1642" r:id="rId319"/>
    <p:sldId id="1643" r:id="rId320"/>
    <p:sldId id="1644" r:id="rId321"/>
    <p:sldId id="1645" r:id="rId322"/>
    <p:sldId id="1646" r:id="rId323"/>
    <p:sldId id="1647" r:id="rId324"/>
    <p:sldId id="1648" r:id="rId325"/>
    <p:sldId id="1649" r:id="rId3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00FF"/>
    <a:srgbClr val="00FFFF"/>
    <a:srgbClr val="FF5050"/>
    <a:srgbClr val="99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6" autoAdjust="0"/>
    <p:restoredTop sz="93719" autoAdjust="0"/>
  </p:normalViewPr>
  <p:slideViewPr>
    <p:cSldViewPr>
      <p:cViewPr varScale="1">
        <p:scale>
          <a:sx n="50" d="100"/>
          <a:sy n="50" d="100"/>
        </p:scale>
        <p:origin x="-102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303" Type="http://schemas.openxmlformats.org/officeDocument/2006/relationships/slide" Target="slides/slide302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25" Type="http://schemas.openxmlformats.org/officeDocument/2006/relationships/slide" Target="slides/slide324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15" Type="http://schemas.openxmlformats.org/officeDocument/2006/relationships/slide" Target="slides/slide314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26" Type="http://schemas.openxmlformats.org/officeDocument/2006/relationships/slide" Target="slides/slide325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notesMaster" Target="notesMasters/notesMaster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2" Type="http://schemas.openxmlformats.org/officeDocument/2006/relationships/slide" Target="slides/slide301.xml"/><Relationship Id="rId307" Type="http://schemas.openxmlformats.org/officeDocument/2006/relationships/slide" Target="slides/slide306.xml"/><Relationship Id="rId323" Type="http://schemas.openxmlformats.org/officeDocument/2006/relationships/slide" Target="slides/slide322.xml"/><Relationship Id="rId32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3" Type="http://schemas.openxmlformats.org/officeDocument/2006/relationships/slide" Target="slides/slide312.xml"/><Relationship Id="rId318" Type="http://schemas.openxmlformats.org/officeDocument/2006/relationships/slide" Target="slides/slide317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presProps" Target="presProps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viewProps" Target="viewProps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tableStyles" Target="tableStyles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180340-B3B1-4727-9A56-3302CC140559}" type="datetimeFigureOut">
              <a:rPr lang="en-US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D058D05-D577-4EAD-840C-F7A89D48E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791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BBCB1671-9C62-417B-99A4-5D76BEB14DB2}" type="datetimeFigureOut">
              <a:rPr lang="en-US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35A7E8-833A-402E-9A1E-58396A3375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985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5A7E8-833A-402E-9A1E-58396A3375E0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511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26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0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1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9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730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9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4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2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74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579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24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emf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emf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4457700"/>
            <a:ext cx="9144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0" dirty="0">
                <a:solidFill>
                  <a:srgbClr val="FFFF00"/>
                </a:solidFill>
                <a:latin typeface="MV Boli" pitchFamily="2" charset="0"/>
                <a:ea typeface="MV Boli" pitchFamily="2" charset="0"/>
                <a:cs typeface="MV Boli" pitchFamily="2" charset="0"/>
              </a:rPr>
              <a:t>Welcome </a:t>
            </a:r>
            <a:r>
              <a:rPr lang="en-US" altLang="en-US" sz="7000">
                <a:solidFill>
                  <a:srgbClr val="FFFF00"/>
                </a:solidFill>
                <a:latin typeface="MV Boli" pitchFamily="2" charset="0"/>
                <a:ea typeface="MV Boli" pitchFamily="2" charset="0"/>
                <a:cs typeface="MV Boli" pitchFamily="2" charset="0"/>
              </a:rPr>
              <a:t>to </a:t>
            </a:r>
            <a:r>
              <a:rPr lang="en-US" altLang="en-US" sz="7000" smtClean="0">
                <a:solidFill>
                  <a:srgbClr val="FFFF00"/>
                </a:solidFill>
                <a:latin typeface="MV Boli" pitchFamily="2" charset="0"/>
                <a:ea typeface="MV Boli" pitchFamily="2" charset="0"/>
                <a:cs typeface="MV Boli" pitchFamily="2" charset="0"/>
              </a:rPr>
              <a:t>Wk03</a:t>
            </a:r>
            <a:endParaRPr lang="en-US" altLang="en-US" sz="7000" dirty="0">
              <a:solidFill>
                <a:schemeClr val="bg1"/>
              </a:solidFill>
              <a:latin typeface="MV Boli" pitchFamily="2" charset="0"/>
              <a:ea typeface="MV Boli" pitchFamily="2" charset="0"/>
              <a:cs typeface="MV Boli" pitchFamily="2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mtClean="0"/>
              <a:t>MATH225 </a:t>
            </a:r>
            <a:r>
              <a:rPr lang="en-US" altLang="en-US" b="0" dirty="0"/>
              <a:t>Applications of Discrete Mathematics and Statistics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66688" y="6763435"/>
            <a:ext cx="702468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http://media.dcnews.ro/image/201109/w670/statistics.jpg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List the vertex set: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List the edge set: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Graph Theory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43400" y="2730500"/>
            <a:ext cx="5295900" cy="4127500"/>
            <a:chOff x="4343400" y="2730500"/>
            <a:chExt cx="5295900" cy="41275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2730500"/>
              <a:ext cx="5295900" cy="412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128302" y="366926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solidFill>
                    <a:srgbClr val="FFFF00"/>
                  </a:solidFill>
                </a:rPr>
                <a:t>e1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575882" y="4050268"/>
              <a:ext cx="4523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solidFill>
                    <a:srgbClr val="FFFF00"/>
                  </a:solidFill>
                </a:rPr>
                <a:t>e2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401050" y="4659868"/>
              <a:ext cx="4523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solidFill>
                    <a:srgbClr val="FFFF00"/>
                  </a:solidFill>
                </a:rPr>
                <a:t>e3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543800" y="5379482"/>
              <a:ext cx="4523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solidFill>
                    <a:srgbClr val="FFFF00"/>
                  </a:solidFill>
                </a:rPr>
                <a:t>e4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65166" y="5564148"/>
              <a:ext cx="4523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solidFill>
                    <a:srgbClr val="FFFF00"/>
                  </a:solidFill>
                </a:rPr>
                <a:t>e5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43600" y="6096000"/>
              <a:ext cx="4523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solidFill>
                    <a:srgbClr val="FFFF00"/>
                  </a:solidFill>
                </a:rPr>
                <a:t>e6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81600" y="5701784"/>
              <a:ext cx="4523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solidFill>
                    <a:srgbClr val="FFFF00"/>
                  </a:solidFill>
                </a:rPr>
                <a:t>e7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98234" y="4673084"/>
              <a:ext cx="4523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solidFill>
                    <a:srgbClr val="FFFF00"/>
                  </a:solidFill>
                </a:rPr>
                <a:t>e8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98234" y="3733800"/>
              <a:ext cx="4523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solidFill>
                    <a:srgbClr val="FFFF00"/>
                  </a:solidFill>
                </a:rPr>
                <a:t>e9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36736" y="3048000"/>
              <a:ext cx="5565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solidFill>
                    <a:srgbClr val="FFFF00"/>
                  </a:solidFill>
                </a:rPr>
                <a:t>e10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73605" y="4038600"/>
              <a:ext cx="5196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solidFill>
                    <a:srgbClr val="FFFF00"/>
                  </a:solidFill>
                </a:rPr>
                <a:t>e11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08603" y="5040868"/>
              <a:ext cx="5565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solidFill>
                    <a:srgbClr val="FFFF00"/>
                  </a:solidFill>
                </a:rPr>
                <a:t>e12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39637" y="4724400"/>
              <a:ext cx="5565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solidFill>
                    <a:srgbClr val="FFFF00"/>
                  </a:solidFill>
                </a:rPr>
                <a:t>e13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62800" y="3124200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solidFill>
                    <a:srgbClr val="FFC000"/>
                  </a:solidFill>
                </a:rPr>
                <a:t>v1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24700" y="4038600"/>
              <a:ext cx="437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solidFill>
                    <a:srgbClr val="FFC000"/>
                  </a:solidFill>
                </a:rPr>
                <a:t>v2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397448" y="4103132"/>
              <a:ext cx="437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solidFill>
                    <a:srgbClr val="FFC000"/>
                  </a:solidFill>
                </a:rPr>
                <a:t>v3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393846" y="5332452"/>
              <a:ext cx="437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solidFill>
                    <a:srgbClr val="FFC000"/>
                  </a:solidFill>
                </a:rPr>
                <a:t>v4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105860" y="5379482"/>
              <a:ext cx="437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solidFill>
                    <a:srgbClr val="FFC000"/>
                  </a:solidFill>
                </a:rPr>
                <a:t>v5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395968" y="5791200"/>
              <a:ext cx="437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solidFill>
                    <a:srgbClr val="FFC000"/>
                  </a:solidFill>
                </a:rPr>
                <a:t>v6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212662" y="6400800"/>
              <a:ext cx="437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solidFill>
                    <a:srgbClr val="FFC000"/>
                  </a:solidFill>
                </a:rPr>
                <a:t>v7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05400" y="5194816"/>
              <a:ext cx="437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solidFill>
                    <a:srgbClr val="FFC000"/>
                  </a:solidFill>
                </a:rPr>
                <a:t>v8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05400" y="4234934"/>
              <a:ext cx="437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solidFill>
                    <a:srgbClr val="FFC000"/>
                  </a:solidFill>
                </a:rPr>
                <a:t>v9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020464" y="3232666"/>
              <a:ext cx="5421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solidFill>
                    <a:srgbClr val="FFC000"/>
                  </a:solidFill>
                </a:rPr>
                <a:t>v10</a:t>
              </a:r>
              <a:endParaRPr lang="en-US" dirty="0">
                <a:solidFill>
                  <a:srgbClr val="FFC000"/>
                </a:solidFill>
              </a:endParaRPr>
            </a:p>
          </p:txBody>
        </p:sp>
      </p:grp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654300"/>
            <a:ext cx="59944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Paths and Circuits</a:t>
            </a:r>
          </a:p>
        </p:txBody>
      </p:sp>
      <p:sp>
        <p:nvSpPr>
          <p:cNvPr id="9728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If a network has two or zero odd vertices, it has at least one Euler path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Paths and Circuits</a:t>
            </a:r>
          </a:p>
        </p:txBody>
      </p:sp>
      <p:pic>
        <p:nvPicPr>
          <p:cNvPr id="983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654300"/>
            <a:ext cx="59944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If a network has exactly two odd vertices, then its Euler paths can only start 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on one of 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the odd 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vertices and 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end on the 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other 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Paths and Circuits</a:t>
            </a:r>
          </a:p>
        </p:txBody>
      </p:sp>
      <p:sp>
        <p:nvSpPr>
          <p:cNvPr id="9933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An </a:t>
            </a:r>
            <a:r>
              <a:rPr lang="en-US" altLang="en-US" smtClean="0">
                <a:solidFill>
                  <a:srgbClr val="FFC000"/>
                </a:solidFill>
              </a:rPr>
              <a:t>Euler circuit </a:t>
            </a:r>
            <a:r>
              <a:rPr lang="en-US" altLang="en-US" smtClean="0"/>
              <a:t>is a closed walk that contains every vertex and every edge</a:t>
            </a:r>
          </a:p>
          <a:p>
            <a:endParaRPr lang="en-US" altLang="en-US" smtClean="0"/>
          </a:p>
        </p:txBody>
      </p:sp>
      <p:pic>
        <p:nvPicPr>
          <p:cNvPr id="993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54991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Paths and Circuits</a:t>
            </a:r>
          </a:p>
        </p:txBody>
      </p:sp>
      <p:sp>
        <p:nvSpPr>
          <p:cNvPr id="10035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If a network has an odd vertex, it does not have an Euler circuit </a:t>
            </a:r>
          </a:p>
        </p:txBody>
      </p:sp>
      <p:pic>
        <p:nvPicPr>
          <p:cNvPr id="1003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54991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Paths and Circuits</a:t>
            </a:r>
          </a:p>
        </p:txBody>
      </p:sp>
      <p:sp>
        <p:nvSpPr>
          <p:cNvPr id="10240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This has an Euler path, but no Euler circuit</a:t>
            </a:r>
          </a:p>
        </p:txBody>
      </p:sp>
      <p:pic>
        <p:nvPicPr>
          <p:cNvPr id="1024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73338"/>
            <a:ext cx="670560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Paths and Circuits</a:t>
            </a:r>
          </a:p>
        </p:txBody>
      </p:sp>
      <p:sp>
        <p:nvSpPr>
          <p:cNvPr id="10137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One possible solution: 	AGFADCFECBA</a:t>
            </a:r>
          </a:p>
        </p:txBody>
      </p:sp>
      <p:pic>
        <p:nvPicPr>
          <p:cNvPr id="1013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73338"/>
            <a:ext cx="670560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Paths and Circuits</a:t>
            </a:r>
          </a:p>
        </p:txBody>
      </p:sp>
      <p:sp>
        <p:nvSpPr>
          <p:cNvPr id="10342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</a:t>
            </a:r>
            <a:r>
              <a:rPr lang="en-US" altLang="en-US" smtClean="0">
                <a:solidFill>
                  <a:srgbClr val="FFC000"/>
                </a:solidFill>
              </a:rPr>
              <a:t>Hamiltonian circuit </a:t>
            </a:r>
            <a:r>
              <a:rPr lang="en-US" altLang="en-US" smtClean="0"/>
              <a:t>is a simple circuit that includes every vertex in the graph only one except the first and last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Paths and Circuits</a:t>
            </a:r>
          </a:p>
        </p:txBody>
      </p:sp>
      <p:sp>
        <p:nvSpPr>
          <p:cNvPr id="10445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One possible solution: AGFECDBA</a:t>
            </a:r>
          </a:p>
        </p:txBody>
      </p:sp>
      <p:pic>
        <p:nvPicPr>
          <p:cNvPr id="1044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73338"/>
            <a:ext cx="670560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Paths and Circuits</a:t>
            </a:r>
          </a:p>
        </p:txBody>
      </p:sp>
      <p:sp>
        <p:nvSpPr>
          <p:cNvPr id="105475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altLang="en-US" smtClean="0"/>
              <a:t>Gustav Kirchoff - electrical circuits</a:t>
            </a:r>
          </a:p>
        </p:txBody>
      </p:sp>
      <p:pic>
        <p:nvPicPr>
          <p:cNvPr id="1054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66950"/>
            <a:ext cx="19050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92275"/>
            <a:ext cx="670560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1064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Graph Theory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Edge endpoint function:</a:t>
            </a:r>
          </a:p>
          <a:p>
            <a:endParaRPr lang="en-US" alt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2590800"/>
          <a:ext cx="6096000" cy="1737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789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Edge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7" marB="4567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Endpoint</a:t>
                      </a:r>
                    </a:p>
                  </a:txBody>
                  <a:tcPr marT="45677" marB="45677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78908"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e1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7" marB="4567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{v1,v2}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7" marB="45677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78908"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e2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7" marB="4567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{v2,v3}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77" marB="45677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Trees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computer science, a tree is an abstract data type (ADT) that simulates a hierarchical structure with a parent and children represented as a linked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Trees</a:t>
            </a:r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tree simulates a hierarchical structure with a parent and children represented as a linked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Trees</a:t>
            </a:r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Mathematically, trees must have connected branches</a:t>
            </a:r>
          </a:p>
          <a:p>
            <a:endParaRPr lang="en-US" altLang="en-US" sz="2000" smtClean="0"/>
          </a:p>
          <a:p>
            <a:r>
              <a:rPr lang="en-US" altLang="en-US" smtClean="0"/>
              <a:t>And they must not form a closed circuit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Trees</a:t>
            </a: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 algn="ctr"/>
            <a:r>
              <a:rPr lang="en-US" altLang="en-US" smtClean="0"/>
              <a:t>Trees</a:t>
            </a:r>
          </a:p>
        </p:txBody>
      </p:sp>
      <p:pic>
        <p:nvPicPr>
          <p:cNvPr id="11059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676400"/>
            <a:ext cx="81248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295400"/>
            <a:ext cx="83439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Trees</a:t>
            </a:r>
          </a:p>
        </p:txBody>
      </p:sp>
      <p:sp>
        <p:nvSpPr>
          <p:cNvPr id="1116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smtClean="0"/>
              <a:t>Not Trees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8" y="1600200"/>
            <a:ext cx="35179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smtClean="0"/>
              <a:t>Tree or not a tree?</a:t>
            </a:r>
          </a:p>
        </p:txBody>
      </p:sp>
      <p:sp>
        <p:nvSpPr>
          <p:cNvPr id="112644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Trees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smtClean="0"/>
              <a:t>Tree or not a tree?</a:t>
            </a:r>
          </a:p>
        </p:txBody>
      </p:sp>
      <p:sp>
        <p:nvSpPr>
          <p:cNvPr id="11366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Trees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  <p:pic>
        <p:nvPicPr>
          <p:cNvPr id="11366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1981200"/>
            <a:ext cx="5207000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smtClean="0"/>
              <a:t>Tree or not a tree?</a:t>
            </a:r>
          </a:p>
        </p:txBody>
      </p:sp>
      <p:sp>
        <p:nvSpPr>
          <p:cNvPr id="114691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Trees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  <p:pic>
        <p:nvPicPr>
          <p:cNvPr id="1146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981200"/>
            <a:ext cx="5156200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3000"/>
            <a:ext cx="46799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Trees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8229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endParaRPr lang="en-US" sz="1200" b="1" dirty="0" smtClean="0">
              <a:latin typeface="Arial" charset="0"/>
            </a:endParaRPr>
          </a:p>
          <a:p>
            <a:pPr eaLnBrk="1" hangingPunct="1">
              <a:defRPr/>
            </a:pPr>
            <a:endParaRPr lang="en-US" sz="4000" b="1" dirty="0">
              <a:solidFill>
                <a:srgbClr val="CCFFFF"/>
              </a:solidFill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en-US" sz="4000" b="1" dirty="0">
                <a:solidFill>
                  <a:srgbClr val="CCFFFF"/>
                </a:solidFill>
                <a:latin typeface="+mn-lt"/>
                <a:cs typeface="+mn-cs"/>
              </a:rPr>
              <a:t>A decision tree </a:t>
            </a:r>
            <a:endParaRPr lang="en-US" sz="4000" b="1" dirty="0" smtClean="0">
              <a:solidFill>
                <a:srgbClr val="CCFFFF"/>
              </a:solidFill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en-US" sz="4000" b="1" dirty="0" smtClean="0">
                <a:solidFill>
                  <a:srgbClr val="CCFFFF"/>
                </a:solidFill>
                <a:latin typeface="+mn-lt"/>
                <a:cs typeface="+mn-cs"/>
              </a:rPr>
              <a:t>for Titanic 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rgbClr val="CCFFFF"/>
                </a:solidFill>
                <a:latin typeface="+mn-lt"/>
                <a:cs typeface="+mn-cs"/>
              </a:rPr>
              <a:t>survivors</a:t>
            </a:r>
            <a:endParaRPr lang="en-US" sz="4000" b="1" dirty="0">
              <a:solidFill>
                <a:srgbClr val="CCFFFF"/>
              </a:solidFill>
              <a:latin typeface="+mn-lt"/>
              <a:cs typeface="+mn-cs"/>
            </a:endParaRPr>
          </a:p>
          <a:p>
            <a:pPr eaLnBrk="1" hangingPunct="1">
              <a:defRPr/>
            </a:pPr>
            <a:endParaRPr lang="en-US" sz="4000" b="1" dirty="0">
              <a:solidFill>
                <a:srgbClr val="CCFFFF"/>
              </a:solidFill>
              <a:latin typeface="+mn-lt"/>
              <a:cs typeface="+mn-cs"/>
            </a:endParaRPr>
          </a:p>
          <a:p>
            <a:pPr eaLnBrk="1" hangingPunct="1">
              <a:defRPr/>
            </a:pPr>
            <a:endParaRPr lang="en-US" sz="4000" b="1" dirty="0">
              <a:solidFill>
                <a:srgbClr val="CCFFFF"/>
              </a:solidFill>
              <a:latin typeface="+mn-lt"/>
              <a:cs typeface="+mn-cs"/>
            </a:endParaRPr>
          </a:p>
          <a:p>
            <a:pPr eaLnBrk="1" hangingPunct="1">
              <a:defRPr/>
            </a:pPr>
            <a:endParaRPr lang="en-US" sz="4000" b="1" dirty="0">
              <a:solidFill>
                <a:srgbClr val="CCFFFF"/>
              </a:solidFill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en-US" sz="2600" b="1" dirty="0">
                <a:solidFill>
                  <a:srgbClr val="CCFFFF"/>
                </a:solidFill>
                <a:latin typeface="+mn-lt"/>
                <a:cs typeface="+mn-cs"/>
              </a:rPr>
              <a:t>“</a:t>
            </a:r>
            <a:r>
              <a:rPr lang="en-US" sz="2600" b="1" dirty="0" err="1">
                <a:solidFill>
                  <a:srgbClr val="CCFFFF"/>
                </a:solidFill>
                <a:latin typeface="+mn-lt"/>
                <a:cs typeface="+mn-cs"/>
              </a:rPr>
              <a:t>sibsp</a:t>
            </a:r>
            <a:r>
              <a:rPr lang="en-US" sz="2600" b="1" dirty="0">
                <a:solidFill>
                  <a:srgbClr val="CCFFFF"/>
                </a:solidFill>
                <a:latin typeface="+mn-lt"/>
                <a:cs typeface="+mn-cs"/>
              </a:rPr>
              <a:t>” means having a spouse or sibling on 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Trees</a:t>
            </a:r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</a:t>
            </a:r>
            <a:r>
              <a:rPr lang="en-US" altLang="en-US" smtClean="0">
                <a:solidFill>
                  <a:srgbClr val="FFC000"/>
                </a:solidFill>
              </a:rPr>
              <a:t>trivial</a:t>
            </a:r>
            <a:r>
              <a:rPr lang="en-US" altLang="en-US" smtClean="0"/>
              <a:t> tree is a graph that consists of a single vertex </a:t>
            </a:r>
          </a:p>
        </p:txBody>
      </p:sp>
      <p:pic>
        <p:nvPicPr>
          <p:cNvPr id="1177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2743200"/>
            <a:ext cx="74009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Graph Theory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These are the </a:t>
            </a:r>
            <a:r>
              <a:rPr lang="en-US" altLang="en-US" smtClean="0">
                <a:solidFill>
                  <a:srgbClr val="FFFF00"/>
                </a:solidFill>
              </a:rPr>
              <a:t>same</a:t>
            </a:r>
            <a:r>
              <a:rPr lang="en-US" altLang="en-US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graphs: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Because they have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same vertex and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edge sets</a:t>
            </a:r>
          </a:p>
          <a:p>
            <a:endParaRPr lang="en-US" altLang="en-US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5400"/>
            <a:ext cx="2667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Trees</a:t>
            </a:r>
          </a:p>
        </p:txBody>
      </p:sp>
      <p:sp>
        <p:nvSpPr>
          <p:cNvPr id="1187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graph is called a </a:t>
            </a:r>
            <a:r>
              <a:rPr lang="en-US" altLang="en-US" smtClean="0">
                <a:solidFill>
                  <a:srgbClr val="FFC000"/>
                </a:solidFill>
              </a:rPr>
              <a:t>forest</a:t>
            </a:r>
            <a:r>
              <a:rPr lang="en-US" altLang="en-US" smtClean="0"/>
              <a:t> if and only if it is circuit-free and not connected</a:t>
            </a:r>
          </a:p>
        </p:txBody>
      </p:sp>
      <p:pic>
        <p:nvPicPr>
          <p:cNvPr id="1187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19475"/>
            <a:ext cx="86868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smtClean="0"/>
              <a:t>Is it a forest?</a:t>
            </a:r>
          </a:p>
          <a:p>
            <a:endParaRPr lang="en-US" altLang="en-US" smtClean="0"/>
          </a:p>
        </p:txBody>
      </p:sp>
      <p:pic>
        <p:nvPicPr>
          <p:cNvPr id="12083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1981200"/>
            <a:ext cx="5207000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Trees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smtClean="0"/>
              <a:t>Is it a forest?</a:t>
            </a:r>
          </a:p>
        </p:txBody>
      </p:sp>
      <p:pic>
        <p:nvPicPr>
          <p:cNvPr id="1198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981200"/>
            <a:ext cx="5156200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Trees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1218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Trees</a:t>
            </a:r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altLang="en-US" smtClean="0"/>
              <a:t>The important things in a tree are the pointy-things</a:t>
            </a:r>
          </a:p>
          <a:p>
            <a:endParaRPr lang="en-US" altLang="en-US" sz="2000" smtClean="0"/>
          </a:p>
          <a:p>
            <a:r>
              <a:rPr lang="en-US" altLang="en-US" smtClean="0"/>
              <a:t>Called </a:t>
            </a:r>
            <a:r>
              <a:rPr lang="en-US" altLang="en-US" smtClean="0">
                <a:solidFill>
                  <a:srgbClr val="FFC000"/>
                </a:solidFill>
              </a:rPr>
              <a:t>nodes</a:t>
            </a:r>
            <a:r>
              <a:rPr lang="en-US" altLang="en-US" smtClean="0"/>
              <a:t> or </a:t>
            </a:r>
            <a:r>
              <a:rPr lang="en-US" altLang="en-US" smtClean="0">
                <a:solidFill>
                  <a:srgbClr val="FFC000"/>
                </a:solidFill>
              </a:rPr>
              <a:t>vertices </a:t>
            </a:r>
            <a:r>
              <a:rPr lang="en-US" altLang="en-US" smtClean="0"/>
              <a:t>or</a:t>
            </a:r>
            <a:r>
              <a:rPr lang="en-US" altLang="en-US" smtClean="0">
                <a:solidFill>
                  <a:srgbClr val="FFC000"/>
                </a:solidFill>
              </a:rPr>
              <a:t> points</a:t>
            </a:r>
          </a:p>
        </p:txBody>
      </p:sp>
      <p:pic>
        <p:nvPicPr>
          <p:cNvPr id="1228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67100"/>
            <a:ext cx="63246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Trees</a:t>
            </a:r>
          </a:p>
        </p:txBody>
      </p:sp>
      <p:sp>
        <p:nvSpPr>
          <p:cNvPr id="1239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An </a:t>
            </a:r>
            <a:r>
              <a:rPr lang="en-US" altLang="en-US" smtClean="0">
                <a:solidFill>
                  <a:srgbClr val="FFC000"/>
                </a:solidFill>
              </a:rPr>
              <a:t>edge</a:t>
            </a:r>
            <a:r>
              <a:rPr lang="en-US" altLang="en-US" smtClean="0"/>
              <a:t> (or </a:t>
            </a:r>
            <a:r>
              <a:rPr lang="en-US" altLang="en-US" smtClean="0">
                <a:solidFill>
                  <a:srgbClr val="FFC000"/>
                </a:solidFill>
              </a:rPr>
              <a:t>line</a:t>
            </a:r>
            <a:r>
              <a:rPr lang="en-US" altLang="en-US" smtClean="0"/>
              <a:t>) is the connection between one node and another (usually a line)</a:t>
            </a:r>
          </a:p>
        </p:txBody>
      </p:sp>
      <p:pic>
        <p:nvPicPr>
          <p:cNvPr id="1239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67100"/>
            <a:ext cx="63246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Trees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edges are </a:t>
            </a:r>
            <a:r>
              <a:rPr lang="en-US" altLang="en-US" smtClean="0">
                <a:solidFill>
                  <a:srgbClr val="FFC000"/>
                </a:solidFill>
              </a:rPr>
              <a:t>directed</a:t>
            </a:r>
            <a:r>
              <a:rPr lang="en-US" altLang="en-US" smtClean="0"/>
              <a:t> to the root</a:t>
            </a:r>
          </a:p>
          <a:p>
            <a:r>
              <a:rPr lang="en-US" altLang="en-US" smtClean="0"/>
              <a:t> </a:t>
            </a:r>
            <a:br>
              <a:rPr lang="en-US" altLang="en-US" smtClean="0"/>
            </a:br>
            <a:endParaRPr lang="en-US" altLang="en-US" smtClean="0"/>
          </a:p>
        </p:txBody>
      </p:sp>
      <p:pic>
        <p:nvPicPr>
          <p:cNvPr id="1249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67100"/>
            <a:ext cx="63246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Trees</a:t>
            </a:r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Usually you don’t draw the edges with arrows, it's just understood </a:t>
            </a:r>
          </a:p>
        </p:txBody>
      </p:sp>
      <p:pic>
        <p:nvPicPr>
          <p:cNvPr id="1259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67100"/>
            <a:ext cx="63246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2133600"/>
            <a:ext cx="5108575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Trees</a:t>
            </a:r>
          </a:p>
        </p:txBody>
      </p:sp>
      <p:sp>
        <p:nvSpPr>
          <p:cNvPr id="126980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If a tree has </a:t>
            </a:r>
            <a:r>
              <a:rPr lang="en-US" altLang="en-US" dirty="0" smtClean="0">
                <a:solidFill>
                  <a:schemeClr val="tx1"/>
                </a:solidFill>
              </a:rPr>
              <a:t>n</a:t>
            </a:r>
            <a:r>
              <a:rPr lang="en-US" altLang="en-US" dirty="0" smtClean="0"/>
              <a:t> nodes </a:t>
            </a:r>
          </a:p>
          <a:p>
            <a:r>
              <a:rPr lang="en-US" altLang="en-US" dirty="0" smtClean="0"/>
              <a:t>it will </a:t>
            </a:r>
            <a:r>
              <a:rPr lang="en-US" altLang="en-US" smtClean="0"/>
              <a:t>have </a:t>
            </a:r>
            <a:r>
              <a:rPr lang="en-US" altLang="en-US" smtClean="0">
                <a:solidFill>
                  <a:schemeClr val="tx1"/>
                </a:solidFill>
              </a:rPr>
              <a:t>n-1</a:t>
            </a:r>
            <a:r>
              <a:rPr lang="en-US" altLang="en-US" smtClean="0"/>
              <a:t> </a:t>
            </a:r>
            <a:r>
              <a:rPr lang="en-US" altLang="en-US" dirty="0" smtClean="0"/>
              <a:t>edges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67100"/>
            <a:ext cx="63246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Trees</a:t>
            </a:r>
          </a:p>
        </p:txBody>
      </p:sp>
      <p:sp>
        <p:nvSpPr>
          <p:cNvPr id="12800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altLang="en-US" smtClean="0"/>
              <a:t>If not empty, there is a distinguished node called the </a:t>
            </a:r>
            <a:r>
              <a:rPr lang="en-US" altLang="en-US" smtClean="0">
                <a:solidFill>
                  <a:srgbClr val="FFC000"/>
                </a:solidFill>
              </a:rPr>
              <a:t>root </a:t>
            </a:r>
            <a:r>
              <a:rPr lang="en-US" altLang="en-US" smtClean="0"/>
              <a:t>and zero or more sub­trees </a:t>
            </a:r>
            <a:br>
              <a:rPr lang="en-US" altLang="en-US" smtClean="0"/>
            </a:br>
            <a:r>
              <a:rPr lang="en-US" altLang="en-US" smtClean="0"/>
              <a:t>whose roots are connected by a directed edge to </a:t>
            </a:r>
            <a:r>
              <a:rPr lang="en-US" altLang="en-US" i="1" smtClean="0"/>
              <a:t>r</a:t>
            </a:r>
            <a:r>
              <a:rPr lang="en-US" altLang="en-US" smtClean="0"/>
              <a:t> </a:t>
            </a:r>
            <a:br>
              <a:rPr lang="en-US" altLang="en-US" smtClean="0"/>
            </a:br>
            <a:r>
              <a:rPr lang="en-US" altLang="en-US" smtClean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3708400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Graph Theory</a:t>
            </a:r>
          </a:p>
        </p:txBody>
      </p:sp>
      <p:sp>
        <p:nvSpPr>
          <p:cNvPr id="13316" name="Content Placeholder 2"/>
          <p:cNvSpPr>
            <a:spLocks noGrp="1"/>
          </p:cNvSpPr>
          <p:nvPr>
            <p:ph idx="1"/>
          </p:nvPr>
        </p:nvSpPr>
        <p:spPr>
          <a:xfrm>
            <a:off x="3505200" y="2646363"/>
            <a:ext cx="38100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smtClean="0">
                <a:latin typeface="Arial" charset="0"/>
              </a:rPr>
              <a:t>Parallel edges</a:t>
            </a:r>
            <a:endParaRPr lang="en-US" altLang="en-US" sz="2500" smtClean="0"/>
          </a:p>
        </p:txBody>
      </p:sp>
      <p:sp>
        <p:nvSpPr>
          <p:cNvPr id="13317" name="Content Placeholder 2"/>
          <p:cNvSpPr txBox="1">
            <a:spLocks/>
          </p:cNvSpPr>
          <p:nvPr/>
        </p:nvSpPr>
        <p:spPr bwMode="auto">
          <a:xfrm>
            <a:off x="3276600" y="4703763"/>
            <a:ext cx="411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2500">
                <a:latin typeface="Arial" charset="0"/>
              </a:rPr>
              <a:t>Isolated vertex</a:t>
            </a:r>
            <a:endParaRPr lang="en-US" altLang="en-US" sz="2500"/>
          </a:p>
        </p:txBody>
      </p:sp>
      <p:sp>
        <p:nvSpPr>
          <p:cNvPr id="13318" name="Content Placeholder 2"/>
          <p:cNvSpPr txBox="1">
            <a:spLocks/>
          </p:cNvSpPr>
          <p:nvPr/>
        </p:nvSpPr>
        <p:spPr bwMode="auto">
          <a:xfrm>
            <a:off x="4343400" y="5745163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2500">
                <a:latin typeface="Arial" charset="0"/>
              </a:rPr>
              <a:t>Loop</a:t>
            </a:r>
          </a:p>
          <a:p>
            <a:pPr>
              <a:buFont typeface="Arial" charset="0"/>
              <a:buNone/>
            </a:pPr>
            <a:endParaRPr lang="en-US" altLang="en-US" sz="250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Trees</a:t>
            </a:r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Trees defined this way are called </a:t>
            </a:r>
            <a:r>
              <a:rPr lang="en-US" altLang="en-US" smtClean="0">
                <a:solidFill>
                  <a:srgbClr val="FFC000"/>
                </a:solidFill>
              </a:rPr>
              <a:t>rooted</a:t>
            </a:r>
            <a:r>
              <a:rPr lang="en-US" altLang="en-US" smtClean="0"/>
              <a:t> trees</a:t>
            </a:r>
          </a:p>
          <a:p>
            <a:endParaRPr lang="en-US" altLang="en-US" sz="2000" smtClean="0"/>
          </a:p>
          <a:p>
            <a:r>
              <a:rPr lang="en-US" altLang="en-US" smtClean="0"/>
              <a:t>They have a distinguished root</a:t>
            </a:r>
          </a:p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Not all trees are considered to be rooted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Rooted or unrooted?</a:t>
            </a:r>
          </a:p>
        </p:txBody>
      </p:sp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2520950"/>
            <a:ext cx="70342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Trees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Rooted or </a:t>
            </a:r>
          </a:p>
          <a:p>
            <a:r>
              <a:rPr lang="en-US" altLang="en-US" smtClean="0"/>
              <a:t>unrooted?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pPr marL="914400" lvl="2" indent="0">
              <a:buFont typeface="Wingdings" pitchFamily="2" charset="2"/>
              <a:buNone/>
            </a:pPr>
            <a:r>
              <a:rPr lang="en-US" altLang="en-US" sz="3000" smtClean="0"/>
              <a:t>Structure of </a:t>
            </a:r>
          </a:p>
          <a:p>
            <a:pPr marL="914400" lvl="2" indent="0">
              <a:buFont typeface="Wingdings" pitchFamily="2" charset="2"/>
              <a:buNone/>
            </a:pPr>
            <a:r>
              <a:rPr lang="en-US" altLang="en-US" sz="3000" smtClean="0"/>
              <a:t>hydrocarbon </a:t>
            </a:r>
          </a:p>
          <a:p>
            <a:pPr marL="914400" lvl="2" indent="0">
              <a:buFont typeface="Wingdings" pitchFamily="2" charset="2"/>
              <a:buNone/>
            </a:pPr>
            <a:r>
              <a:rPr lang="en-US" altLang="en-US" sz="3000" smtClean="0"/>
              <a:t>molecules</a:t>
            </a:r>
          </a:p>
        </p:txBody>
      </p:sp>
      <p:pic>
        <p:nvPicPr>
          <p:cNvPr id="131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4400"/>
            <a:ext cx="365760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Trees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67100"/>
            <a:ext cx="63246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Trees</a:t>
            </a:r>
          </a:p>
        </p:txBody>
      </p:sp>
      <p:sp>
        <p:nvSpPr>
          <p:cNvPr id="1321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node of each subtree is called a </a:t>
            </a:r>
            <a:r>
              <a:rPr lang="en-US" altLang="en-US" smtClean="0">
                <a:solidFill>
                  <a:srgbClr val="FFC000"/>
                </a:solidFill>
              </a:rPr>
              <a:t>child</a:t>
            </a:r>
            <a:r>
              <a:rPr lang="en-US" altLang="en-US" smtClean="0"/>
              <a:t> (or </a:t>
            </a:r>
            <a:r>
              <a:rPr lang="en-US" altLang="en-US" smtClean="0">
                <a:solidFill>
                  <a:srgbClr val="FFC000"/>
                </a:solidFill>
              </a:rPr>
              <a:t>descendent</a:t>
            </a:r>
            <a:r>
              <a:rPr lang="en-US" altLang="en-US" smtClean="0"/>
              <a:t>) of 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67100"/>
            <a:ext cx="63246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Trees</a:t>
            </a:r>
          </a:p>
        </p:txBody>
      </p:sp>
      <p:sp>
        <p:nvSpPr>
          <p:cNvPr id="1331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 is called the </a:t>
            </a:r>
            <a:r>
              <a:rPr lang="en-US" altLang="en-US" smtClean="0">
                <a:solidFill>
                  <a:srgbClr val="FFC000"/>
                </a:solidFill>
              </a:rPr>
              <a:t>parent</a:t>
            </a:r>
            <a:r>
              <a:rPr lang="en-US" altLang="en-US" smtClean="0"/>
              <a:t> of each child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Trees</a:t>
            </a:r>
          </a:p>
        </p:txBody>
      </p:sp>
      <p:sp>
        <p:nvSpPr>
          <p:cNvPr id="134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Nodes with the same parent are called </a:t>
            </a:r>
            <a:r>
              <a:rPr lang="en-US" altLang="en-US" smtClean="0">
                <a:solidFill>
                  <a:srgbClr val="FFC000"/>
                </a:solidFill>
              </a:rPr>
              <a:t>siblings</a:t>
            </a:r>
          </a:p>
        </p:txBody>
      </p:sp>
      <p:pic>
        <p:nvPicPr>
          <p:cNvPr id="1341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67100"/>
            <a:ext cx="63246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Trees</a:t>
            </a:r>
          </a:p>
        </p:txBody>
      </p:sp>
      <p:sp>
        <p:nvSpPr>
          <p:cNvPr id="135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An </a:t>
            </a:r>
            <a:r>
              <a:rPr lang="en-US" altLang="en-US" smtClean="0">
                <a:solidFill>
                  <a:srgbClr val="FFC000"/>
                </a:solidFill>
              </a:rPr>
              <a:t>ancestor </a:t>
            </a:r>
            <a:r>
              <a:rPr lang="en-US" altLang="en-US" smtClean="0"/>
              <a:t>is a node reachable by repeated proceeding from child to 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Trees</a:t>
            </a:r>
          </a:p>
        </p:txBody>
      </p:sp>
      <p:sp>
        <p:nvSpPr>
          <p:cNvPr id="136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</a:t>
            </a:r>
            <a:r>
              <a:rPr lang="en-US" altLang="en-US" smtClean="0">
                <a:solidFill>
                  <a:srgbClr val="FFC000"/>
                </a:solidFill>
              </a:rPr>
              <a:t>path</a:t>
            </a:r>
            <a:r>
              <a:rPr lang="en-US" altLang="en-US" smtClean="0"/>
              <a:t> is a sequence of nodes and edges connecting a node with a descendant</a:t>
            </a:r>
          </a:p>
        </p:txBody>
      </p:sp>
      <p:pic>
        <p:nvPicPr>
          <p:cNvPr id="1361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67100"/>
            <a:ext cx="63246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1109663"/>
            <a:ext cx="5689600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Trees</a:t>
            </a:r>
          </a:p>
        </p:txBody>
      </p:sp>
      <p:sp>
        <p:nvSpPr>
          <p:cNvPr id="137220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The </a:t>
            </a:r>
            <a:r>
              <a:rPr lang="en-US" altLang="en-US" smtClean="0">
                <a:solidFill>
                  <a:srgbClr val="FFC000"/>
                </a:solidFill>
              </a:rPr>
              <a:t>level</a:t>
            </a:r>
            <a:r>
              <a:rPr lang="en-US" altLang="en-US" smtClean="0"/>
              <a:t> or 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FFC000"/>
                </a:solidFill>
              </a:rPr>
              <a:t>depth</a:t>
            </a:r>
            <a:r>
              <a:rPr lang="en-US" altLang="en-US" smtClean="0"/>
              <a:t> of 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a node is 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the number 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of edges 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along the 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unique path 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between it 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and the root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Trees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smtClean="0">
                <a:solidFill>
                  <a:srgbClr val="FFC000"/>
                </a:solidFill>
              </a:rPr>
              <a:t>height</a:t>
            </a:r>
            <a:r>
              <a:rPr lang="en-US" altLang="en-US" smtClean="0"/>
              <a:t> of a node is the maximum number of edges between the node and a leaf</a:t>
            </a:r>
          </a:p>
        </p:txBody>
      </p:sp>
      <p:pic>
        <p:nvPicPr>
          <p:cNvPr id="1382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67100"/>
            <a:ext cx="63246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238500"/>
            <a:ext cx="86010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Graph Theory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1463" y="762000"/>
            <a:ext cx="4572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000" b="1" dirty="0">
                <a:solidFill>
                  <a:srgbClr val="CCFFFF"/>
                </a:solidFill>
                <a:latin typeface="+mn-lt"/>
              </a:rPr>
              <a:t>Parallel edges?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CCFFFF"/>
                </a:solidFill>
                <a:latin typeface="+mn-lt"/>
              </a:rPr>
              <a:t>  		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000" b="1" dirty="0">
                <a:solidFill>
                  <a:srgbClr val="CCFFFF"/>
                </a:solidFill>
                <a:latin typeface="+mn-lt"/>
              </a:rPr>
              <a:t>Isolated vertex?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dirty="0">
              <a:solidFill>
                <a:srgbClr val="CCFFFF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000" b="1" dirty="0">
                <a:solidFill>
                  <a:srgbClr val="CCFFFF"/>
                </a:solidFill>
                <a:latin typeface="+mn-lt"/>
              </a:rPr>
              <a:t>Loop?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Trees</a:t>
            </a:r>
          </a:p>
        </p:txBody>
      </p:sp>
      <p:sp>
        <p:nvSpPr>
          <p:cNvPr id="139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smtClean="0">
                <a:solidFill>
                  <a:srgbClr val="FFC000"/>
                </a:solidFill>
              </a:rPr>
              <a:t>degree of a tree </a:t>
            </a:r>
            <a:r>
              <a:rPr lang="en-US" altLang="en-US" smtClean="0"/>
              <a:t>is the maximum number of edges between the root and a leaf</a:t>
            </a:r>
          </a:p>
        </p:txBody>
      </p:sp>
      <p:pic>
        <p:nvPicPr>
          <p:cNvPr id="139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67100"/>
            <a:ext cx="63246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Trees</a:t>
            </a:r>
          </a:p>
        </p:txBody>
      </p:sp>
      <p:sp>
        <p:nvSpPr>
          <p:cNvPr id="140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Nodes with no children (degree=0) are called </a:t>
            </a:r>
            <a:r>
              <a:rPr lang="en-US" altLang="en-US" smtClean="0">
                <a:solidFill>
                  <a:srgbClr val="FFC000"/>
                </a:solidFill>
              </a:rPr>
              <a:t>leaves</a:t>
            </a:r>
            <a:r>
              <a:rPr lang="en-US" altLang="en-US" smtClean="0"/>
              <a:t> or </a:t>
            </a:r>
            <a:r>
              <a:rPr lang="en-US" altLang="en-US" smtClean="0">
                <a:solidFill>
                  <a:srgbClr val="FFC000"/>
                </a:solidFill>
              </a:rPr>
              <a:t>terminal nodes</a:t>
            </a:r>
          </a:p>
          <a:p>
            <a:endParaRPr lang="en-US" altLang="en-US" smtClean="0"/>
          </a:p>
        </p:txBody>
      </p:sp>
      <p:pic>
        <p:nvPicPr>
          <p:cNvPr id="1402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67100"/>
            <a:ext cx="63246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Trees</a:t>
            </a:r>
          </a:p>
        </p:txBody>
      </p:sp>
      <p:sp>
        <p:nvSpPr>
          <p:cNvPr id="141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A node with degree greater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than 1 </a:t>
            </a:r>
            <a:r>
              <a:rPr lang="en-US" altLang="en-US" dirty="0" smtClean="0"/>
              <a:t>is called a </a:t>
            </a:r>
            <a:r>
              <a:rPr lang="en-US" altLang="en-US" dirty="0" smtClean="0">
                <a:solidFill>
                  <a:srgbClr val="FFC000"/>
                </a:solidFill>
              </a:rPr>
              <a:t>branch</a:t>
            </a:r>
            <a:r>
              <a:rPr lang="en-US" altLang="en-US" dirty="0" smtClean="0"/>
              <a:t> (or </a:t>
            </a:r>
            <a:r>
              <a:rPr lang="en-US" altLang="en-US" dirty="0" smtClean="0">
                <a:solidFill>
                  <a:srgbClr val="FFC000"/>
                </a:solidFill>
              </a:rPr>
              <a:t>internal node</a:t>
            </a:r>
            <a:r>
              <a:rPr lang="en-US" altLang="en-US" dirty="0" smtClean="0"/>
              <a:t>)</a:t>
            </a:r>
          </a:p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pic>
        <p:nvPicPr>
          <p:cNvPr id="1413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67100"/>
            <a:ext cx="63246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Rooted or unrooted?</a:t>
            </a:r>
          </a:p>
        </p:txBody>
      </p:sp>
      <p:pic>
        <p:nvPicPr>
          <p:cNvPr id="142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2163"/>
            <a:ext cx="9144000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0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Trees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Who are the roots?</a:t>
            </a:r>
          </a:p>
        </p:txBody>
      </p:sp>
      <p:pic>
        <p:nvPicPr>
          <p:cNvPr id="143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2163"/>
            <a:ext cx="9144000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Trees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 smtClean="0"/>
              <a:t>What is the degree of the tree?</a:t>
            </a:r>
          </a:p>
        </p:txBody>
      </p:sp>
      <p:pic>
        <p:nvPicPr>
          <p:cNvPr id="144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2163"/>
            <a:ext cx="9144000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8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Trees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How many nodes?</a:t>
            </a:r>
          </a:p>
        </p:txBody>
      </p:sp>
      <p:pic>
        <p:nvPicPr>
          <p:cNvPr id="145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2163"/>
            <a:ext cx="9144000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2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Trees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Who are leaves?</a:t>
            </a:r>
          </a:p>
        </p:txBody>
      </p:sp>
      <p:pic>
        <p:nvPicPr>
          <p:cNvPr id="146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2163"/>
            <a:ext cx="9144000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Trees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What is the level of Mary Queen of Scots?</a:t>
            </a:r>
          </a:p>
        </p:txBody>
      </p:sp>
      <p:pic>
        <p:nvPicPr>
          <p:cNvPr id="147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2163"/>
            <a:ext cx="9144000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0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Trees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What is the height of Mary Queen of Scots?</a:t>
            </a:r>
          </a:p>
        </p:txBody>
      </p:sp>
      <p:pic>
        <p:nvPicPr>
          <p:cNvPr id="148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2163"/>
            <a:ext cx="9144000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4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Trees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30500"/>
            <a:ext cx="52959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Graph Theory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</a:t>
            </a:r>
            <a:r>
              <a:rPr lang="en-US" altLang="en-US" smtClean="0">
                <a:solidFill>
                  <a:srgbClr val="FFC000"/>
                </a:solidFill>
              </a:rPr>
              <a:t> simple </a:t>
            </a:r>
            <a:r>
              <a:rPr lang="en-US" altLang="en-US" smtClean="0"/>
              <a:t>graph has no loops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or parallel edges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149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Trees</a:t>
            </a:r>
          </a:p>
        </p:txBody>
      </p:sp>
      <p:sp>
        <p:nvSpPr>
          <p:cNvPr id="150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Parse trees are ordered, rooted trees that represent the structure of a string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1066800"/>
            <a:ext cx="571182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Trees</a:t>
            </a:r>
          </a:p>
        </p:txBody>
      </p:sp>
      <p:sp>
        <p:nvSpPr>
          <p:cNvPr id="151556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638800"/>
          </a:xfrm>
        </p:spPr>
        <p:txBody>
          <a:bodyPr/>
          <a:lstStyle/>
          <a:p>
            <a:r>
              <a:rPr lang="en-US" altLang="en-US" smtClean="0"/>
              <a:t>A parse tree of </a:t>
            </a:r>
          </a:p>
          <a:p>
            <a:r>
              <a:rPr lang="en-US" altLang="en-US" smtClean="0"/>
              <a:t>the sentence:</a:t>
            </a:r>
          </a:p>
          <a:p>
            <a:endParaRPr lang="en-US" altLang="en-US" sz="2000" smtClean="0"/>
          </a:p>
          <a:p>
            <a:r>
              <a:rPr lang="en-US" altLang="en-US" smtClean="0"/>
              <a:t>Homer hit</a:t>
            </a:r>
          </a:p>
          <a:p>
            <a:r>
              <a:rPr lang="en-US" altLang="en-US" smtClean="0"/>
              <a:t>Bart.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1676400"/>
            <a:ext cx="645636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Trees</a:t>
            </a:r>
          </a:p>
        </p:txBody>
      </p:sp>
      <p:sp>
        <p:nvSpPr>
          <p:cNvPr id="15258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parse tree</a:t>
            </a:r>
          </a:p>
          <a:p>
            <a:r>
              <a:rPr lang="en-US" altLang="en-US" dirty="0" smtClean="0"/>
              <a:t>for the equation:</a:t>
            </a:r>
          </a:p>
          <a:p>
            <a:endParaRPr lang="en-US" altLang="en-US" sz="2000" dirty="0" smtClean="0"/>
          </a:p>
          <a:p>
            <a:r>
              <a:rPr lang="en-US" altLang="en-US" smtClean="0"/>
              <a:t>2 </a:t>
            </a:r>
            <a:r>
              <a:rPr lang="en-US" altLang="en-US" dirty="0" smtClean="0"/>
              <a:t>× 7 </a:t>
            </a:r>
            <a:r>
              <a:rPr lang="en-US" altLang="en-US" smtClean="0"/>
              <a:t>+ 3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Trees</a:t>
            </a:r>
          </a:p>
        </p:txBody>
      </p:sp>
      <p:sp>
        <p:nvSpPr>
          <p:cNvPr id="153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Fortunately a full parse tree is rarely needed for program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Trees</a:t>
            </a:r>
          </a:p>
        </p:txBody>
      </p:sp>
      <p:sp>
        <p:nvSpPr>
          <p:cNvPr id="154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An Abstract Syntax Tree (AST) is a simpler, space-saving version of the parse tree that still accurately represents the meaning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Trees</a:t>
            </a:r>
          </a:p>
        </p:txBody>
      </p:sp>
      <p:sp>
        <p:nvSpPr>
          <p:cNvPr id="15565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altLang="en-US" dirty="0" smtClean="0"/>
              <a:t>AST vs Parse tree </a:t>
            </a:r>
            <a:r>
              <a:rPr lang="en-US" altLang="en-US" smtClean="0"/>
              <a:t>for 2 </a:t>
            </a:r>
            <a:r>
              <a:rPr lang="en-US" altLang="en-US" dirty="0" smtClean="0"/>
              <a:t>× 7 </a:t>
            </a:r>
            <a:r>
              <a:rPr lang="en-US" altLang="en-US" smtClean="0"/>
              <a:t>+ 3</a:t>
            </a:r>
            <a:endParaRPr lang="en-US" altLang="en-US" dirty="0" smtClean="0"/>
          </a:p>
          <a:p>
            <a:r>
              <a:rPr lang="en-US" altLang="en-US" dirty="0" smtClean="0"/>
              <a:t> </a:t>
            </a:r>
          </a:p>
        </p:txBody>
      </p:sp>
      <p:pic>
        <p:nvPicPr>
          <p:cNvPr id="1556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286000"/>
            <a:ext cx="89947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the </a:t>
            </a:r>
            <a:r>
              <a:rPr lang="en-US" altLang="en-US" dirty="0"/>
              <a:t>Abstract Syntax </a:t>
            </a:r>
            <a:r>
              <a:rPr lang="en-US" altLang="en-US" dirty="0" smtClean="0"/>
              <a:t>Tree: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Trees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617220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8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Searching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computer science, tree </a:t>
            </a:r>
            <a:r>
              <a:rPr lang="en-US" dirty="0">
                <a:solidFill>
                  <a:srgbClr val="FFFF00"/>
                </a:solidFill>
              </a:rPr>
              <a:t>traversal </a:t>
            </a:r>
            <a:r>
              <a:rPr lang="en-US" dirty="0"/>
              <a:t>(also known as tree search) </a:t>
            </a:r>
            <a:r>
              <a:rPr lang="en-US" dirty="0" smtClean="0"/>
              <a:t>refers </a:t>
            </a:r>
            <a:r>
              <a:rPr lang="en-US" dirty="0"/>
              <a:t>to the process of visiting (checking and/or updating) each node in a tree data </a:t>
            </a:r>
            <a:r>
              <a:rPr lang="en-US" dirty="0" smtClean="0"/>
              <a:t>structure </a:t>
            </a:r>
            <a:r>
              <a:rPr lang="en-US" dirty="0"/>
              <a:t>exactly </a:t>
            </a:r>
            <a:r>
              <a:rPr lang="en-US" dirty="0" smtClean="0"/>
              <a:t>once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7592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Searching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Such </a:t>
            </a:r>
            <a:r>
              <a:rPr lang="en-US" dirty="0"/>
              <a:t>traversals are classified by the order in which the nodes are </a:t>
            </a:r>
            <a:r>
              <a:rPr lang="en-US" dirty="0" smtClean="0"/>
              <a:t>visited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80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2165350"/>
            <a:ext cx="51181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Graph Theory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 </a:t>
            </a:r>
            <a:r>
              <a:rPr lang="en-US" altLang="en-US" dirty="0" smtClean="0">
                <a:solidFill>
                  <a:srgbClr val="FFC000"/>
                </a:solidFill>
              </a:rPr>
              <a:t>complete</a:t>
            </a:r>
            <a:r>
              <a:rPr lang="en-US" altLang="en-US" dirty="0" smtClean="0"/>
              <a:t> graph is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 simple graph with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one edge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connecting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each pair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of vertices</a:t>
            </a:r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Searching Trees</a:t>
            </a:r>
          </a:p>
        </p:txBody>
      </p:sp>
      <p:sp>
        <p:nvSpPr>
          <p:cNvPr id="163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tree search starts at some point and explores nodes from that point looking for a goal node that satisfies certain conditions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549775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Searching Trees</a:t>
            </a:r>
          </a:p>
        </p:txBody>
      </p:sp>
      <p:sp>
        <p:nvSpPr>
          <p:cNvPr id="165892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A breadth-first search (BFS) explores nodes 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nearest the root 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before exploring 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nodes further 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away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Searching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breadth-first search (BFS</a:t>
            </a:r>
            <a:r>
              <a:rPr lang="en-US" altLang="en-US" dirty="0" smtClean="0"/>
              <a:t>) is </a:t>
            </a:r>
            <a:r>
              <a:rPr lang="en-US" dirty="0" smtClean="0"/>
              <a:t>also </a:t>
            </a:r>
            <a:r>
              <a:rPr lang="en-US" dirty="0"/>
              <a:t>called </a:t>
            </a:r>
            <a:r>
              <a:rPr lang="en-US" dirty="0" smtClean="0"/>
              <a:t>a level order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953087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1958975"/>
            <a:ext cx="4397375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Searching Trees</a:t>
            </a:r>
          </a:p>
        </p:txBody>
      </p:sp>
      <p:sp>
        <p:nvSpPr>
          <p:cNvPr id="164868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Some depth-first search (DFS) types start with the 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leaves and 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backtrack to 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the root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Searching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Depth-first traversals:</a:t>
            </a:r>
          </a:p>
          <a:p>
            <a:r>
              <a:rPr lang="en-US" dirty="0" smtClean="0"/>
              <a:t>	Preorder-</a:t>
            </a:r>
            <a:r>
              <a:rPr lang="en-US" dirty="0"/>
              <a:t>root, left, right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Postorder</a:t>
            </a:r>
            <a:r>
              <a:rPr lang="en-US" dirty="0" smtClean="0"/>
              <a:t>-</a:t>
            </a:r>
            <a:r>
              <a:rPr lang="en-US" dirty="0"/>
              <a:t>left, right, root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Inorder</a:t>
            </a:r>
            <a:r>
              <a:rPr lang="en-US" dirty="0" smtClean="0"/>
              <a:t>-</a:t>
            </a:r>
            <a:r>
              <a:rPr lang="en-US" dirty="0"/>
              <a:t>left, root, right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Trees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1" y="1524000"/>
            <a:ext cx="900825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45841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166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2438400"/>
            <a:ext cx="4064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16794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When every node in a rooted tree has at most two children and each child is 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designated either 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the (unique) left child 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or the (unique) right 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child, it is called a 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binary tree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61499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16896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For a full binary tree each parent has exactly two children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Which is binary and which is full binary?</a:t>
            </a:r>
          </a:p>
        </p:txBody>
      </p:sp>
      <p:sp>
        <p:nvSpPr>
          <p:cNvPr id="16998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Binary Trees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  <p:pic>
        <p:nvPicPr>
          <p:cNvPr id="169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295525"/>
            <a:ext cx="782002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066800"/>
            <a:ext cx="62865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Graph Theory</a:t>
            </a:r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It doesn’t have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to be the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obvious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one…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0"/>
            <a:ext cx="518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1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Is it a tree?</a:t>
            </a:r>
          </a:p>
          <a:p>
            <a:r>
              <a:rPr lang="en-US" altLang="en-US" dirty="0" smtClean="0"/>
              <a:t>Is it rooted? </a:t>
            </a:r>
          </a:p>
          <a:p>
            <a:r>
              <a:rPr lang="en-US" altLang="en-US" dirty="0" smtClean="0"/>
              <a:t>Is it binary?  </a:t>
            </a:r>
          </a:p>
          <a:p>
            <a:r>
              <a:rPr lang="en-US" altLang="en-US" dirty="0" smtClean="0"/>
              <a:t>Is it full binary?</a:t>
            </a:r>
          </a:p>
          <a:p>
            <a:endParaRPr lang="en-US" altLang="en-US" dirty="0" smtClean="0"/>
          </a:p>
        </p:txBody>
      </p:sp>
      <p:sp>
        <p:nvSpPr>
          <p:cNvPr id="171012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Binary Trees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172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When we encode characters in computers, we assign each an 8-bit code based on an ASCII chart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173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But in most files, some characters appear more often than others 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174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 wouldn't it make more sense to assign shorter codes for characters that appear more often and longer codes for characters that appear less often? 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177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C000"/>
                </a:solidFill>
              </a:rPr>
              <a:t>Huffman coding </a:t>
            </a:r>
            <a:r>
              <a:rPr lang="en-US" altLang="en-US" dirty="0" smtClean="0"/>
              <a:t>is an </a:t>
            </a:r>
          </a:p>
          <a:p>
            <a:r>
              <a:rPr lang="en-US" altLang="en-US" dirty="0" smtClean="0"/>
              <a:t>encoding algorithm </a:t>
            </a:r>
          </a:p>
          <a:p>
            <a:r>
              <a:rPr lang="en-US" altLang="en-US" dirty="0" smtClean="0"/>
              <a:t>used for lossless </a:t>
            </a:r>
          </a:p>
          <a:p>
            <a:r>
              <a:rPr lang="en-US" altLang="en-US" dirty="0" smtClean="0"/>
              <a:t>data compression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sz="2500" dirty="0" smtClean="0"/>
              <a:t>David A </a:t>
            </a:r>
            <a:r>
              <a:rPr lang="en-US" altLang="en-US" sz="2500" smtClean="0"/>
              <a:t>Huffman (1925-1999</a:t>
            </a:r>
            <a:r>
              <a:rPr lang="en-US" altLang="en-US" sz="2500" dirty="0" smtClean="0"/>
              <a:t>)</a:t>
            </a:r>
          </a:p>
          <a:p>
            <a:r>
              <a:rPr lang="en-US" altLang="en-US" sz="2500" dirty="0" smtClean="0"/>
              <a:t>Inventor of mathematical origami</a:t>
            </a:r>
          </a:p>
        </p:txBody>
      </p:sp>
      <p:pic>
        <p:nvPicPr>
          <p:cNvPr id="1771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57463"/>
            <a:ext cx="2965450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178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Huffman coding uses a representation for each symbol resulting in a prefix code (sometimes called "prefix-free codes“)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179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Huffman coding results in a </a:t>
            </a:r>
            <a:r>
              <a:rPr lang="en-US" altLang="en-US" smtClean="0">
                <a:solidFill>
                  <a:srgbClr val="FFC000"/>
                </a:solidFill>
              </a:rPr>
              <a:t>Huffman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180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Arial" charset="0"/>
              </a:rPr>
              <a:t>Lets say you have a set of letters and want to create a Huffman encoding for them: </a:t>
            </a:r>
          </a:p>
          <a:p>
            <a:endParaRPr lang="en-US" altLang="en-US" sz="2000" dirty="0" smtClean="0">
              <a:latin typeface="Arial" charset="0"/>
              <a:cs typeface="Arial" charset="0"/>
            </a:endParaRPr>
          </a:p>
          <a:p>
            <a:r>
              <a:rPr lang="en-US" dirty="0"/>
              <a:t>aoeretaeoaateoeoaeneeotaaereteateaeaetereteootaeetneeneoeeeoerneeoeteaeteetaeernaeeaenettaaeeretaeeaena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181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Arial" charset="0"/>
              </a:rPr>
              <a:t>First put them in order.  This makes it easier to count how many of each there are: </a:t>
            </a:r>
          </a:p>
          <a:p>
            <a:endParaRPr lang="en-US" altLang="en-US" sz="2000" dirty="0" smtClean="0">
              <a:latin typeface="Arial" charset="0"/>
              <a:cs typeface="Arial" charset="0"/>
            </a:endParaRPr>
          </a:p>
          <a:p>
            <a:r>
              <a:rPr lang="en-US" dirty="0"/>
              <a:t>aaaaaaaaaaaaaaaaaaaannnnnnnooooooooootttttttttttttttrrrrrreeeeeeeeeeeeeeeeeeeeeeeeeeeeeeeeeeeeeeeeeeeee</a:t>
            </a:r>
          </a:p>
          <a:p>
            <a:r>
              <a:rPr lang="en-US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Aaaaaaaaaaaaaaaaaaaannnnnnnooooooooootttttttttttttttrrrrrreeeeeeeeeeeeeeeeeeeeeeeeeeeeeeeeeeeeeeeeeeeee</a:t>
            </a:r>
          </a:p>
          <a:p>
            <a:endParaRPr lang="en-US" sz="2000" dirty="0"/>
          </a:p>
          <a:p>
            <a:r>
              <a:rPr lang="en-US" altLang="en-US" dirty="0" smtClean="0">
                <a:cs typeface="Arial" charset="0"/>
              </a:rPr>
              <a:t>Count the frequency of each value and put into a summary table: </a:t>
            </a:r>
          </a:p>
          <a:p>
            <a:pPr marL="1828800" lvl="4" indent="0">
              <a:buFont typeface="Arial" charset="0"/>
              <a:buNone/>
            </a:pPr>
            <a:r>
              <a:rPr lang="en-US" altLang="en-US" sz="2800" u="sng" dirty="0" smtClean="0">
                <a:latin typeface="Arial" charset="0"/>
                <a:cs typeface="Arial" charset="0"/>
              </a:rPr>
              <a:t>FREQUENCY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  <a:r>
              <a:rPr lang="en-US" altLang="en-US" sz="2800" u="sng" dirty="0" smtClean="0">
                <a:latin typeface="Arial" charset="0"/>
                <a:cs typeface="Arial" charset="0"/>
              </a:rPr>
              <a:t>VALUE</a:t>
            </a:r>
          </a:p>
          <a:p>
            <a:pPr marL="1828800" lvl="4" indent="0">
              <a:spcBef>
                <a:spcPct val="0"/>
              </a:spcBef>
              <a:buFont typeface="Arial" charset="0"/>
              <a:buNone/>
            </a:pPr>
            <a:endParaRPr lang="en-US" altLang="en-US" dirty="0" smtClean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Binary Trees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1219200"/>
            <a:ext cx="38068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Graph Theory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 directed graph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(</a:t>
            </a:r>
            <a:r>
              <a:rPr lang="en-US" altLang="en-US" dirty="0" smtClean="0">
                <a:solidFill>
                  <a:srgbClr val="FFC000"/>
                </a:solidFill>
              </a:rPr>
              <a:t>digraph</a:t>
            </a:r>
            <a:r>
              <a:rPr lang="en-US" altLang="en-US" dirty="0" smtClean="0"/>
              <a:t>) consists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of: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   an ordered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     set of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     vertices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   a set of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     directed edges</a:t>
            </a:r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182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Arial" charset="0"/>
              </a:rPr>
              <a:t>Count the frequency of each value and put into a summary table: </a:t>
            </a:r>
          </a:p>
          <a:p>
            <a:pPr marL="1828800" lvl="4" indent="0">
              <a:buFont typeface="Arial" charset="0"/>
              <a:buNone/>
            </a:pPr>
            <a:r>
              <a:rPr lang="en-US" altLang="en-US" sz="2800" u="sng" dirty="0" smtClean="0">
                <a:latin typeface="Arial" charset="0"/>
                <a:cs typeface="Arial" charset="0"/>
              </a:rPr>
              <a:t>FREQUENCY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  <a:r>
              <a:rPr lang="en-US" altLang="en-US" sz="2800" u="sng" dirty="0" smtClean="0">
                <a:latin typeface="Arial" charset="0"/>
                <a:cs typeface="Arial" charset="0"/>
              </a:rPr>
              <a:t>VALUE</a:t>
            </a:r>
          </a:p>
          <a:p>
            <a:pPr marL="1828800" lvl="4" indent="0">
              <a:spcBef>
                <a:spcPct val="0"/>
              </a:spcBef>
              <a:buFont typeface="Arial" charset="0"/>
              <a:buNone/>
            </a:pPr>
            <a:r>
              <a:rPr lang="en-US" altLang="en-US" sz="2800" dirty="0" smtClean="0">
                <a:latin typeface="Arial" charset="0"/>
                <a:cs typeface="Arial" charset="0"/>
              </a:rPr>
              <a:t>	20 		 a</a:t>
            </a:r>
          </a:p>
          <a:p>
            <a:pPr marL="1828800" lvl="4" indent="0">
              <a:spcBef>
                <a:spcPct val="0"/>
              </a:spcBef>
              <a:buFont typeface="Arial" charset="0"/>
              <a:buNone/>
            </a:pPr>
            <a:r>
              <a:rPr lang="en-US" altLang="en-US" sz="2800" dirty="0" smtClean="0">
                <a:latin typeface="Arial" charset="0"/>
                <a:cs typeface="Arial" charset="0"/>
              </a:rPr>
              <a:t>	  7 		 n</a:t>
            </a:r>
          </a:p>
          <a:p>
            <a:pPr marL="1828800" lvl="4" indent="0">
              <a:spcBef>
                <a:spcPct val="0"/>
              </a:spcBef>
              <a:buFont typeface="Arial" charset="0"/>
              <a:buNone/>
            </a:pPr>
            <a:r>
              <a:rPr lang="en-US" altLang="en-US" sz="2800" dirty="0" smtClean="0">
                <a:latin typeface="Arial" charset="0"/>
                <a:cs typeface="Arial" charset="0"/>
              </a:rPr>
              <a:t>	10 		 o</a:t>
            </a:r>
          </a:p>
          <a:p>
            <a:pPr marL="1828800" lvl="4" indent="0">
              <a:spcBef>
                <a:spcPct val="0"/>
              </a:spcBef>
              <a:buFont typeface="Arial" charset="0"/>
              <a:buNone/>
            </a:pPr>
            <a:r>
              <a:rPr lang="en-US" altLang="en-US" sz="2800" dirty="0" smtClean="0">
                <a:latin typeface="Arial" charset="0"/>
                <a:cs typeface="Arial" charset="0"/>
              </a:rPr>
              <a:t>	15 		 t</a:t>
            </a:r>
          </a:p>
          <a:p>
            <a:pPr marL="1828800" lvl="4" indent="0">
              <a:spcBef>
                <a:spcPct val="0"/>
              </a:spcBef>
              <a:buFont typeface="Arial" charset="0"/>
              <a:buNone/>
            </a:pPr>
            <a:r>
              <a:rPr lang="en-US" altLang="en-US" sz="2800" dirty="0" smtClean="0">
                <a:latin typeface="Arial" charset="0"/>
                <a:cs typeface="Arial" charset="0"/>
              </a:rPr>
              <a:t>	  6 		 r</a:t>
            </a:r>
          </a:p>
          <a:p>
            <a:pPr marL="1828800" lvl="4" indent="0">
              <a:spcBef>
                <a:spcPct val="0"/>
              </a:spcBef>
              <a:buFont typeface="Arial" charset="0"/>
              <a:buNone/>
            </a:pPr>
            <a:r>
              <a:rPr lang="en-US" altLang="en-US" sz="2800" dirty="0" smtClean="0">
                <a:latin typeface="Arial" charset="0"/>
                <a:cs typeface="Arial" charset="0"/>
              </a:rPr>
              <a:t>	45 		 e</a:t>
            </a:r>
            <a:endParaRPr lang="en-US" altLang="en-US" sz="2800" dirty="0" smtClean="0"/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183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Arial" charset="0"/>
              </a:rPr>
              <a:t>Sort the list by frequency and make the two elements into pairs separated by “:” </a:t>
            </a:r>
          </a:p>
          <a:p>
            <a:endParaRPr lang="en-US" altLang="en-US" sz="1200" dirty="0" smtClean="0">
              <a:latin typeface="Arial" charset="0"/>
              <a:cs typeface="Arial" charset="0"/>
            </a:endParaRP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   </a:t>
            </a:r>
            <a:r>
              <a:rPr lang="en-US" altLang="en-US" sz="2800" u="sng" dirty="0" smtClean="0">
                <a:latin typeface="Arial" charset="0"/>
                <a:cs typeface="Arial" charset="0"/>
              </a:rPr>
              <a:t>FREQUENCY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  <a:r>
              <a:rPr lang="en-US" altLang="en-US" sz="2800" u="sng" dirty="0" smtClean="0">
                <a:latin typeface="Arial" charset="0"/>
                <a:cs typeface="Arial" charset="0"/>
              </a:rPr>
              <a:t>VALUE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     becomes</a:t>
            </a:r>
          </a:p>
          <a:p>
            <a:pPr marL="1828800" lvl="4" indent="0">
              <a:spcBef>
                <a:spcPct val="0"/>
              </a:spcBef>
              <a:buFont typeface="Arial" charset="0"/>
              <a:buNone/>
            </a:pPr>
            <a:r>
              <a:rPr lang="en-US" altLang="en-US" sz="2800" dirty="0" smtClean="0">
                <a:latin typeface="Arial" charset="0"/>
                <a:cs typeface="Arial" charset="0"/>
              </a:rPr>
              <a:t>     6 		 r		    6:r</a:t>
            </a:r>
          </a:p>
          <a:p>
            <a:pPr marL="1828800" lvl="4" indent="0">
              <a:spcBef>
                <a:spcPct val="0"/>
              </a:spcBef>
              <a:buFont typeface="Arial" charset="0"/>
              <a:buNone/>
            </a:pPr>
            <a:r>
              <a:rPr lang="en-US" altLang="en-US" sz="2800" dirty="0" smtClean="0">
                <a:latin typeface="Arial" charset="0"/>
                <a:cs typeface="Arial" charset="0"/>
              </a:rPr>
              <a:t>     7 		 n		    7:n</a:t>
            </a:r>
          </a:p>
          <a:p>
            <a:pPr marL="1828800" lvl="4" indent="0">
              <a:spcBef>
                <a:spcPct val="0"/>
              </a:spcBef>
              <a:buFont typeface="Arial" charset="0"/>
              <a:buNone/>
            </a:pPr>
            <a:r>
              <a:rPr lang="en-US" altLang="en-US" sz="2800" dirty="0" smtClean="0">
                <a:latin typeface="Arial" charset="0"/>
                <a:cs typeface="Arial" charset="0"/>
              </a:rPr>
              <a:t>    10 		 o		  10:o </a:t>
            </a:r>
          </a:p>
          <a:p>
            <a:pPr marL="1828800" lvl="4" indent="0">
              <a:spcBef>
                <a:spcPct val="0"/>
              </a:spcBef>
              <a:buFont typeface="Arial" charset="0"/>
              <a:buNone/>
            </a:pPr>
            <a:r>
              <a:rPr lang="en-US" altLang="en-US" sz="2800" dirty="0" smtClean="0">
                <a:latin typeface="Arial" charset="0"/>
                <a:cs typeface="Arial" charset="0"/>
              </a:rPr>
              <a:t>    15 		 t		  15:t </a:t>
            </a:r>
          </a:p>
          <a:p>
            <a:pPr marL="1828800" lvl="4" indent="0">
              <a:spcBef>
                <a:spcPct val="0"/>
              </a:spcBef>
              <a:buFont typeface="Arial" charset="0"/>
              <a:buNone/>
            </a:pPr>
            <a:r>
              <a:rPr lang="en-US" altLang="en-US" sz="2800" dirty="0" smtClean="0">
                <a:latin typeface="Arial" charset="0"/>
                <a:cs typeface="Arial" charset="0"/>
              </a:rPr>
              <a:t>    20 		 a		  20:a </a:t>
            </a:r>
          </a:p>
          <a:p>
            <a:pPr marL="1828800" lvl="4" indent="0">
              <a:spcBef>
                <a:spcPct val="0"/>
              </a:spcBef>
              <a:buFont typeface="Arial" charset="0"/>
              <a:buNone/>
            </a:pPr>
            <a:r>
              <a:rPr lang="en-US" altLang="en-US" sz="2800" dirty="0" smtClean="0">
                <a:latin typeface="Arial" charset="0"/>
                <a:cs typeface="Arial" charset="0"/>
              </a:rPr>
              <a:t>    45 		</a:t>
            </a:r>
            <a:r>
              <a:rPr lang="en-US" altLang="en-US" sz="2800" smtClean="0">
                <a:latin typeface="Arial" charset="0"/>
                <a:cs typeface="Arial" charset="0"/>
              </a:rPr>
              <a:t> </a:t>
            </a:r>
            <a:r>
              <a:rPr lang="en-US" altLang="en-US" sz="2800" smtClean="0"/>
              <a:t>e</a:t>
            </a:r>
            <a:r>
              <a:rPr lang="en-US" altLang="en-US" sz="2800" dirty="0" smtClean="0"/>
              <a:t>		 </a:t>
            </a:r>
            <a:r>
              <a:rPr lang="en-US" altLang="en-US" sz="2800" dirty="0" smtClean="0">
                <a:latin typeface="Arial" charset="0"/>
                <a:cs typeface="Arial" charset="0"/>
              </a:rPr>
              <a:t>45:e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184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Arial" charset="0"/>
              </a:rPr>
              <a:t>The first element in each pair is the </a:t>
            </a:r>
            <a:r>
              <a:rPr lang="en-US" altLang="en-US" dirty="0" smtClean="0">
                <a:solidFill>
                  <a:srgbClr val="FFC000"/>
                </a:solidFill>
                <a:cs typeface="Arial" charset="0"/>
              </a:rPr>
              <a:t>frequency</a:t>
            </a:r>
            <a:r>
              <a:rPr lang="en-US" altLang="en-US" dirty="0" smtClean="0">
                <a:cs typeface="Arial" charset="0"/>
              </a:rPr>
              <a:t>, the second is the </a:t>
            </a:r>
            <a:r>
              <a:rPr lang="en-US" altLang="en-US" dirty="0" smtClean="0">
                <a:solidFill>
                  <a:srgbClr val="FFC000"/>
                </a:solidFill>
                <a:cs typeface="Arial" charset="0"/>
              </a:rPr>
              <a:t>value</a:t>
            </a:r>
            <a:r>
              <a:rPr lang="en-US" altLang="en-US" dirty="0" smtClean="0">
                <a:cs typeface="Arial" charset="0"/>
              </a:rPr>
              <a:t> </a:t>
            </a:r>
          </a:p>
          <a:p>
            <a:endParaRPr lang="en-US" altLang="en-US" sz="1200" dirty="0" smtClean="0">
              <a:latin typeface="Arial" charset="0"/>
              <a:cs typeface="Arial" charset="0"/>
            </a:endParaRP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</a:t>
            </a:r>
            <a:r>
              <a:rPr lang="en-US" altLang="en-US" sz="2800" smtClean="0">
                <a:latin typeface="Arial" charset="0"/>
                <a:cs typeface="Arial" charset="0"/>
              </a:rPr>
              <a:t>     6:r</a:t>
            </a:r>
            <a:endParaRPr lang="en-US" altLang="en-US" sz="2800" dirty="0" smtClean="0">
              <a:latin typeface="Arial" charset="0"/>
              <a:cs typeface="Arial" charset="0"/>
            </a:endParaRPr>
          </a:p>
          <a:p>
            <a:pPr marL="1828800" lvl="4" indent="0">
              <a:buFont typeface="Arial" charset="0"/>
              <a:buNone/>
            </a:pPr>
            <a:r>
              <a:rPr lang="en-US" altLang="en-US" sz="2800" dirty="0" smtClean="0">
                <a:latin typeface="Arial" charset="0"/>
                <a:cs typeface="Arial" charset="0"/>
              </a:rPr>
              <a:t>	     7:n</a:t>
            </a:r>
          </a:p>
          <a:p>
            <a:pPr marL="1828800" lvl="4" indent="0">
              <a:buFont typeface="Arial" charset="0"/>
              <a:buNone/>
            </a:pPr>
            <a:r>
              <a:rPr lang="en-US" altLang="en-US" sz="2800" dirty="0" smtClean="0">
                <a:latin typeface="Arial" charset="0"/>
                <a:cs typeface="Arial" charset="0"/>
              </a:rPr>
              <a:t>	   10:o</a:t>
            </a:r>
          </a:p>
          <a:p>
            <a:pPr marL="1828800" lvl="4" indent="0">
              <a:buFont typeface="Arial" charset="0"/>
              <a:buNone/>
            </a:pPr>
            <a:r>
              <a:rPr lang="en-US" altLang="en-US" sz="2800" dirty="0" smtClean="0">
                <a:latin typeface="Arial" charset="0"/>
                <a:cs typeface="Arial" charset="0"/>
              </a:rPr>
              <a:t>  	   15:t </a:t>
            </a:r>
          </a:p>
          <a:p>
            <a:pPr marL="1828800" lvl="4" indent="0">
              <a:buFont typeface="Arial" charset="0"/>
              <a:buNone/>
            </a:pPr>
            <a:r>
              <a:rPr lang="en-US" altLang="en-US" sz="2800" dirty="0" smtClean="0">
                <a:latin typeface="Arial" charset="0"/>
                <a:cs typeface="Arial" charset="0"/>
              </a:rPr>
              <a:t> 	   20:a </a:t>
            </a:r>
          </a:p>
          <a:p>
            <a:pPr marL="1828800" lvl="4" indent="0">
              <a:buFont typeface="Arial" charset="0"/>
              <a:buNone/>
            </a:pPr>
            <a:r>
              <a:rPr lang="en-US" altLang="en-US" sz="2800" dirty="0" smtClean="0">
                <a:latin typeface="Arial" charset="0"/>
                <a:cs typeface="Arial" charset="0"/>
              </a:rPr>
              <a:t> 	   45:e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185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Arial" charset="0"/>
              </a:rPr>
              <a:t>Make the two smallest pairs into leaves: </a:t>
            </a:r>
          </a:p>
          <a:p>
            <a:r>
              <a:rPr lang="en-US" altLang="en-US" sz="1200" dirty="0" smtClean="0">
                <a:latin typeface="Arial" charset="0"/>
                <a:cs typeface="Arial" charset="0"/>
              </a:rPr>
              <a:t>	</a:t>
            </a:r>
          </a:p>
          <a:p>
            <a:pPr marL="1828800" lvl="4" indent="0">
              <a:buFont typeface="Arial" charset="0"/>
              <a:buNone/>
            </a:pPr>
            <a:r>
              <a:rPr lang="en-US" altLang="en-US" sz="2800" dirty="0" smtClean="0">
                <a:latin typeface="Arial" charset="0"/>
                <a:cs typeface="Arial" charset="0"/>
              </a:rPr>
              <a:t>	</a:t>
            </a:r>
            <a:r>
              <a:rPr lang="en-US" altLang="en-US" sz="2800" smtClean="0">
                <a:latin typeface="Arial" charset="0"/>
                <a:cs typeface="Arial" charset="0"/>
              </a:rPr>
              <a:t>	6:r</a:t>
            </a:r>
            <a:r>
              <a:rPr lang="en-US" altLang="en-US" sz="2800" dirty="0" smtClean="0">
                <a:latin typeface="Arial" charset="0"/>
                <a:cs typeface="Arial" charset="0"/>
              </a:rPr>
              <a:t>		7:n</a:t>
            </a:r>
          </a:p>
          <a:p>
            <a:endParaRPr lang="en-US" altLang="en-US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186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Arial" charset="0"/>
              </a:rPr>
              <a:t>Create a parent node with a frequency that is the sum of the two pair’s frequencies (the first number in the pair) and a value of “*”</a:t>
            </a:r>
          </a:p>
          <a:p>
            <a:endParaRPr lang="en-US" altLang="en-US" sz="1200" dirty="0" smtClean="0">
              <a:latin typeface="Arial" charset="0"/>
              <a:cs typeface="Arial" charset="0"/>
            </a:endParaRP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</a:t>
            </a:r>
            <a:r>
              <a:rPr lang="en-US" altLang="en-US" sz="2800" smtClean="0">
                <a:latin typeface="Arial" charset="0"/>
                <a:cs typeface="Arial" charset="0"/>
              </a:rPr>
              <a:t>         13: 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endParaRPr lang="en-US" altLang="en-US" sz="2800" dirty="0" smtClean="0">
              <a:latin typeface="Arial" charset="0"/>
              <a:cs typeface="Arial" charset="0"/>
            </a:endParaRPr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187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0" lvl="4" indent="0">
              <a:buFont typeface="Arial" charset="0"/>
              <a:buNone/>
            </a:pPr>
            <a:r>
              <a:rPr lang="en-US" altLang="en-US" sz="2800" smtClean="0">
                <a:latin typeface="Arial" charset="0"/>
                <a:cs typeface="Arial" charset="0"/>
              </a:rPr>
              <a:t>	6:r</a:t>
            </a:r>
            <a:r>
              <a:rPr lang="en-US" altLang="en-US" sz="2800" dirty="0" smtClean="0">
                <a:latin typeface="Arial" charset="0"/>
                <a:cs typeface="Arial" charset="0"/>
              </a:rPr>
              <a:t>		7:n</a:t>
            </a:r>
          </a:p>
          <a:p>
            <a:pPr>
              <a:spcBef>
                <a:spcPct val="0"/>
              </a:spcBef>
            </a:pPr>
            <a:endParaRPr lang="en-US" altLang="en-US" sz="2000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Arial" charset="0"/>
              </a:rPr>
              <a:t>Which goes on the right side and which on the left??</a:t>
            </a:r>
          </a:p>
          <a:p>
            <a:pPr>
              <a:spcBef>
                <a:spcPct val="0"/>
              </a:spcBef>
            </a:pPr>
            <a:endParaRPr lang="en-US" altLang="en-US" sz="2000" dirty="0" smtClean="0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Arial" charset="0"/>
              </a:rPr>
              <a:t>It </a:t>
            </a:r>
            <a:r>
              <a:rPr lang="en-US" altLang="en-US" i="1" dirty="0" smtClean="0">
                <a:cs typeface="Arial" charset="0"/>
              </a:rPr>
              <a:t>does</a:t>
            </a:r>
            <a:r>
              <a:rPr lang="en-US" altLang="en-US" dirty="0" smtClean="0">
                <a:cs typeface="Arial" charset="0"/>
              </a:rPr>
              <a:t> matter!</a:t>
            </a:r>
          </a:p>
          <a:p>
            <a:pPr>
              <a:spcBef>
                <a:spcPct val="0"/>
              </a:spcBef>
            </a:pPr>
            <a:endParaRPr lang="en-US" altLang="en-US" sz="2000" dirty="0" smtClean="0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Arial" charset="0"/>
              </a:rPr>
              <a:t>Put the </a:t>
            </a:r>
            <a:r>
              <a:rPr lang="en-US" altLang="en-US" dirty="0" smtClean="0">
                <a:solidFill>
                  <a:srgbClr val="FFC000"/>
                </a:solidFill>
                <a:cs typeface="Arial" charset="0"/>
              </a:rPr>
              <a:t>frequencies</a:t>
            </a:r>
            <a:r>
              <a:rPr lang="en-US" altLang="en-US" dirty="0" smtClean="0">
                <a:cs typeface="Arial" charset="0"/>
              </a:rPr>
              <a:t> in order – smallest to the left, largest to the right</a:t>
            </a: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188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Arial" charset="0"/>
              </a:rPr>
              <a:t>Put these into tree formation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cs typeface="Arial" charset="0"/>
              </a:rPr>
              <a:t>This will be the lowest part of your tree:</a:t>
            </a:r>
          </a:p>
          <a:p>
            <a:endParaRPr lang="en-US" altLang="en-US" sz="2800" dirty="0" smtClean="0">
              <a:latin typeface="Arial" charset="0"/>
              <a:cs typeface="Arial" charset="0"/>
            </a:endParaRP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13: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/       \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</a:t>
            </a:r>
            <a:r>
              <a:rPr lang="en-US" altLang="en-US" sz="2800" smtClean="0">
                <a:latin typeface="Arial" charset="0"/>
                <a:cs typeface="Arial" charset="0"/>
              </a:rPr>
              <a:t>     6:r       </a:t>
            </a:r>
            <a:r>
              <a:rPr lang="en-US" altLang="en-US" sz="2800" dirty="0" smtClean="0">
                <a:latin typeface="Arial" charset="0"/>
                <a:cs typeface="Arial" charset="0"/>
              </a:rPr>
              <a:t>7:n</a:t>
            </a:r>
            <a:endParaRPr lang="en-US" altLang="en-US" sz="2800" dirty="0" smtClean="0"/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189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Arial" charset="0"/>
              </a:rPr>
              <a:t>The two elements are removed from the list and the new parent node, with </a:t>
            </a:r>
            <a:r>
              <a:rPr lang="en-US" altLang="en-US" smtClean="0">
                <a:cs typeface="Arial" charset="0"/>
              </a:rPr>
              <a:t>frequency 13, </a:t>
            </a:r>
            <a:r>
              <a:rPr lang="en-US" altLang="en-US" dirty="0" smtClean="0">
                <a:cs typeface="Arial" charset="0"/>
              </a:rPr>
              <a:t>is inserted into the list by frequency</a:t>
            </a:r>
          </a:p>
          <a:p>
            <a:endParaRPr lang="en-US" altLang="en-US" sz="1200" dirty="0" smtClean="0">
              <a:latin typeface="Arial" charset="0"/>
              <a:cs typeface="Arial" charset="0"/>
            </a:endParaRPr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190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Arial" charset="0"/>
              </a:rPr>
              <a:t>So now the list, sorted by frequency, is: </a:t>
            </a:r>
          </a:p>
          <a:p>
            <a:endParaRPr lang="en-US" altLang="en-US" sz="2800" dirty="0" smtClean="0">
              <a:latin typeface="Arial" charset="0"/>
              <a:cs typeface="Arial" charset="0"/>
            </a:endParaRPr>
          </a:p>
          <a:p>
            <a:pPr marL="1828800" lvl="4" indent="0">
              <a:buFont typeface="Arial" charset="0"/>
              <a:buNone/>
            </a:pPr>
            <a:r>
              <a:rPr lang="en-US" altLang="en-US" sz="2800" dirty="0" smtClean="0">
                <a:latin typeface="Arial" charset="0"/>
                <a:cs typeface="Arial" charset="0"/>
              </a:rPr>
              <a:t>		10:o </a:t>
            </a:r>
          </a:p>
          <a:p>
            <a:pPr marL="1828800" lvl="4" indent="0">
              <a:buFont typeface="Arial" charset="0"/>
              <a:buNone/>
            </a:pPr>
            <a:r>
              <a:rPr lang="en-US" altLang="en-US" sz="2800" dirty="0" smtClean="0">
                <a:latin typeface="Arial" charset="0"/>
                <a:cs typeface="Arial" charset="0"/>
              </a:rPr>
              <a:t>		13: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</a:p>
          <a:p>
            <a:pPr marL="1828800" lvl="4" indent="0">
              <a:buFont typeface="Arial" charset="0"/>
              <a:buNone/>
            </a:pPr>
            <a:r>
              <a:rPr lang="en-US" altLang="en-US" sz="2800" dirty="0" smtClean="0">
                <a:latin typeface="Arial" charset="0"/>
                <a:cs typeface="Arial" charset="0"/>
              </a:rPr>
              <a:t>		15:t </a:t>
            </a:r>
          </a:p>
          <a:p>
            <a:pPr marL="1828800" lvl="4" indent="0">
              <a:buFont typeface="Arial" charset="0"/>
              <a:buNone/>
            </a:pPr>
            <a:r>
              <a:rPr lang="en-US" altLang="en-US" sz="2800" dirty="0" smtClean="0">
                <a:latin typeface="Arial" charset="0"/>
                <a:cs typeface="Arial" charset="0"/>
              </a:rPr>
              <a:t>		20:a </a:t>
            </a:r>
          </a:p>
          <a:p>
            <a:pPr marL="1828800" lvl="4" indent="0">
              <a:buFont typeface="Arial" charset="0"/>
              <a:buNone/>
            </a:pPr>
            <a:r>
              <a:rPr lang="en-US" altLang="en-US" sz="2800" dirty="0" smtClean="0">
                <a:latin typeface="Arial" charset="0"/>
                <a:cs typeface="Arial" charset="0"/>
              </a:rPr>
              <a:t>		45:e </a:t>
            </a:r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191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Arial" charset="0"/>
              </a:rPr>
              <a:t>Repeat the loop, combining the two smallest elements: 10:o and 13:* </a:t>
            </a:r>
          </a:p>
          <a:p>
            <a:endParaRPr lang="en-US" altLang="en-US" sz="1800" dirty="0" smtClean="0">
              <a:cs typeface="Arial" charset="0"/>
            </a:endParaRPr>
          </a:p>
          <a:p>
            <a:r>
              <a:rPr lang="en-US" altLang="en-US" dirty="0" smtClean="0">
                <a:cs typeface="Arial" charset="0"/>
              </a:rPr>
              <a:t>Their root will be 23:*</a:t>
            </a:r>
          </a:p>
          <a:p>
            <a:endParaRPr lang="en-US" altLang="en-US" sz="1800" dirty="0" smtClean="0"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Graph Theory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/>
              <a:t>A complete </a:t>
            </a:r>
            <a:r>
              <a:rPr lang="en-US" altLang="en-US" dirty="0" smtClean="0">
                <a:solidFill>
                  <a:srgbClr val="FFC000"/>
                </a:solidFill>
              </a:rPr>
              <a:t>bipartite graph </a:t>
            </a:r>
            <a:r>
              <a:rPr lang="en-US" altLang="en-US" dirty="0" smtClean="0"/>
              <a:t>is a simple graph such that: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/>
              <a:t>the vertices can be separated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/>
              <a:t>     into two subsets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/>
              <a:t>each vertex is connected by one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/>
              <a:t>     edge to at least one member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/>
              <a:t>     of the other subset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/>
              <a:t>each vertex is unconnected to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/>
              <a:t>     any vertex in its subset</a:t>
            </a:r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192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Arial" charset="0"/>
              </a:rPr>
              <a:t>10:3 goes on the left because 13:* has a larger frequency:</a:t>
            </a:r>
          </a:p>
          <a:p>
            <a:endParaRPr lang="en-US" altLang="en-US" sz="1800" dirty="0" smtClean="0">
              <a:latin typeface="Arial" charset="0"/>
              <a:cs typeface="Arial" charset="0"/>
            </a:endParaRP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23: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  /     \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    10:o     13: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          /    \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</a:t>
            </a:r>
            <a:r>
              <a:rPr lang="en-US" altLang="en-US" sz="2800" smtClean="0">
                <a:latin typeface="Arial" charset="0"/>
                <a:cs typeface="Arial" charset="0"/>
              </a:rPr>
              <a:t>      6:r      </a:t>
            </a:r>
            <a:r>
              <a:rPr lang="en-US" altLang="en-US" sz="2800" dirty="0" smtClean="0">
                <a:latin typeface="Arial" charset="0"/>
                <a:cs typeface="Arial" charset="0"/>
              </a:rPr>
              <a:t>7:n </a:t>
            </a:r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193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Arial" charset="0"/>
              </a:rPr>
              <a:t>The list is now: </a:t>
            </a:r>
            <a:r>
              <a:rPr lang="en-US" altLang="en-US" dirty="0" smtClean="0">
                <a:latin typeface="Arial" charset="0"/>
                <a:cs typeface="Arial" charset="0"/>
              </a:rPr>
              <a:t>		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15 : t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20 : a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23 : 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45 : e</a:t>
            </a:r>
            <a:endParaRPr lang="en-US" altLang="en-US" sz="2800" dirty="0" smtClean="0"/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194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Arial" charset="0"/>
              </a:rPr>
              <a:t>You repeat until there is only one element left in the list </a:t>
            </a:r>
          </a:p>
          <a:p>
            <a:endParaRPr lang="en-US" altLang="en-US" sz="400" dirty="0" smtClean="0">
              <a:latin typeface="Arial" charset="0"/>
              <a:cs typeface="Arial" charset="0"/>
            </a:endParaRPr>
          </a:p>
          <a:p>
            <a:endParaRPr lang="en-US" altLang="en-US" sz="2000" dirty="0" smtClean="0">
              <a:latin typeface="Arial" charset="0"/>
              <a:cs typeface="Arial" charset="0"/>
            </a:endParaRPr>
          </a:p>
          <a:p>
            <a:r>
              <a:rPr lang="en-US" altLang="en-US" dirty="0" smtClean="0">
                <a:latin typeface="Arial" charset="0"/>
                <a:cs typeface="Arial" charset="0"/>
              </a:rPr>
              <a:t>15:t   20:a    </a:t>
            </a:r>
            <a:r>
              <a:rPr lang="en-US" altLang="en-US" dirty="0" smtClean="0">
                <a:cs typeface="Arial" charset="0"/>
              </a:rPr>
              <a:t>comes from the node</a:t>
            </a:r>
            <a:r>
              <a:rPr lang="en-US" altLang="en-US" dirty="0" smtClean="0">
                <a:latin typeface="Arial" charset="0"/>
                <a:cs typeface="Arial" charset="0"/>
              </a:rPr>
              <a:t> 35:</a:t>
            </a:r>
            <a:r>
              <a:rPr lang="en-US" altLang="en-US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195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Arial" charset="0"/>
              </a:rPr>
              <a:t>Put  </a:t>
            </a:r>
            <a:r>
              <a:rPr lang="en-US" altLang="en-US" dirty="0" smtClean="0">
                <a:latin typeface="Arial" charset="0"/>
                <a:cs typeface="Arial" charset="0"/>
              </a:rPr>
              <a:t>23:* </a:t>
            </a:r>
            <a:r>
              <a:rPr lang="en-US" altLang="en-US" dirty="0" smtClean="0">
                <a:cs typeface="Arial" charset="0"/>
              </a:rPr>
              <a:t>and</a:t>
            </a:r>
            <a:r>
              <a:rPr lang="en-US" altLang="en-US" dirty="0" smtClean="0">
                <a:latin typeface="Arial" charset="0"/>
                <a:cs typeface="Arial" charset="0"/>
              </a:rPr>
              <a:t> 35:* </a:t>
            </a:r>
            <a:r>
              <a:rPr lang="en-US" altLang="en-US" dirty="0" smtClean="0">
                <a:cs typeface="Arial" charset="0"/>
              </a:rPr>
              <a:t>in right/left order by frequency:</a:t>
            </a:r>
          </a:p>
          <a:p>
            <a:endParaRPr lang="en-US" altLang="en-US" sz="2800" dirty="0" smtClean="0">
              <a:latin typeface="Arial" charset="0"/>
              <a:cs typeface="Arial" charset="0"/>
            </a:endParaRP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23: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		               35: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  /     \ 		       /     \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    10:o   13: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	</a:t>
            </a:r>
            <a:r>
              <a:rPr lang="en-US" altLang="en-US" sz="2800" dirty="0">
                <a:latin typeface="Arial" charset="0"/>
                <a:cs typeface="Arial" charset="0"/>
              </a:rPr>
              <a:t> 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       15:t   20:a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                /    \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</a:t>
            </a:r>
            <a:r>
              <a:rPr lang="en-US" altLang="en-US" sz="2800" smtClean="0">
                <a:latin typeface="Arial" charset="0"/>
                <a:cs typeface="Arial" charset="0"/>
              </a:rPr>
              <a:t>            6:r    </a:t>
            </a:r>
            <a:r>
              <a:rPr lang="en-US" altLang="en-US" sz="2800" dirty="0" smtClean="0">
                <a:latin typeface="Arial" charset="0"/>
                <a:cs typeface="Arial" charset="0"/>
              </a:rPr>
              <a:t>7:n </a:t>
            </a: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196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Arial" charset="0"/>
              </a:rPr>
              <a:t>And the list is: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23:*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35:*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45:e </a:t>
            </a: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197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Arial" charset="0"/>
              </a:rPr>
              <a:t>The two lowest,   </a:t>
            </a:r>
            <a:r>
              <a:rPr lang="en-US" altLang="en-US" dirty="0" smtClean="0">
                <a:latin typeface="Arial" charset="0"/>
                <a:cs typeface="Arial" charset="0"/>
              </a:rPr>
              <a:t>23:</a:t>
            </a:r>
            <a:r>
              <a:rPr lang="en-US" altLang="en-US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dirty="0" smtClean="0">
                <a:latin typeface="Arial" charset="0"/>
                <a:cs typeface="Arial" charset="0"/>
              </a:rPr>
              <a:t>   </a:t>
            </a:r>
            <a:r>
              <a:rPr lang="en-US" altLang="en-US" dirty="0" smtClean="0">
                <a:cs typeface="Arial" charset="0"/>
              </a:rPr>
              <a:t>and</a:t>
            </a:r>
            <a:r>
              <a:rPr lang="en-US" altLang="en-US" dirty="0" smtClean="0">
                <a:latin typeface="Arial" charset="0"/>
                <a:cs typeface="Arial" charset="0"/>
              </a:rPr>
              <a:t>   35:</a:t>
            </a:r>
            <a:r>
              <a:rPr lang="en-US" altLang="en-US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dirty="0" smtClean="0">
                <a:latin typeface="Arial" charset="0"/>
                <a:cs typeface="Arial" charset="0"/>
              </a:rPr>
              <a:t>    </a:t>
            </a:r>
            <a:r>
              <a:rPr lang="en-US" altLang="en-US" dirty="0" smtClean="0">
                <a:cs typeface="Arial" charset="0"/>
              </a:rPr>
              <a:t>come from the node </a:t>
            </a:r>
            <a:r>
              <a:rPr lang="en-US" altLang="en-US" dirty="0" smtClean="0">
                <a:latin typeface="Arial" charset="0"/>
                <a:cs typeface="Arial" charset="0"/>
              </a:rPr>
              <a:t>58:</a:t>
            </a:r>
            <a:r>
              <a:rPr lang="en-US" altLang="en-US" dirty="0" smtClean="0">
                <a:latin typeface="Symbol" pitchFamily="18" charset="2"/>
                <a:cs typeface="Arial" charset="0"/>
              </a:rPr>
              <a:t>*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58 : 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  			   ___/        \___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 			  /                      \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     23 : 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               35 : 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       /     \ 		    /     \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10:o   13: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	        15:t   20:a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        		            /   \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</a:t>
            </a:r>
            <a:r>
              <a:rPr lang="en-US" altLang="en-US" sz="2800" smtClean="0">
                <a:latin typeface="Arial" charset="0"/>
                <a:cs typeface="Arial" charset="0"/>
              </a:rPr>
              <a:t>        6:r   </a:t>
            </a:r>
            <a:r>
              <a:rPr lang="en-US" altLang="en-US" sz="2800" dirty="0" smtClean="0">
                <a:latin typeface="Arial" charset="0"/>
                <a:cs typeface="Arial" charset="0"/>
              </a:rPr>
              <a:t>7:n </a:t>
            </a:r>
          </a:p>
          <a:p>
            <a:endParaRPr lang="en-US" altLang="en-US" dirty="0" smtClean="0">
              <a:latin typeface="Arial" charset="0"/>
              <a:cs typeface="Arial" charset="0"/>
            </a:endParaRPr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198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Arial" charset="0"/>
              </a:rPr>
              <a:t>Leaving the list:</a:t>
            </a:r>
          </a:p>
          <a:p>
            <a:endParaRPr lang="en-US" altLang="en-US" sz="2800" dirty="0" smtClean="0">
              <a:latin typeface="Arial" charset="0"/>
              <a:cs typeface="Arial" charset="0"/>
            </a:endParaRP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45:e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58: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</a:p>
          <a:p>
            <a:endParaRPr lang="en-US" altLang="en-US" sz="2000" dirty="0" smtClean="0">
              <a:latin typeface="Arial" charset="0"/>
              <a:cs typeface="Arial" charset="0"/>
            </a:endParaRPr>
          </a:p>
          <a:p>
            <a:r>
              <a:rPr lang="en-US" altLang="en-US" dirty="0" smtClean="0">
                <a:cs typeface="Arial" charset="0"/>
              </a:rPr>
              <a:t>which would have come from the node:  </a:t>
            </a:r>
            <a:r>
              <a:rPr lang="en-US" altLang="en-US" dirty="0" smtClean="0">
                <a:latin typeface="Arial" charset="0"/>
                <a:cs typeface="Arial" charset="0"/>
              </a:rPr>
              <a:t>103:</a:t>
            </a:r>
            <a:r>
              <a:rPr lang="en-US" altLang="en-US" dirty="0" smtClean="0">
                <a:latin typeface="Symbol" pitchFamily="18" charset="2"/>
                <a:cs typeface="Arial" charset="0"/>
              </a:rPr>
              <a:t>*</a:t>
            </a:r>
            <a:endParaRPr lang="en-US" altLang="en-US" dirty="0" smtClean="0"/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199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Arial" charset="0"/>
                <a:cs typeface="Arial" charset="0"/>
              </a:rPr>
              <a:t>				45:e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58: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</a:p>
          <a:p>
            <a:endParaRPr lang="en-US" altLang="en-US" sz="2000" dirty="0" smtClean="0">
              <a:latin typeface="Arial" charset="0"/>
              <a:cs typeface="Arial" charset="0"/>
            </a:endParaRPr>
          </a:p>
          <a:p>
            <a:r>
              <a:rPr lang="en-US" altLang="en-US" dirty="0" smtClean="0">
                <a:cs typeface="Arial" charset="0"/>
              </a:rPr>
              <a:t>Which goes on the right side and which on the left??</a:t>
            </a:r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200707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 algn="ctr"/>
            <a:r>
              <a:rPr lang="en-US" altLang="en-US" sz="2800" dirty="0" smtClean="0">
                <a:latin typeface="Arial" charset="0"/>
                <a:cs typeface="Arial" charset="0"/>
              </a:rPr>
              <a:t>103: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endParaRPr lang="en-US" altLang="en-US" sz="2800" dirty="0" smtClean="0">
              <a:latin typeface="Arial" charset="0"/>
              <a:cs typeface="Arial" charset="0"/>
            </a:endParaRP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       __/      \__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 			      /                \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45:e 	           58: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     		                __/       \__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      /                 \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       	         23: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             35: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 /      \            /     \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     10:o  13: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   15:t  20:a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      /    \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 6:r     7:n </a:t>
            </a:r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201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Arial" charset="0"/>
              </a:rPr>
              <a:t>Now the list is just one element </a:t>
            </a:r>
            <a:r>
              <a:rPr lang="en-US" altLang="en-US" smtClean="0">
                <a:cs typeface="Arial" charset="0"/>
              </a:rPr>
              <a:t>containing </a:t>
            </a:r>
            <a:r>
              <a:rPr lang="en-US" altLang="en-US" smtClean="0">
                <a:latin typeface="Arial" charset="0"/>
                <a:cs typeface="Arial" charset="0"/>
              </a:rPr>
              <a:t>103:</a:t>
            </a:r>
            <a:r>
              <a:rPr lang="en-US" altLang="en-US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mtClean="0">
                <a:cs typeface="Arial" charset="0"/>
              </a:rPr>
              <a:t>, </a:t>
            </a:r>
            <a:r>
              <a:rPr lang="en-US" altLang="en-US" dirty="0" smtClean="0">
                <a:cs typeface="Arial" charset="0"/>
              </a:rPr>
              <a:t>so you are done</a:t>
            </a:r>
          </a:p>
          <a:p>
            <a:endParaRPr lang="en-US" altLang="en-US" sz="1800" dirty="0" smtClean="0">
              <a:latin typeface="Arial" charset="0"/>
              <a:cs typeface="Arial" charset="0"/>
            </a:endParaRPr>
          </a:p>
          <a:p>
            <a:r>
              <a:rPr lang="en-US" altLang="en-US" dirty="0" smtClean="0">
                <a:cs typeface="Arial" charset="0"/>
              </a:rPr>
              <a:t>This </a:t>
            </a:r>
            <a:r>
              <a:rPr lang="en-US" altLang="en-US" smtClean="0">
                <a:cs typeface="Arial" charset="0"/>
              </a:rPr>
              <a:t>element (</a:t>
            </a:r>
            <a:r>
              <a:rPr lang="en-US" altLang="en-US" smtClean="0">
                <a:latin typeface="Arial" charset="0"/>
                <a:cs typeface="Arial" charset="0"/>
              </a:rPr>
              <a:t>103:</a:t>
            </a:r>
            <a:r>
              <a:rPr lang="en-US" altLang="en-US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mtClean="0">
                <a:cs typeface="Arial" charset="0"/>
              </a:rPr>
              <a:t>) </a:t>
            </a:r>
            <a:r>
              <a:rPr lang="en-US" altLang="en-US" dirty="0" smtClean="0">
                <a:cs typeface="Arial" charset="0"/>
              </a:rPr>
              <a:t>is the </a:t>
            </a:r>
            <a:r>
              <a:rPr lang="en-US" altLang="en-US" dirty="0" smtClean="0">
                <a:solidFill>
                  <a:srgbClr val="FFFF00"/>
                </a:solidFill>
                <a:cs typeface="Arial" charset="0"/>
              </a:rPr>
              <a:t>root</a:t>
            </a:r>
            <a:r>
              <a:rPr lang="en-US" altLang="en-US" dirty="0" smtClean="0">
                <a:cs typeface="Arial" charset="0"/>
              </a:rPr>
              <a:t> of your binary Huffman tree </a:t>
            </a:r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Graph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do three kinds of graphs in this class…</a:t>
            </a:r>
          </a:p>
        </p:txBody>
      </p:sp>
    </p:spTree>
    <p:extLst>
      <p:ext uri="{BB962C8B-B14F-4D97-AF65-F5344CB8AC3E}">
        <p14:creationId xmlns:p14="http://schemas.microsoft.com/office/powerpoint/2010/main" val="2451011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1447800"/>
            <a:ext cx="431800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Graph Theory</a:t>
            </a:r>
          </a:p>
        </p:txBody>
      </p:sp>
      <p:sp>
        <p:nvSpPr>
          <p:cNvPr id="2048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Two groups – none of the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vertices are connected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within each group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vertices are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connected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between the groups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295400"/>
            <a:ext cx="4572000" cy="2016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500" b="1" dirty="0">
                <a:solidFill>
                  <a:srgbClr val="CCFFFF"/>
                </a:solidFill>
                <a:latin typeface="+mn-lt"/>
              </a:rPr>
              <a:t>Remember – the </a:t>
            </a:r>
          </a:p>
          <a:p>
            <a:pPr>
              <a:defRPr/>
            </a:pPr>
            <a:r>
              <a:rPr lang="en-US" altLang="en-US" sz="2500" b="1" dirty="0">
                <a:solidFill>
                  <a:srgbClr val="CCFFFF"/>
                </a:solidFill>
                <a:latin typeface="+mn-lt"/>
              </a:rPr>
              <a:t>first element is </a:t>
            </a:r>
          </a:p>
          <a:p>
            <a:pPr>
              <a:defRPr/>
            </a:pPr>
            <a:r>
              <a:rPr lang="en-US" altLang="en-US" sz="2500" b="1" dirty="0">
                <a:solidFill>
                  <a:srgbClr val="CCFFFF"/>
                </a:solidFill>
                <a:latin typeface="+mn-lt"/>
              </a:rPr>
              <a:t>the frequency, </a:t>
            </a:r>
          </a:p>
          <a:p>
            <a:pPr>
              <a:defRPr/>
            </a:pPr>
            <a:r>
              <a:rPr lang="en-US" altLang="en-US" sz="2500" b="1" dirty="0">
                <a:solidFill>
                  <a:srgbClr val="CCFFFF"/>
                </a:solidFill>
                <a:latin typeface="+mn-lt"/>
              </a:rPr>
              <a:t>the second is </a:t>
            </a:r>
          </a:p>
          <a:p>
            <a:pPr>
              <a:defRPr/>
            </a:pPr>
            <a:r>
              <a:rPr lang="en-US" altLang="en-US" sz="2500" b="1" dirty="0">
                <a:solidFill>
                  <a:srgbClr val="CCFFFF"/>
                </a:solidFill>
                <a:latin typeface="+mn-lt"/>
              </a:rPr>
              <a:t>the value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52600" y="1066800"/>
            <a:ext cx="7162800" cy="5638800"/>
          </a:xfrm>
        </p:spPr>
        <p:txBody>
          <a:bodyPr/>
          <a:lstStyle/>
          <a:p>
            <a:pPr algn="ctr"/>
            <a:r>
              <a:rPr lang="en-US" altLang="en-US" sz="2800" dirty="0" smtClean="0">
                <a:latin typeface="Arial" charset="0"/>
                <a:cs typeface="Arial" charset="0"/>
              </a:rPr>
              <a:t>103: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endParaRPr lang="en-US" altLang="en-US" sz="2800" dirty="0" smtClean="0">
              <a:latin typeface="Arial" charset="0"/>
              <a:cs typeface="Arial" charset="0"/>
            </a:endParaRP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       __/      \__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 			      /                \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45:e 	           58: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     		                __/       \__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      /                 \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       	         23: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             35: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 /      \            /     \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     10:o  13: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   15:t  20:a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      /    \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</a:t>
            </a:r>
            <a:r>
              <a:rPr lang="en-US" altLang="en-US" sz="2800" smtClean="0">
                <a:latin typeface="Arial" charset="0"/>
                <a:cs typeface="Arial" charset="0"/>
              </a:rPr>
              <a:t> 6:r     </a:t>
            </a:r>
            <a:r>
              <a:rPr lang="en-US" altLang="en-US" sz="2800" dirty="0" smtClean="0">
                <a:latin typeface="Arial" charset="0"/>
                <a:cs typeface="Arial" charset="0"/>
              </a:rPr>
              <a:t>7:n </a:t>
            </a:r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203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cs typeface="Arial" charset="0"/>
              </a:rPr>
              <a:t>To generate a Huffman </a:t>
            </a:r>
            <a:r>
              <a:rPr lang="en-US" altLang="en-US" smtClean="0">
                <a:solidFill>
                  <a:srgbClr val="FFFF00"/>
                </a:solidFill>
                <a:cs typeface="Arial" charset="0"/>
              </a:rPr>
              <a:t>code</a:t>
            </a:r>
            <a:r>
              <a:rPr lang="en-US" altLang="en-US" smtClean="0">
                <a:cs typeface="Arial" charset="0"/>
              </a:rPr>
              <a:t>, travel the tree backwards from the leaf you want to the root building the binary Huffman encoding string from finish to start—backwards</a:t>
            </a: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204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Arial" charset="0"/>
              </a:rPr>
              <a:t>Code a </a:t>
            </a:r>
            <a:r>
              <a:rPr lang="en-US" altLang="en-US" dirty="0" smtClean="0">
                <a:solidFill>
                  <a:srgbClr val="FFFF00"/>
                </a:solidFill>
                <a:cs typeface="Arial" charset="0"/>
              </a:rPr>
              <a:t>0</a:t>
            </a:r>
            <a:r>
              <a:rPr lang="en-US" altLang="en-US" dirty="0" smtClean="0">
                <a:cs typeface="Arial" charset="0"/>
              </a:rPr>
              <a:t> every time you take a left-hand branch and </a:t>
            </a:r>
            <a:r>
              <a:rPr lang="en-US" altLang="en-US" smtClean="0">
                <a:cs typeface="Arial" charset="0"/>
              </a:rPr>
              <a:t>a </a:t>
            </a:r>
            <a:r>
              <a:rPr lang="en-US" altLang="en-US" smtClean="0">
                <a:solidFill>
                  <a:srgbClr val="FFFF00"/>
                </a:solidFill>
                <a:cs typeface="Arial" charset="0"/>
              </a:rPr>
              <a:t>1</a:t>
            </a:r>
            <a:r>
              <a:rPr lang="en-US" altLang="en-US" smtClean="0">
                <a:cs typeface="Arial" charset="0"/>
              </a:rPr>
              <a:t> </a:t>
            </a:r>
            <a:r>
              <a:rPr lang="en-US" altLang="en-US" dirty="0" smtClean="0">
                <a:cs typeface="Arial" charset="0"/>
              </a:rPr>
              <a:t>every time you take a right-hand branch</a:t>
            </a:r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500" dirty="0" smtClean="0">
                <a:cs typeface="Arial" charset="0"/>
              </a:rPr>
              <a:t>Examples: </a:t>
            </a:r>
          </a:p>
          <a:p>
            <a:endParaRPr lang="en-US" altLang="en-US" sz="1800" dirty="0" smtClean="0">
              <a:cs typeface="Arial" charset="0"/>
            </a:endParaRPr>
          </a:p>
          <a:p>
            <a:r>
              <a:rPr lang="en-US" altLang="en-US" sz="2500" dirty="0" smtClean="0">
                <a:cs typeface="Arial" charset="0"/>
              </a:rPr>
              <a:t>Find the encoding for </a:t>
            </a:r>
          </a:p>
          <a:p>
            <a:r>
              <a:rPr lang="en-US" altLang="en-US" sz="2500" dirty="0" smtClean="0">
                <a:cs typeface="Arial" charset="0"/>
              </a:rPr>
              <a:t>“t” </a:t>
            </a:r>
          </a:p>
          <a:p>
            <a:endParaRPr lang="en-US" altLang="en-US" sz="1800" dirty="0" smtClean="0">
              <a:cs typeface="Arial" charset="0"/>
            </a:endParaRPr>
          </a:p>
          <a:p>
            <a:endParaRPr lang="en-US" altLang="en-US" sz="1800" dirty="0" smtClean="0">
              <a:cs typeface="Arial" charset="0"/>
            </a:endParaRPr>
          </a:p>
          <a:p>
            <a:r>
              <a:rPr lang="en-US" altLang="en-US" sz="2500" dirty="0" smtClean="0">
                <a:cs typeface="Arial" charset="0"/>
              </a:rPr>
              <a:t>Find the encoding for </a:t>
            </a:r>
          </a:p>
          <a:p>
            <a:r>
              <a:rPr lang="en-US" altLang="en-US" sz="2500" dirty="0" smtClean="0">
                <a:cs typeface="Arial" charset="0"/>
              </a:rPr>
              <a:t>“e” </a:t>
            </a:r>
          </a:p>
          <a:p>
            <a:endParaRPr lang="en-US" altLang="en-US" sz="1800" dirty="0" smtClean="0">
              <a:latin typeface="Arial" charset="0"/>
              <a:cs typeface="Arial" charset="0"/>
            </a:endParaRPr>
          </a:p>
          <a:p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6350" y="621188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CCFFFF"/>
                </a:solidFill>
                <a:latin typeface="+mn-lt"/>
              </a:rPr>
              <a:t>Remember – the first element is the frequency, the second is the value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Binary Trees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52600" y="914400"/>
            <a:ext cx="7315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800" dirty="0" smtClean="0">
                <a:latin typeface="Arial" charset="0"/>
                <a:cs typeface="Arial" charset="0"/>
              </a:rPr>
              <a:t>103: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endParaRPr lang="en-US" altLang="en-US" sz="2800" dirty="0" smtClean="0">
              <a:latin typeface="Arial" charset="0"/>
              <a:cs typeface="Arial" charset="0"/>
            </a:endParaRP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       __/      \__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 			      /                \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45:e 	           58: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     		                __/       \__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      /                 \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       	         23: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             35: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 /      \            /     \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     10:o  13: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   15:t  20:a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      /    \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 6:r     7:n 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89856825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500" dirty="0" smtClean="0">
                <a:cs typeface="Arial" charset="0"/>
              </a:rPr>
              <a:t>Examples: </a:t>
            </a:r>
          </a:p>
          <a:p>
            <a:endParaRPr lang="en-US" altLang="en-US" sz="1800" dirty="0" smtClean="0">
              <a:cs typeface="Arial" charset="0"/>
            </a:endParaRPr>
          </a:p>
          <a:p>
            <a:r>
              <a:rPr lang="en-US" altLang="en-US" sz="2500" dirty="0" smtClean="0">
                <a:cs typeface="Arial" charset="0"/>
              </a:rPr>
              <a:t>The encoding for </a:t>
            </a:r>
          </a:p>
          <a:p>
            <a:r>
              <a:rPr lang="en-US" altLang="en-US" sz="2500" dirty="0" smtClean="0">
                <a:cs typeface="Arial" charset="0"/>
              </a:rPr>
              <a:t>“t” is </a:t>
            </a:r>
            <a:r>
              <a:rPr lang="en-US" altLang="en-US" sz="2500" dirty="0" smtClean="0">
                <a:solidFill>
                  <a:srgbClr val="FFFF00"/>
                </a:solidFill>
                <a:cs typeface="Arial" charset="0"/>
              </a:rPr>
              <a:t>110 </a:t>
            </a:r>
          </a:p>
          <a:p>
            <a:endParaRPr lang="en-US" altLang="en-US" sz="1800" dirty="0" smtClean="0">
              <a:cs typeface="Arial" charset="0"/>
            </a:endParaRPr>
          </a:p>
          <a:p>
            <a:r>
              <a:rPr lang="en-US" altLang="en-US" sz="2500" dirty="0" smtClean="0">
                <a:cs typeface="Arial" charset="0"/>
              </a:rPr>
              <a:t>The encoding for </a:t>
            </a:r>
          </a:p>
          <a:p>
            <a:r>
              <a:rPr lang="en-US" altLang="en-US" sz="2500" dirty="0" smtClean="0">
                <a:cs typeface="Arial" charset="0"/>
              </a:rPr>
              <a:t>“e” is </a:t>
            </a:r>
            <a:r>
              <a:rPr lang="en-US" altLang="en-US" sz="2500" dirty="0" smtClean="0">
                <a:solidFill>
                  <a:srgbClr val="FFFF00"/>
                </a:solidFill>
                <a:cs typeface="Arial" charset="0"/>
              </a:rPr>
              <a:t>0</a:t>
            </a:r>
            <a:r>
              <a:rPr lang="en-US" altLang="en-US" sz="2500" dirty="0" smtClean="0">
                <a:cs typeface="Arial" charset="0"/>
              </a:rPr>
              <a:t> </a:t>
            </a:r>
          </a:p>
          <a:p>
            <a:endParaRPr lang="en-US" altLang="en-US" sz="1800" dirty="0" smtClean="0">
              <a:latin typeface="Arial" charset="0"/>
              <a:cs typeface="Arial" charset="0"/>
            </a:endParaRPr>
          </a:p>
          <a:p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6350" y="621188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CCFFFF"/>
                </a:solidFill>
                <a:latin typeface="+mn-lt"/>
              </a:rPr>
              <a:t>Remember – the first element is the frequency, the second is the value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Binary Trees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52600" y="914400"/>
            <a:ext cx="7315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800" dirty="0" smtClean="0">
                <a:latin typeface="Arial" charset="0"/>
                <a:cs typeface="Arial" charset="0"/>
              </a:rPr>
              <a:t>103: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endParaRPr lang="en-US" altLang="en-US" sz="2800" dirty="0" smtClean="0">
              <a:latin typeface="Arial" charset="0"/>
              <a:cs typeface="Arial" charset="0"/>
            </a:endParaRP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       __/      \__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 			      /                \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45:e 	           58: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     		                __/       \__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      /                 \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       	         23: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             35: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 /      \            /     \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     10:o  13: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   15:t  20:a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      /    \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 6:r     7:n </a:t>
            </a:r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206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cs typeface="Arial" charset="0"/>
              </a:rPr>
              <a:t>Values with the highest frequency will be near the top of the tree and have shorter codes 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207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cs typeface="Arial" charset="0"/>
              </a:rPr>
              <a:t>Decoding a Huffman encoding is just as easy:</a:t>
            </a:r>
          </a:p>
          <a:p>
            <a:r>
              <a:rPr lang="en-US" altLang="en-US" sz="1800" smtClean="0">
                <a:cs typeface="Arial" charset="0"/>
              </a:rPr>
              <a:t> </a:t>
            </a:r>
          </a:p>
          <a:p>
            <a:r>
              <a:rPr lang="en-US" altLang="en-US" smtClean="0">
                <a:cs typeface="Arial" charset="0"/>
              </a:rPr>
              <a:t>- you read bits in from your input stream </a:t>
            </a:r>
          </a:p>
          <a:p>
            <a:r>
              <a:rPr lang="en-US" altLang="en-US" smtClean="0">
                <a:cs typeface="Arial" charset="0"/>
              </a:rPr>
              <a:t>- you traverse the tree beginning at the root 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208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Arial" charset="0"/>
              </a:rPr>
              <a:t>- take the left hand path if you read a </a:t>
            </a:r>
            <a:r>
              <a:rPr lang="en-US" altLang="en-US" dirty="0" smtClean="0">
                <a:solidFill>
                  <a:srgbClr val="FFFF00"/>
                </a:solidFill>
                <a:cs typeface="Arial" charset="0"/>
              </a:rPr>
              <a:t>0</a:t>
            </a:r>
            <a:r>
              <a:rPr lang="en-US" altLang="en-US" dirty="0" smtClean="0">
                <a:cs typeface="Arial" charset="0"/>
              </a:rPr>
              <a:t> and the right hand path if you read </a:t>
            </a:r>
            <a:r>
              <a:rPr lang="en-US" altLang="en-US" smtClean="0">
                <a:cs typeface="Arial" charset="0"/>
              </a:rPr>
              <a:t>a </a:t>
            </a:r>
            <a:r>
              <a:rPr lang="en-US" altLang="en-US" smtClean="0">
                <a:solidFill>
                  <a:srgbClr val="FFFF00"/>
                </a:solidFill>
                <a:cs typeface="Arial" charset="0"/>
              </a:rPr>
              <a:t>1</a:t>
            </a:r>
            <a:r>
              <a:rPr lang="en-US" altLang="en-US" smtClean="0">
                <a:cs typeface="Arial" charset="0"/>
              </a:rPr>
              <a:t> </a:t>
            </a:r>
            <a:endParaRPr lang="en-US" altLang="en-US" dirty="0" smtClean="0">
              <a:cs typeface="Arial" charset="0"/>
            </a:endParaRPr>
          </a:p>
          <a:p>
            <a:endParaRPr lang="en-US" altLang="en-US" dirty="0" smtClean="0">
              <a:cs typeface="Arial" charset="0"/>
            </a:endParaRPr>
          </a:p>
          <a:p>
            <a:r>
              <a:rPr lang="en-US" altLang="en-US" dirty="0" smtClean="0">
                <a:cs typeface="Arial" charset="0"/>
              </a:rPr>
              <a:t>When you hit a leaf, you have found the value </a:t>
            </a:r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 smtClean="0">
                <a:cs typeface="Arial" charset="0"/>
              </a:rPr>
              <a:t>What letter has </a:t>
            </a:r>
          </a:p>
          <a:p>
            <a:r>
              <a:rPr lang="en-US" altLang="en-US" dirty="0" smtClean="0">
                <a:cs typeface="Arial" charset="0"/>
              </a:rPr>
              <a:t>the Huffman </a:t>
            </a:r>
          </a:p>
          <a:p>
            <a:r>
              <a:rPr lang="en-US" altLang="en-US" dirty="0" smtClean="0">
                <a:cs typeface="Arial" charset="0"/>
              </a:rPr>
              <a:t>code  1011?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Binary Trees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" y="621188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CCFFFF"/>
                </a:solidFill>
                <a:latin typeface="+mn-lt"/>
              </a:rPr>
              <a:t>Remember – the first element is the frequency, the second is the value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828800" y="838200"/>
            <a:ext cx="7315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800" dirty="0" smtClean="0">
                <a:latin typeface="Arial" charset="0"/>
                <a:cs typeface="Arial" charset="0"/>
              </a:rPr>
              <a:t>103: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endParaRPr lang="en-US" altLang="en-US" sz="2800" dirty="0" smtClean="0">
              <a:latin typeface="Arial" charset="0"/>
              <a:cs typeface="Arial" charset="0"/>
            </a:endParaRP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       __/      \__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 			      /                \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45:e 	           58: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     		                __/       \__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      /                 \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       	         23: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             35: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 /      \            /     \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     10:o  13: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   15:t  20:a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      /    \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 6:r     7:n </a:t>
            </a:r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 smtClean="0">
                <a:cs typeface="Arial" charset="0"/>
              </a:rPr>
              <a:t>What letter has </a:t>
            </a:r>
          </a:p>
          <a:p>
            <a:r>
              <a:rPr lang="en-US" altLang="en-US" dirty="0" smtClean="0">
                <a:cs typeface="Arial" charset="0"/>
              </a:rPr>
              <a:t>the Huffman </a:t>
            </a:r>
          </a:p>
          <a:p>
            <a:r>
              <a:rPr lang="en-US" altLang="en-US" dirty="0" smtClean="0">
                <a:cs typeface="Arial" charset="0"/>
              </a:rPr>
              <a:t>code  1011? </a:t>
            </a:r>
          </a:p>
          <a:p>
            <a:r>
              <a:rPr lang="en-US" altLang="en-US" dirty="0" smtClean="0">
                <a:solidFill>
                  <a:srgbClr val="FFFF00"/>
                </a:solidFill>
                <a:cs typeface="Arial" charset="0"/>
              </a:rPr>
              <a:t>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Binary Trees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" y="621188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CCFFFF"/>
                </a:solidFill>
                <a:latin typeface="+mn-lt"/>
              </a:rPr>
              <a:t>Remember – the first element is the frequency, the second is the value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828800" y="838200"/>
            <a:ext cx="7315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800" dirty="0" smtClean="0">
                <a:latin typeface="Arial" charset="0"/>
                <a:cs typeface="Arial" charset="0"/>
              </a:rPr>
              <a:t>103: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endParaRPr lang="en-US" altLang="en-US" sz="2800" dirty="0" smtClean="0">
              <a:latin typeface="Arial" charset="0"/>
              <a:cs typeface="Arial" charset="0"/>
            </a:endParaRP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       __/      \__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 			      /                \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45:e 	           58: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     		                __/       \__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      /                 \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       	         23: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             35: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 /      \            /     \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     10:o  13:</a:t>
            </a:r>
            <a:r>
              <a:rPr lang="en-US" altLang="en-US" sz="2800" dirty="0" smtClean="0">
                <a:latin typeface="Symbol" pitchFamily="18" charset="2"/>
                <a:cs typeface="Arial" charset="0"/>
              </a:rPr>
              <a:t>*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   15:t  20:a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      /    \ </a:t>
            </a: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				 6:r     7:n 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53100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1447800"/>
            <a:ext cx="3806825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Graph Theory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vertices do not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have to be connected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to every member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of the other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group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210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cs typeface="Arial" charset="0"/>
              </a:rPr>
              <a:t>Generally, a Huffman compression scheme requires the Huffman tree to be written out as part of the file, otherwise the reader cannot decode the data</a:t>
            </a:r>
          </a:p>
          <a:p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Binary Trees</a:t>
            </a:r>
          </a:p>
        </p:txBody>
      </p:sp>
      <p:sp>
        <p:nvSpPr>
          <p:cNvPr id="211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cs typeface="Arial" charset="0"/>
              </a:rPr>
              <a:t>For a </a:t>
            </a:r>
            <a:r>
              <a:rPr lang="en-US" altLang="en-US" smtClean="0">
                <a:solidFill>
                  <a:srgbClr val="FFFF00"/>
                </a:solidFill>
                <a:cs typeface="Arial" charset="0"/>
              </a:rPr>
              <a:t>static</a:t>
            </a:r>
            <a:r>
              <a:rPr lang="en-US" altLang="en-US" smtClean="0">
                <a:cs typeface="Arial" charset="0"/>
              </a:rPr>
              <a:t> tree, you don't have to do this since the tree is known and fixed</a:t>
            </a:r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Binary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symbols can be used to generate a Huffman tree!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92877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Trees</a:t>
            </a:r>
          </a:p>
        </p:txBody>
      </p:sp>
      <p:sp>
        <p:nvSpPr>
          <p:cNvPr id="2181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Visit:</a:t>
            </a:r>
          </a:p>
          <a:p>
            <a:pPr algn="ctr"/>
            <a:r>
              <a:rPr lang="en-US" altLang="en-US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http://huffman.ooz.ie</a:t>
            </a:r>
            <a:endParaRPr lang="en-US" altLang="en-US" dirty="0">
              <a:solidFill>
                <a:srgbClr val="FFC000"/>
              </a:solidFill>
            </a:endParaRPr>
          </a:p>
          <a:p>
            <a:r>
              <a:rPr lang="en-US" altLang="en-US" dirty="0" smtClean="0">
                <a:cs typeface="Arial" charset="0"/>
              </a:rPr>
              <a:t>for a Huffman tree generator</a:t>
            </a:r>
          </a:p>
          <a:p>
            <a:r>
              <a:rPr lang="en-US" altLang="en-US" dirty="0">
                <a:cs typeface="Arial" charset="0"/>
              </a:rPr>
              <a:t>f</a:t>
            </a:r>
            <a:r>
              <a:rPr lang="en-US" altLang="en-US" dirty="0" smtClean="0">
                <a:cs typeface="Arial" charset="0"/>
              </a:rPr>
              <a:t>or your own slogan</a:t>
            </a: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166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0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Iteration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Means repeating a process until you reach a goal</a:t>
            </a:r>
          </a:p>
        </p:txBody>
      </p:sp>
    </p:spTree>
    <p:extLst>
      <p:ext uri="{BB962C8B-B14F-4D97-AF65-F5344CB8AC3E}">
        <p14:creationId xmlns:p14="http://schemas.microsoft.com/office/powerpoint/2010/main" val="17314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Iteration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math class, we are trying to solve an equation by closer and closer approximations to the “true” answer</a:t>
            </a:r>
          </a:p>
        </p:txBody>
      </p:sp>
    </p:spTree>
    <p:extLst>
      <p:ext uri="{BB962C8B-B14F-4D97-AF65-F5344CB8AC3E}">
        <p14:creationId xmlns:p14="http://schemas.microsoft.com/office/powerpoint/2010/main" val="10242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Iteration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We can manually tweak values of the coefficients until we get the best fit to our data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040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Iteration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WAF Precipitation demo</a:t>
            </a:r>
          </a:p>
        </p:txBody>
      </p:sp>
    </p:spTree>
    <p:extLst>
      <p:ext uri="{BB962C8B-B14F-4D97-AF65-F5344CB8AC3E}">
        <p14:creationId xmlns:p14="http://schemas.microsoft.com/office/powerpoint/2010/main" val="264322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Iteration</a:t>
            </a:r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Iteration is used by your calculator and in computer software to do calculations</a:t>
            </a:r>
          </a:p>
        </p:txBody>
      </p:sp>
    </p:spTree>
    <p:extLst>
      <p:ext uri="{BB962C8B-B14F-4D97-AF65-F5344CB8AC3E}">
        <p14:creationId xmlns:p14="http://schemas.microsoft.com/office/powerpoint/2010/main" val="25161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 smtClean="0"/>
              <a:t>Which graph is bipartite</a:t>
            </a:r>
            <a:r>
              <a:rPr lang="en-US" dirty="0"/>
              <a:t>? 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Graph Theory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7" y="1828800"/>
            <a:ext cx="4525963" cy="473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766850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Iteration</a:t>
            </a:r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Some people think their calculators have a huge look-up table for all the answers</a:t>
            </a:r>
          </a:p>
        </p:txBody>
      </p:sp>
    </p:spTree>
    <p:extLst>
      <p:ext uri="{BB962C8B-B14F-4D97-AF65-F5344CB8AC3E}">
        <p14:creationId xmlns:p14="http://schemas.microsoft.com/office/powerpoint/2010/main" val="31723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Iteration</a:t>
            </a: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They don’t – it would be impossible for a calculator to have a look-up table for every possible value a user might enter for every possible function the user might want to use!</a:t>
            </a:r>
          </a:p>
        </p:txBody>
      </p:sp>
    </p:spTree>
    <p:extLst>
      <p:ext uri="{BB962C8B-B14F-4D97-AF65-F5344CB8AC3E}">
        <p14:creationId xmlns:p14="http://schemas.microsoft.com/office/powerpoint/2010/main" val="21973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Iteration</a:t>
            </a:r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calculator has a formula for every function that will zero in on the right answer after a short number of tweaks</a:t>
            </a:r>
          </a:p>
        </p:txBody>
      </p:sp>
    </p:spTree>
    <p:extLst>
      <p:ext uri="{BB962C8B-B14F-4D97-AF65-F5344CB8AC3E}">
        <p14:creationId xmlns:p14="http://schemas.microsoft.com/office/powerpoint/2010/main" val="327653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Iteration</a:t>
            </a: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Which is the </a:t>
            </a:r>
          </a:p>
          <a:p>
            <a:r>
              <a:rPr lang="en-US" altLang="en-US" smtClean="0"/>
              <a:t>better formula?</a:t>
            </a:r>
          </a:p>
        </p:txBody>
      </p:sp>
      <p:pic>
        <p:nvPicPr>
          <p:cNvPr id="11264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31888"/>
            <a:ext cx="4419600" cy="57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15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Iteration</a:t>
            </a:r>
          </a:p>
        </p:txBody>
      </p:sp>
      <p:sp>
        <p:nvSpPr>
          <p:cNvPr id="113667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772400" cy="5638800"/>
          </a:xfrm>
        </p:spPr>
        <p:txBody>
          <a:bodyPr/>
          <a:lstStyle/>
          <a:p>
            <a:r>
              <a:rPr lang="en-US" altLang="en-US" smtClean="0"/>
              <a:t>The one that </a:t>
            </a:r>
          </a:p>
          <a:p>
            <a:r>
              <a:rPr lang="en-US" altLang="en-US" smtClean="0"/>
              <a:t>gets there </a:t>
            </a:r>
          </a:p>
          <a:p>
            <a:r>
              <a:rPr lang="en-US" altLang="en-US" smtClean="0"/>
              <a:t>quickest!</a:t>
            </a:r>
          </a:p>
        </p:txBody>
      </p:sp>
      <p:pic>
        <p:nvPicPr>
          <p:cNvPr id="11366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31888"/>
            <a:ext cx="4419600" cy="57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7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Iteration</a:t>
            </a: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For example, to find a square root:</a:t>
            </a:r>
          </a:p>
        </p:txBody>
      </p:sp>
      <p:pic>
        <p:nvPicPr>
          <p:cNvPr id="1146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809875"/>
            <a:ext cx="83724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8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Iteration</a:t>
            </a:r>
          </a:p>
        </p:txBody>
      </p:sp>
      <p:sp>
        <p:nvSpPr>
          <p:cNvPr id="1157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Suppose you wanted to calculate the square root of 3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mtClean="0"/>
              <a:t> would be “2”</a:t>
            </a:r>
          </a:p>
        </p:txBody>
      </p:sp>
      <p:pic>
        <p:nvPicPr>
          <p:cNvPr id="1157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809875"/>
            <a:ext cx="83724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34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Iteration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All the functions in your calculator are based on a long series that iterates back and forth and zeros in on the correct answer</a:t>
            </a:r>
          </a:p>
        </p:txBody>
      </p:sp>
    </p:spTree>
    <p:extLst>
      <p:ext uri="{BB962C8B-B14F-4D97-AF65-F5344CB8AC3E}">
        <p14:creationId xmlns:p14="http://schemas.microsoft.com/office/powerpoint/2010/main" val="186987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Iteration</a:t>
            </a:r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Calculator formula for the sine: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This works for all values</a:t>
            </a:r>
          </a:p>
        </p:txBody>
      </p:sp>
      <p:pic>
        <p:nvPicPr>
          <p:cNvPr id="11776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2139950"/>
            <a:ext cx="620395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946337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Iteration</a:t>
            </a:r>
          </a:p>
        </p:txBody>
      </p:sp>
      <p:sp>
        <p:nvSpPr>
          <p:cNvPr id="1187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Calculator formula for e: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This works for all values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11878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64801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088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76600"/>
            <a:ext cx="67024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Graph Theory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 graph is a </a:t>
            </a:r>
            <a:r>
              <a:rPr lang="en-US" altLang="en-US" smtClean="0">
                <a:solidFill>
                  <a:srgbClr val="FFC000"/>
                </a:solidFill>
              </a:rPr>
              <a:t>subgraph</a:t>
            </a:r>
            <a:r>
              <a:rPr lang="en-US" altLang="en-US" smtClean="0"/>
              <a:t> of the original graph IFF every vertex and edge in the subgraph is in the original graph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Iteration</a:t>
            </a:r>
          </a:p>
        </p:txBody>
      </p:sp>
      <p:sp>
        <p:nvSpPr>
          <p:cNvPr id="1198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formula selected by your calculator manufacturer determines how fast and accurate your calculator will be</a:t>
            </a:r>
          </a:p>
        </p:txBody>
      </p:sp>
    </p:spTree>
    <p:extLst>
      <p:ext uri="{BB962C8B-B14F-4D97-AF65-F5344CB8AC3E}">
        <p14:creationId xmlns:p14="http://schemas.microsoft.com/office/powerpoint/2010/main" val="31269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Iteration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It’s why different people get slightly different answers to calculator problems</a:t>
            </a:r>
          </a:p>
        </p:txBody>
      </p:sp>
    </p:spTree>
    <p:extLst>
      <p:ext uri="{BB962C8B-B14F-4D97-AF65-F5344CB8AC3E}">
        <p14:creationId xmlns:p14="http://schemas.microsoft.com/office/powerpoint/2010/main" val="201185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166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4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Spanning Trees</a:t>
            </a:r>
          </a:p>
        </p:txBody>
      </p:sp>
      <p:sp>
        <p:nvSpPr>
          <p:cNvPr id="160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</a:t>
            </a:r>
            <a:r>
              <a:rPr lang="en-US" altLang="en-US" smtClean="0">
                <a:solidFill>
                  <a:srgbClr val="FFC000"/>
                </a:solidFill>
              </a:rPr>
              <a:t>spanning tree</a:t>
            </a:r>
            <a:r>
              <a:rPr lang="en-US" altLang="en-US" smtClean="0"/>
              <a:t> covers all the vertices with the minimum possible number of edges</a:t>
            </a:r>
          </a:p>
        </p:txBody>
      </p:sp>
    </p:spTree>
    <p:extLst>
      <p:ext uri="{BB962C8B-B14F-4D97-AF65-F5344CB8AC3E}">
        <p14:creationId xmlns:p14="http://schemas.microsoft.com/office/powerpoint/2010/main" val="262930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Spanning Trees</a:t>
            </a:r>
          </a:p>
        </p:txBody>
      </p:sp>
      <p:sp>
        <p:nvSpPr>
          <p:cNvPr id="16179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Original graph: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Spanning trees:</a:t>
            </a:r>
          </a:p>
        </p:txBody>
      </p:sp>
    </p:spTree>
    <p:extLst>
      <p:ext uri="{BB962C8B-B14F-4D97-AF65-F5344CB8AC3E}">
        <p14:creationId xmlns:p14="http://schemas.microsoft.com/office/powerpoint/2010/main" val="192905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Spanning Trees</a:t>
            </a:r>
          </a:p>
        </p:txBody>
      </p:sp>
      <p:sp>
        <p:nvSpPr>
          <p:cNvPr id="162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spanning tree does not have cycles and it cannot be disconnected</a:t>
            </a:r>
          </a:p>
        </p:txBody>
      </p:sp>
    </p:spTree>
    <p:extLst>
      <p:ext uri="{BB962C8B-B14F-4D97-AF65-F5344CB8AC3E}">
        <p14:creationId xmlns:p14="http://schemas.microsoft.com/office/powerpoint/2010/main" val="426020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Spanning Trees</a:t>
            </a:r>
            <a:endParaRPr lang="en-US" altLang="en-US" dirty="0" smtClean="0"/>
          </a:p>
        </p:txBody>
      </p:sp>
      <p:sp>
        <p:nvSpPr>
          <p:cNvPr id="1218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Minimal-Spanning Tree Model:</a:t>
            </a:r>
          </a:p>
          <a:p>
            <a:endParaRPr lang="en-US" altLang="en-US" smtClean="0"/>
          </a:p>
          <a:p>
            <a:r>
              <a:rPr lang="en-US" altLang="en-US" smtClean="0"/>
              <a:t>What is the shortest path?</a:t>
            </a:r>
          </a:p>
        </p:txBody>
      </p:sp>
    </p:spTree>
    <p:extLst>
      <p:ext uri="{BB962C8B-B14F-4D97-AF65-F5344CB8AC3E}">
        <p14:creationId xmlns:p14="http://schemas.microsoft.com/office/powerpoint/2010/main" val="427410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61858"/>
            <a:ext cx="3676650" cy="471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Spanning Trees</a:t>
            </a:r>
            <a:endParaRPr lang="en-US" altLang="en-US" dirty="0" smtClean="0"/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The edges can have a direction: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sz="3500" dirty="0" smtClean="0"/>
          </a:p>
          <a:p>
            <a:r>
              <a:rPr lang="en-US" altLang="en-US" dirty="0" smtClean="0"/>
              <a:t>Or be bidirectional: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81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Spanning Trees</a:t>
            </a:r>
            <a:endParaRPr lang="en-US" altLang="en-US" dirty="0" smtClean="0"/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638800"/>
          </a:xfrm>
        </p:spPr>
        <p:txBody>
          <a:bodyPr/>
          <a:lstStyle/>
          <a:p>
            <a:r>
              <a:rPr lang="en-US" altLang="en-US" smtClean="0"/>
              <a:t>Dijkstra’s Algorithm</a:t>
            </a:r>
          </a:p>
          <a:p>
            <a:endParaRPr lang="en-US" altLang="en-US" sz="1000" smtClean="0"/>
          </a:p>
          <a:p>
            <a:pPr>
              <a:spcBef>
                <a:spcPct val="0"/>
              </a:spcBef>
            </a:pPr>
            <a:r>
              <a:rPr lang="en-US" altLang="en-US" sz="3200" smtClean="0">
                <a:cs typeface="Arial" charset="0"/>
              </a:rPr>
              <a:t>Edsger Dijkstra, a Dutch </a:t>
            </a:r>
          </a:p>
          <a:p>
            <a:pPr>
              <a:spcBef>
                <a:spcPct val="0"/>
              </a:spcBef>
            </a:pPr>
            <a:r>
              <a:rPr lang="en-US" altLang="en-US" sz="3200" smtClean="0">
                <a:cs typeface="Arial" charset="0"/>
              </a:rPr>
              <a:t>computer scientist, </a:t>
            </a:r>
          </a:p>
          <a:p>
            <a:pPr>
              <a:spcBef>
                <a:spcPct val="0"/>
              </a:spcBef>
            </a:pPr>
            <a:r>
              <a:rPr lang="en-US" altLang="en-US" sz="3200" smtClean="0">
                <a:cs typeface="Arial" charset="0"/>
              </a:rPr>
              <a:t>developed in 1959 a graph </a:t>
            </a:r>
          </a:p>
          <a:p>
            <a:pPr>
              <a:spcBef>
                <a:spcPct val="0"/>
              </a:spcBef>
            </a:pPr>
            <a:r>
              <a:rPr lang="en-US" altLang="en-US" sz="3200" smtClean="0">
                <a:cs typeface="Arial" charset="0"/>
              </a:rPr>
              <a:t>search algorithm to solve </a:t>
            </a:r>
          </a:p>
          <a:p>
            <a:pPr>
              <a:spcBef>
                <a:spcPct val="0"/>
              </a:spcBef>
            </a:pPr>
            <a:r>
              <a:rPr lang="en-US" altLang="en-US" sz="3200" smtClean="0">
                <a:cs typeface="Arial" charset="0"/>
              </a:rPr>
              <a:t>the shortest path problem </a:t>
            </a:r>
          </a:p>
          <a:p>
            <a:pPr>
              <a:spcBef>
                <a:spcPct val="0"/>
              </a:spcBef>
            </a:pPr>
            <a:r>
              <a:rPr lang="en-US" altLang="en-US" sz="3200" smtClean="0">
                <a:cs typeface="Arial" charset="0"/>
              </a:rPr>
              <a:t>This algorithm is often </a:t>
            </a:r>
          </a:p>
          <a:p>
            <a:pPr>
              <a:spcBef>
                <a:spcPct val="0"/>
              </a:spcBef>
            </a:pPr>
            <a:r>
              <a:rPr lang="en-US" altLang="en-US" sz="3200" smtClean="0">
                <a:cs typeface="Arial" charset="0"/>
              </a:rPr>
              <a:t>used in routing </a:t>
            </a:r>
          </a:p>
          <a:p>
            <a:pPr>
              <a:spcBef>
                <a:spcPct val="0"/>
              </a:spcBef>
            </a:pPr>
            <a:r>
              <a:rPr lang="en-US" altLang="en-US" sz="3200" smtClean="0">
                <a:cs typeface="Arial" charset="0"/>
              </a:rPr>
              <a:t>(ex: Google Maps)</a:t>
            </a:r>
            <a:br>
              <a:rPr lang="en-US" altLang="en-US" sz="3200" smtClean="0">
                <a:cs typeface="Arial" charset="0"/>
              </a:rPr>
            </a:br>
            <a:r>
              <a:rPr lang="en-US" altLang="en-US" sz="3200" smtClean="0">
                <a:cs typeface="Arial" charset="0"/>
              </a:rPr>
              <a:t/>
            </a:r>
            <a:br>
              <a:rPr lang="en-US" altLang="en-US" sz="3200" smtClean="0">
                <a:cs typeface="Arial" charset="0"/>
              </a:rPr>
            </a:br>
            <a:endParaRPr lang="en-US" altLang="en-US" sz="3200" smtClean="0">
              <a:cs typeface="Arial" charset="0"/>
            </a:endParaRPr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1259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905000"/>
            <a:ext cx="314007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34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819400"/>
            <a:ext cx="5481637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9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Spanning Trees</a:t>
            </a:r>
            <a:endParaRPr lang="en-US" altLang="en-US" dirty="0" smtClean="0"/>
          </a:p>
        </p:txBody>
      </p:sp>
      <p:sp>
        <p:nvSpPr>
          <p:cNvPr id="126980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200" smtClean="0">
                <a:cs typeface="Arial" charset="0"/>
              </a:rPr>
              <a:t>The Problem: Move from point A to </a:t>
            </a:r>
          </a:p>
          <a:p>
            <a:pPr>
              <a:spcBef>
                <a:spcPct val="0"/>
              </a:spcBef>
            </a:pPr>
            <a:r>
              <a:rPr lang="en-US" altLang="en-US" sz="3200" smtClean="0">
                <a:cs typeface="Arial" charset="0"/>
              </a:rPr>
              <a:t>                point B along the shortest </a:t>
            </a:r>
          </a:p>
          <a:p>
            <a:pPr>
              <a:spcBef>
                <a:spcPct val="0"/>
              </a:spcBef>
            </a:pPr>
            <a:r>
              <a:rPr lang="en-US" altLang="en-US" sz="3200" smtClean="0">
                <a:cs typeface="Arial" charset="0"/>
              </a:rPr>
              <a:t>                path</a:t>
            </a:r>
          </a:p>
          <a:p>
            <a:pPr>
              <a:spcBef>
                <a:spcPct val="0"/>
              </a:spcBef>
            </a:pPr>
            <a:endParaRPr lang="en-US" altLang="en-US" sz="2000" smtClean="0">
              <a:solidFill>
                <a:srgbClr val="FFFF00"/>
              </a:solidFill>
              <a:cs typeface="Arial" charset="0"/>
            </a:endParaRP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9288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Graph Theory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Degree: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</a:t>
            </a:r>
            <a:r>
              <a:rPr lang="en-US" altLang="en-US" dirty="0" smtClean="0">
                <a:solidFill>
                  <a:srgbClr val="FFC000"/>
                </a:solidFill>
              </a:rPr>
              <a:t>degree</a:t>
            </a:r>
            <a:r>
              <a:rPr lang="en-US" altLang="en-US" dirty="0" smtClean="0"/>
              <a:t> of a vertex is the number of edges incident to it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 loop is counted twice</a:t>
            </a:r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Spanning Trees</a:t>
            </a:r>
            <a:endParaRPr lang="en-US" altLang="en-US" dirty="0" smtClean="0"/>
          </a:p>
        </p:txBody>
      </p:sp>
      <p:sp>
        <p:nvSpPr>
          <p:cNvPr id="1280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200" smtClean="0">
                <a:cs typeface="Arial" charset="0"/>
              </a:rPr>
              <a:t>Easy for a small graph</a:t>
            </a:r>
          </a:p>
          <a:p>
            <a:pPr>
              <a:spcBef>
                <a:spcPct val="0"/>
              </a:spcBef>
            </a:pPr>
            <a:endParaRPr lang="en-US" altLang="en-US" sz="3200" smtClean="0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 sz="3200" smtClean="0">
                <a:cs typeface="Arial" charset="0"/>
              </a:rPr>
              <a:t>Dijkstra's algorithm translates the steps our minds take into steps </a:t>
            </a:r>
          </a:p>
          <a:p>
            <a:pPr>
              <a:spcBef>
                <a:spcPct val="0"/>
              </a:spcBef>
            </a:pPr>
            <a:r>
              <a:rPr lang="en-US" altLang="en-US" sz="3200" smtClean="0">
                <a:cs typeface="Arial" charset="0"/>
              </a:rPr>
              <a:t>a computer can take</a:t>
            </a:r>
          </a:p>
          <a:p>
            <a:pPr>
              <a:spcBef>
                <a:spcPct val="0"/>
              </a:spcBef>
            </a:pPr>
            <a:endParaRPr lang="en-US" altLang="en-US" smtClean="0">
              <a:cs typeface="Arial" charset="0"/>
            </a:endParaRPr>
          </a:p>
          <a:p>
            <a:pPr>
              <a:spcBef>
                <a:spcPct val="0"/>
              </a:spcBef>
            </a:pPr>
            <a:endParaRPr lang="en-US" altLang="en-US" smtClean="0">
              <a:cs typeface="Arial" charset="0"/>
            </a:endParaRPr>
          </a:p>
          <a:p>
            <a:pPr>
              <a:spcBef>
                <a:spcPct val="0"/>
              </a:spcBef>
            </a:pPr>
            <a:endParaRPr lang="en-US" altLang="en-US" smtClean="0">
              <a:cs typeface="Arial" charset="0"/>
            </a:endParaRPr>
          </a:p>
          <a:p>
            <a:pPr>
              <a:spcBef>
                <a:spcPct val="0"/>
              </a:spcBef>
            </a:pPr>
            <a:endParaRPr lang="en-US" altLang="en-US" smtClean="0">
              <a:cs typeface="Arial" charset="0"/>
            </a:endParaRPr>
          </a:p>
          <a:p>
            <a:r>
              <a:rPr lang="en-US" altLang="en-US" sz="1700" smtClean="0">
                <a:cs typeface="Arial" charset="0"/>
              </a:rPr>
              <a:t>http://vasir.net/blog/game_development/dijkstras_algorithm_shortest_path</a:t>
            </a:r>
            <a:endParaRPr lang="en-US" altLang="en-US" sz="1700" smtClean="0"/>
          </a:p>
        </p:txBody>
      </p:sp>
    </p:spTree>
    <p:extLst>
      <p:ext uri="{BB962C8B-B14F-4D97-AF65-F5344CB8AC3E}">
        <p14:creationId xmlns:p14="http://schemas.microsoft.com/office/powerpoint/2010/main" val="66321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Spanning Trees</a:t>
            </a:r>
            <a:endParaRPr lang="en-US" altLang="en-US" dirty="0" smtClean="0"/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sz="3200" smtClean="0">
                <a:cs typeface="Arial" charset="0"/>
              </a:rPr>
              <a:t>The Algorithm</a:t>
            </a:r>
          </a:p>
          <a:p>
            <a:r>
              <a:rPr lang="en-US" altLang="en-US" sz="1000" smtClean="0">
                <a:cs typeface="Arial" charset="0"/>
              </a:rPr>
              <a:t> </a:t>
            </a:r>
          </a:p>
          <a:p>
            <a:r>
              <a:rPr lang="en-US" altLang="en-US" sz="3200" smtClean="0">
                <a:cs typeface="Arial" charset="0"/>
              </a:rPr>
              <a:t>Let the point at which we are starting be called the </a:t>
            </a:r>
            <a:r>
              <a:rPr lang="en-US" altLang="en-US" sz="3200" smtClean="0">
                <a:solidFill>
                  <a:srgbClr val="FFFF00"/>
                </a:solidFill>
                <a:cs typeface="Arial" charset="0"/>
              </a:rPr>
              <a:t>initial point </a:t>
            </a:r>
          </a:p>
          <a:p>
            <a:endParaRPr lang="en-US" altLang="en-US" sz="1000" smtClean="0">
              <a:solidFill>
                <a:srgbClr val="FFFF00"/>
              </a:solidFill>
              <a:cs typeface="Arial" charset="0"/>
            </a:endParaRPr>
          </a:p>
          <a:p>
            <a:r>
              <a:rPr lang="en-US" altLang="en-US" sz="3200" smtClean="0">
                <a:cs typeface="Arial" charset="0"/>
              </a:rPr>
              <a:t>Let the </a:t>
            </a:r>
            <a:r>
              <a:rPr lang="en-US" altLang="en-US" sz="3200" smtClean="0">
                <a:solidFill>
                  <a:srgbClr val="FFFF00"/>
                </a:solidFill>
                <a:cs typeface="Arial" charset="0"/>
              </a:rPr>
              <a:t>distance of a point </a:t>
            </a:r>
            <a:r>
              <a:rPr lang="en-US" altLang="en-US" sz="3200" smtClean="0">
                <a:cs typeface="Arial" charset="0"/>
              </a:rPr>
              <a:t>be the distance from the initial point</a:t>
            </a:r>
          </a:p>
          <a:p>
            <a:endParaRPr lang="en-US" altLang="en-US" sz="1000" smtClean="0">
              <a:cs typeface="Arial" charset="0"/>
            </a:endParaRP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346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Spanning Trees</a:t>
            </a:r>
            <a:endParaRPr lang="en-US" altLang="en-US" dirty="0" smtClean="0"/>
          </a:p>
        </p:txBody>
      </p:sp>
      <p:sp>
        <p:nvSpPr>
          <p:cNvPr id="130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000" smtClean="0">
                <a:cs typeface="Arial" charset="0"/>
              </a:rPr>
              <a:t>Step 0: Assign a permanent distance of </a:t>
            </a:r>
          </a:p>
          <a:p>
            <a:r>
              <a:rPr lang="en-US" altLang="en-US" sz="3000" smtClean="0">
                <a:cs typeface="Arial" charset="0"/>
              </a:rPr>
              <a:t>         “</a:t>
            </a:r>
            <a:r>
              <a:rPr lang="en-US" altLang="en-US" sz="3000" smtClean="0">
                <a:solidFill>
                  <a:srgbClr val="FFFF00"/>
                </a:solidFill>
                <a:cs typeface="Arial" charset="0"/>
              </a:rPr>
              <a:t>0</a:t>
            </a:r>
            <a:r>
              <a:rPr lang="en-US" altLang="en-US" sz="3000" smtClean="0">
                <a:cs typeface="Arial" charset="0"/>
              </a:rPr>
              <a:t>” to the initial point and  </a:t>
            </a:r>
          </a:p>
          <a:p>
            <a:r>
              <a:rPr lang="en-US" altLang="en-US" sz="3000" smtClean="0">
                <a:cs typeface="Arial" charset="0"/>
              </a:rPr>
              <a:t>         temporarily assign a distance of     </a:t>
            </a:r>
          </a:p>
          <a:p>
            <a:r>
              <a:rPr lang="en-US" altLang="en-US" sz="3000" smtClean="0">
                <a:cs typeface="Arial" charset="0"/>
              </a:rPr>
              <a:t>             to all others</a:t>
            </a:r>
          </a:p>
          <a:p>
            <a:endParaRPr lang="en-US" altLang="en-US" smtClean="0"/>
          </a:p>
        </p:txBody>
      </p:sp>
      <p:sp>
        <p:nvSpPr>
          <p:cNvPr id="130052" name="Rectangle 1"/>
          <p:cNvSpPr>
            <a:spLocks noChangeArrowheads="1"/>
          </p:cNvSpPr>
          <p:nvPr/>
        </p:nvSpPr>
        <p:spPr bwMode="auto">
          <a:xfrm>
            <a:off x="1981200" y="2733675"/>
            <a:ext cx="5889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FF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∞</a:t>
            </a:r>
            <a:endParaRPr lang="en-US" altLang="en-US" sz="1800" b="0">
              <a:solidFill>
                <a:schemeClr val="tx1"/>
              </a:solidFill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13005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76688"/>
            <a:ext cx="4191000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52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76688"/>
            <a:ext cx="4191000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Spanning Trees</a:t>
            </a:r>
            <a:endParaRPr lang="en-US" altLang="en-US" dirty="0" smtClean="0"/>
          </a:p>
        </p:txBody>
      </p:sp>
      <p:sp>
        <p:nvSpPr>
          <p:cNvPr id="131076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altLang="en-US" sz="3000" smtClean="0">
                <a:cs typeface="Arial" charset="0"/>
              </a:rPr>
              <a:t>Step 1: Calculate temporary distances for </a:t>
            </a:r>
          </a:p>
          <a:p>
            <a:r>
              <a:rPr lang="en-US" altLang="en-US" sz="3000" smtClean="0">
                <a:cs typeface="Arial" charset="0"/>
              </a:rPr>
              <a:t>          the two points adjacent to the </a:t>
            </a:r>
          </a:p>
          <a:p>
            <a:r>
              <a:rPr lang="en-US" altLang="en-US" sz="3000" smtClean="0">
                <a:cs typeface="Arial" charset="0"/>
              </a:rPr>
              <a:t>          initial point:</a:t>
            </a:r>
          </a:p>
          <a:p>
            <a:endParaRPr lang="en-US" altLang="en-US" sz="1000" smtClean="0">
              <a:cs typeface="Arial" charset="0"/>
            </a:endParaRPr>
          </a:p>
          <a:p>
            <a:r>
              <a:rPr lang="en-US" altLang="en-US" sz="3000" smtClean="0">
                <a:cs typeface="Arial" charset="0"/>
              </a:rPr>
              <a:t>Top point:</a:t>
            </a:r>
          </a:p>
          <a:p>
            <a:endParaRPr lang="en-US" altLang="en-US" sz="1000" smtClean="0">
              <a:cs typeface="Arial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2800" smtClean="0">
                <a:solidFill>
                  <a:srgbClr val="FFFF00"/>
                </a:solidFill>
                <a:cs typeface="Arial" charset="0"/>
              </a:rPr>
              <a:t>initial point’s distance </a:t>
            </a:r>
            <a:r>
              <a:rPr lang="en-US" altLang="en-US" sz="3200" smtClean="0">
                <a:solidFill>
                  <a:srgbClr val="FFFF00"/>
                </a:solidFill>
                <a:cs typeface="Arial" charset="0"/>
              </a:rPr>
              <a:t>+ </a:t>
            </a:r>
            <a:r>
              <a:rPr lang="en-US" altLang="en-US" sz="2800" smtClean="0">
                <a:solidFill>
                  <a:srgbClr val="FFFF00"/>
                </a:solidFill>
                <a:cs typeface="Arial" charset="0"/>
              </a:rPr>
              <a:t>distance to the point</a:t>
            </a:r>
          </a:p>
          <a:p>
            <a:r>
              <a:rPr lang="en-US" altLang="en-US" sz="1000" smtClean="0">
                <a:cs typeface="Arial" charset="0"/>
              </a:rPr>
              <a:t> </a:t>
            </a:r>
          </a:p>
          <a:p>
            <a:r>
              <a:rPr lang="en-US" altLang="en-US" sz="3200" smtClean="0"/>
              <a:t>  = 0 + 1 = 1</a:t>
            </a:r>
          </a:p>
          <a:p>
            <a:r>
              <a:rPr lang="en-US" altLang="en-US" sz="3000" smtClean="0"/>
              <a:t>Bottom point:</a:t>
            </a:r>
          </a:p>
          <a:p>
            <a:r>
              <a:rPr lang="en-US" altLang="en-US" sz="3200" smtClean="0"/>
              <a:t>  = 0 + 2 = 2</a:t>
            </a:r>
          </a:p>
          <a:p>
            <a:endParaRPr lang="en-US" altLang="en-US" sz="3200" smtClean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48000" y="3962400"/>
            <a:ext cx="2438400" cy="12954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286500" y="3886200"/>
            <a:ext cx="114300" cy="7620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86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Spanning Trees</a:t>
            </a:r>
            <a:endParaRPr lang="en-US" altLang="en-US" dirty="0" smtClean="0"/>
          </a:p>
        </p:txBody>
      </p:sp>
      <p:sp>
        <p:nvSpPr>
          <p:cNvPr id="132099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altLang="en-US" sz="3000" smtClean="0">
                <a:cs typeface="Arial" charset="0"/>
              </a:rPr>
              <a:t>Step 2: Give that temporary distance to  </a:t>
            </a:r>
          </a:p>
          <a:p>
            <a:r>
              <a:rPr lang="en-US" altLang="en-US" sz="3000" smtClean="0">
                <a:cs typeface="Arial" charset="0"/>
              </a:rPr>
              <a:t>          the point if it is </a:t>
            </a:r>
            <a:r>
              <a:rPr lang="en-US" altLang="en-US" sz="3000" smtClean="0">
                <a:solidFill>
                  <a:srgbClr val="FFFF00"/>
                </a:solidFill>
                <a:cs typeface="Arial" charset="0"/>
              </a:rPr>
              <a:t>less than </a:t>
            </a:r>
            <a:r>
              <a:rPr lang="en-US" altLang="en-US" sz="3000" smtClean="0">
                <a:cs typeface="Arial" charset="0"/>
              </a:rPr>
              <a:t>the </a:t>
            </a:r>
          </a:p>
          <a:p>
            <a:r>
              <a:rPr lang="en-US" altLang="en-US" sz="3000" smtClean="0">
                <a:cs typeface="Arial" charset="0"/>
              </a:rPr>
              <a:t>          value that's already there</a:t>
            </a:r>
            <a:endParaRPr lang="en-US" altLang="en-US" sz="3200" smtClean="0"/>
          </a:p>
          <a:p>
            <a:endParaRPr lang="en-US" altLang="en-US" sz="3000" smtClean="0">
              <a:cs typeface="Arial" charset="0"/>
            </a:endParaRPr>
          </a:p>
          <a:p>
            <a:r>
              <a:rPr lang="en-US" altLang="en-US" sz="3200" smtClean="0"/>
              <a:t>              Which is less?</a:t>
            </a:r>
          </a:p>
        </p:txBody>
      </p:sp>
      <p:grpSp>
        <p:nvGrpSpPr>
          <p:cNvPr id="132100" name="Group 9"/>
          <p:cNvGrpSpPr>
            <a:grpSpLocks/>
          </p:cNvGrpSpPr>
          <p:nvPr/>
        </p:nvGrpSpPr>
        <p:grpSpPr bwMode="auto">
          <a:xfrm>
            <a:off x="4876800" y="3733800"/>
            <a:ext cx="4267200" cy="3657600"/>
            <a:chOff x="4876800" y="3733800"/>
            <a:chExt cx="4267200" cy="3657600"/>
          </a:xfrm>
        </p:grpSpPr>
        <p:pic>
          <p:nvPicPr>
            <p:cNvPr id="132101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977247"/>
              <a:ext cx="4191000" cy="2880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876800" y="3883025"/>
              <a:ext cx="2286000" cy="11763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3200" b="1" dirty="0">
                  <a:solidFill>
                    <a:srgbClr val="FFFF00"/>
                  </a:solidFill>
                  <a:latin typeface="Comic Sans MS"/>
                  <a:cs typeface="+mn-cs"/>
                </a:rPr>
                <a:t>1 or    ? </a:t>
              </a:r>
              <a:endParaRPr lang="en-US" sz="5400" dirty="0">
                <a:solidFill>
                  <a:srgbClr val="FFFF00"/>
                </a:solidFill>
              </a:endParaRPr>
            </a:p>
            <a:p>
              <a:pPr>
                <a:spcBef>
                  <a:spcPct val="20000"/>
                </a:spcBef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Comic Sans MS"/>
                  <a:cs typeface="+mn-cs"/>
                </a:rPr>
                <a:t> </a:t>
              </a:r>
            </a:p>
          </p:txBody>
        </p:sp>
        <p:sp>
          <p:nvSpPr>
            <p:cNvPr id="132103" name="Rectangle 2"/>
            <p:cNvSpPr>
              <a:spLocks noChangeArrowheads="1"/>
            </p:cNvSpPr>
            <p:nvPr/>
          </p:nvSpPr>
          <p:spPr bwMode="auto">
            <a:xfrm>
              <a:off x="5870574" y="3733800"/>
              <a:ext cx="58862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4000" b="1">
                  <a:solidFill>
                    <a:srgbClr val="CCFFFF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4000" b="1">
                  <a:solidFill>
                    <a:srgbClr val="CCFFFF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4000" b="1">
                  <a:solidFill>
                    <a:srgbClr val="CCFFFF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4000" b="1">
                  <a:solidFill>
                    <a:srgbClr val="CCFFFF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4000" b="1">
                  <a:solidFill>
                    <a:srgbClr val="CCFFFF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4000" b="1">
                  <a:solidFill>
                    <a:srgbClr val="CCFFFF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4000" b="1">
                  <a:solidFill>
                    <a:srgbClr val="CCFFFF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4000" b="1">
                  <a:solidFill>
                    <a:srgbClr val="CCFFFF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4000" b="1">
                  <a:solidFill>
                    <a:srgbClr val="CCFFFF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400" b="0">
                  <a:solidFill>
                    <a:srgbClr val="FFFF00"/>
                  </a:solidFill>
                  <a:latin typeface="Arial Black" pitchFamily="34" charset="0"/>
                  <a:ea typeface="Arial Unicode MS" pitchFamily="34" charset="-128"/>
                  <a:cs typeface="Times New Roman" pitchFamily="18" charset="0"/>
                </a:rPr>
                <a:t>∞</a:t>
              </a:r>
              <a:endParaRPr lang="en-US" altLang="en-US" sz="1800" b="0">
                <a:solidFill>
                  <a:srgbClr val="FFFF00"/>
                </a:solidFill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76800" y="6215063"/>
              <a:ext cx="2286000" cy="11763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3200" b="1" dirty="0">
                  <a:solidFill>
                    <a:srgbClr val="FFFF00"/>
                  </a:solidFill>
                  <a:latin typeface="Comic Sans MS"/>
                  <a:cs typeface="+mn-cs"/>
                </a:rPr>
                <a:t>2 or    ?</a:t>
              </a:r>
              <a:endParaRPr lang="en-US" sz="5400" dirty="0">
                <a:solidFill>
                  <a:srgbClr val="FFFF00"/>
                </a:solidFill>
              </a:endParaRPr>
            </a:p>
            <a:p>
              <a:pPr>
                <a:spcBef>
                  <a:spcPct val="20000"/>
                </a:spcBef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Comic Sans MS"/>
                  <a:cs typeface="+mn-cs"/>
                </a:rPr>
                <a:t> </a:t>
              </a:r>
            </a:p>
          </p:txBody>
        </p:sp>
        <p:sp>
          <p:nvSpPr>
            <p:cNvPr id="132105" name="Rectangle 11"/>
            <p:cNvSpPr>
              <a:spLocks noChangeArrowheads="1"/>
            </p:cNvSpPr>
            <p:nvPr/>
          </p:nvSpPr>
          <p:spPr bwMode="auto">
            <a:xfrm>
              <a:off x="5870574" y="6066587"/>
              <a:ext cx="58862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4000" b="1">
                  <a:solidFill>
                    <a:srgbClr val="CCFFFF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4000" b="1">
                  <a:solidFill>
                    <a:srgbClr val="CCFFFF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4000" b="1">
                  <a:solidFill>
                    <a:srgbClr val="CCFFFF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4000" b="1">
                  <a:solidFill>
                    <a:srgbClr val="CCFFFF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4000" b="1">
                  <a:solidFill>
                    <a:srgbClr val="CCFFFF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4000" b="1">
                  <a:solidFill>
                    <a:srgbClr val="CCFFFF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4000" b="1">
                  <a:solidFill>
                    <a:srgbClr val="CCFFFF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4000" b="1">
                  <a:solidFill>
                    <a:srgbClr val="CCFFFF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4000" b="1">
                  <a:solidFill>
                    <a:srgbClr val="CCFFFF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400" b="0">
                  <a:solidFill>
                    <a:srgbClr val="FFFF00"/>
                  </a:solidFill>
                  <a:latin typeface="Arial Black" pitchFamily="34" charset="0"/>
                  <a:ea typeface="Arial Unicode MS" pitchFamily="34" charset="-128"/>
                  <a:cs typeface="Times New Roman" pitchFamily="18" charset="0"/>
                </a:rPr>
                <a:t>∞</a:t>
              </a:r>
              <a:endParaRPr lang="en-US" altLang="en-US" sz="1800" b="0">
                <a:solidFill>
                  <a:srgbClr val="FFFF00"/>
                </a:solidFill>
                <a:ea typeface="Arial Unicode MS" pitchFamily="34" charset="-128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96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1752600"/>
            <a:ext cx="71088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Spanning Trees</a:t>
            </a:r>
            <a:endParaRPr lang="en-US" altLang="en-US" dirty="0" smtClean="0"/>
          </a:p>
        </p:txBody>
      </p:sp>
      <p:sp>
        <p:nvSpPr>
          <p:cNvPr id="1331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Tah-dah!</a:t>
            </a:r>
          </a:p>
        </p:txBody>
      </p:sp>
    </p:spTree>
    <p:extLst>
      <p:ext uri="{BB962C8B-B14F-4D97-AF65-F5344CB8AC3E}">
        <p14:creationId xmlns:p14="http://schemas.microsoft.com/office/powerpoint/2010/main" val="41171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1970088"/>
            <a:ext cx="6188075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17488" y="914400"/>
            <a:ext cx="869791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3000" b="1" dirty="0">
                <a:solidFill>
                  <a:srgbClr val="CCFFFF"/>
                </a:solidFill>
                <a:latin typeface="+mn-lt"/>
                <a:cs typeface="+mn-cs"/>
              </a:rPr>
              <a:t>Step 3: Which point has the smallest value?</a:t>
            </a:r>
          </a:p>
          <a:p>
            <a:pPr eaLnBrk="1" hangingPunct="1">
              <a:defRPr/>
            </a:pPr>
            <a:endParaRPr lang="en-US" sz="1000" b="1" dirty="0">
              <a:solidFill>
                <a:srgbClr val="CCFFFF"/>
              </a:solidFill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en-US" sz="3000" b="1" dirty="0">
                <a:solidFill>
                  <a:srgbClr val="CCFFFF"/>
                </a:solidFill>
                <a:latin typeface="+mn-lt"/>
                <a:cs typeface="+mn-cs"/>
              </a:rPr>
              <a:t>          </a:t>
            </a:r>
            <a:r>
              <a:rPr lang="en-US" sz="1200" dirty="0">
                <a:latin typeface="Arial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endParaRPr lang="en-US" sz="2800" dirty="0">
              <a:latin typeface="Arial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2800" dirty="0">
              <a:latin typeface="Arial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1000" dirty="0">
              <a:latin typeface="Arial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2800" dirty="0">
              <a:latin typeface="Arial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2800" dirty="0">
              <a:latin typeface="Arial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2800" dirty="0">
                <a:latin typeface="Arial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lang="en-US" sz="2800" b="1" dirty="0">
                <a:solidFill>
                  <a:srgbClr val="CCFFFF"/>
                </a:solidFill>
                <a:latin typeface="+mn-lt"/>
                <a:cs typeface="Arial" panose="020B0604020202020204" pitchFamily="34" charset="0"/>
              </a:rPr>
              <a:t>or</a:t>
            </a:r>
          </a:p>
          <a:p>
            <a:pPr eaLnBrk="1" hangingPunct="1">
              <a:defRPr/>
            </a:pPr>
            <a:endParaRPr lang="en-US" sz="2800" dirty="0">
              <a:latin typeface="Arial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2800" dirty="0">
              <a:latin typeface="Arial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2800" dirty="0">
                <a:latin typeface="Arial" pitchFamily="34" charset="0"/>
                <a:cs typeface="Arial" panose="020B0604020202020204" pitchFamily="34" charset="0"/>
              </a:rPr>
              <a:t> </a:t>
            </a:r>
            <a:endParaRPr lang="en-US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341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Spanning Trees</a:t>
            </a:r>
            <a:endParaRPr lang="en-US" altLang="en-US" dirty="0" smtClean="0"/>
          </a:p>
        </p:txBody>
      </p:sp>
      <p:sp>
        <p:nvSpPr>
          <p:cNvPr id="21" name="Oval 20"/>
          <p:cNvSpPr/>
          <p:nvPr/>
        </p:nvSpPr>
        <p:spPr>
          <a:xfrm>
            <a:off x="4006850" y="5673725"/>
            <a:ext cx="869950" cy="614363"/>
          </a:xfrm>
          <a:prstGeom prst="ellipse">
            <a:avLst/>
          </a:prstGeom>
          <a:noFill/>
          <a:ln w="63500"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441825" y="2919413"/>
            <a:ext cx="14288" cy="890587"/>
          </a:xfrm>
          <a:prstGeom prst="straightConnector1">
            <a:avLst/>
          </a:prstGeom>
          <a:ln w="6350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435475" y="4419600"/>
            <a:ext cx="0" cy="1012825"/>
          </a:xfrm>
          <a:prstGeom prst="straightConnector1">
            <a:avLst/>
          </a:prstGeom>
          <a:ln w="6350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021138" y="2030413"/>
            <a:ext cx="871537" cy="615950"/>
          </a:xfrm>
          <a:prstGeom prst="ellipse">
            <a:avLst/>
          </a:prstGeom>
          <a:noFill/>
          <a:ln w="63500"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3532188"/>
            <a:ext cx="4038600" cy="29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81388"/>
            <a:ext cx="4038600" cy="29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Spanning Trees</a:t>
            </a:r>
            <a:endParaRPr lang="en-US" altLang="en-US" dirty="0" smtClean="0"/>
          </a:p>
        </p:txBody>
      </p:sp>
      <p:sp>
        <p:nvSpPr>
          <p:cNvPr id="13517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Make it permanent!</a:t>
            </a:r>
          </a:p>
          <a:p>
            <a:endParaRPr lang="en-US" altLang="en-US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43200" y="3733800"/>
            <a:ext cx="37338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982788" y="3579813"/>
            <a:ext cx="604837" cy="420687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3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Spanning Trees</a:t>
            </a:r>
            <a:endParaRPr lang="en-US" altLang="en-US" dirty="0" smtClean="0"/>
          </a:p>
        </p:txBody>
      </p:sp>
      <p:sp>
        <p:nvSpPr>
          <p:cNvPr id="136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use the </a:t>
            </a:r>
            <a:r>
              <a:rPr lang="en-US" altLang="en-US" smtClean="0">
                <a:solidFill>
                  <a:schemeClr val="tx1"/>
                </a:solidFill>
              </a:rPr>
              <a:t>smallest</a:t>
            </a:r>
            <a:r>
              <a:rPr lang="en-US" altLang="en-US" smtClean="0"/>
              <a:t> value because we are looking for the </a:t>
            </a:r>
            <a:r>
              <a:rPr lang="en-US" altLang="en-US" smtClean="0">
                <a:solidFill>
                  <a:schemeClr val="tx1"/>
                </a:solidFill>
              </a:rPr>
              <a:t>shortest</a:t>
            </a:r>
            <a:r>
              <a:rPr lang="en-US" altLang="en-US" smtClean="0"/>
              <a:t> distance across the network</a:t>
            </a:r>
          </a:p>
        </p:txBody>
      </p:sp>
    </p:spTree>
    <p:extLst>
      <p:ext uri="{BB962C8B-B14F-4D97-AF65-F5344CB8AC3E}">
        <p14:creationId xmlns:p14="http://schemas.microsoft.com/office/powerpoint/2010/main" val="367715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Spanning Trees</a:t>
            </a:r>
            <a:endParaRPr lang="en-US" altLang="en-US" dirty="0" smtClean="0"/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cs typeface="Arial" charset="0"/>
              </a:rPr>
              <a:t>Do the same steps using this new point as the initial point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81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Graph Theory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1463" y="877888"/>
            <a:ext cx="841533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000" b="1" dirty="0">
                <a:solidFill>
                  <a:srgbClr val="CCFFFF"/>
                </a:solidFill>
                <a:latin typeface="+mn-lt"/>
              </a:rPr>
              <a:t>What is the degree?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30400"/>
            <a:ext cx="77216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00450"/>
            <a:ext cx="40386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Spanning Trees</a:t>
            </a:r>
            <a:endParaRPr lang="en-US" altLang="en-US" dirty="0" smtClean="0"/>
          </a:p>
        </p:txBody>
      </p:sp>
      <p:sp>
        <p:nvSpPr>
          <p:cNvPr id="138244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4800600"/>
          </a:xfrm>
        </p:spPr>
        <p:txBody>
          <a:bodyPr/>
          <a:lstStyle/>
          <a:p>
            <a:r>
              <a:rPr lang="en-US" altLang="en-US" sz="3200" smtClean="0">
                <a:cs typeface="Arial" charset="0"/>
              </a:rPr>
              <a:t>Step 1: There is only one blank adjacent </a:t>
            </a:r>
          </a:p>
          <a:p>
            <a:r>
              <a:rPr lang="en-US" altLang="en-US" sz="3200" smtClean="0">
                <a:cs typeface="Arial" charset="0"/>
              </a:rPr>
              <a:t>          point </a:t>
            </a:r>
          </a:p>
          <a:p>
            <a:r>
              <a:rPr lang="en-US" altLang="en-US" sz="2800" smtClean="0">
                <a:solidFill>
                  <a:srgbClr val="FFFF00"/>
                </a:solidFill>
                <a:cs typeface="Arial" charset="0"/>
              </a:rPr>
              <a:t>initial point’s distance </a:t>
            </a:r>
            <a:r>
              <a:rPr lang="en-US" altLang="en-US" sz="3600" smtClean="0">
                <a:solidFill>
                  <a:srgbClr val="FFFF00"/>
                </a:solidFill>
                <a:cs typeface="Arial" charset="0"/>
              </a:rPr>
              <a:t>+ </a:t>
            </a:r>
            <a:r>
              <a:rPr lang="en-US" altLang="en-US" sz="2800" smtClean="0">
                <a:solidFill>
                  <a:srgbClr val="FFFF00"/>
                </a:solidFill>
                <a:cs typeface="Arial" charset="0"/>
              </a:rPr>
              <a:t>distance to the point</a:t>
            </a:r>
          </a:p>
          <a:p>
            <a:endParaRPr lang="en-US" altLang="en-US" sz="1000" smtClean="0">
              <a:cs typeface="Arial" charset="0"/>
            </a:endParaRPr>
          </a:p>
          <a:p>
            <a:r>
              <a:rPr lang="en-US" altLang="en-US" sz="3200" smtClean="0">
                <a:cs typeface="Arial" charset="0"/>
              </a:rPr>
              <a:t> = 1 + 10 = 11</a:t>
            </a:r>
          </a:p>
          <a:p>
            <a:endParaRPr lang="en-US" altLang="en-US" sz="1000" smtClean="0">
              <a:cs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76600" y="2743200"/>
            <a:ext cx="3344863" cy="10937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858000" y="2743200"/>
            <a:ext cx="609600" cy="154622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73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Spanning Trees</a:t>
            </a:r>
            <a:endParaRPr lang="en-US" altLang="en-US" dirty="0" smtClean="0"/>
          </a:p>
        </p:txBody>
      </p:sp>
      <p:sp>
        <p:nvSpPr>
          <p:cNvPr id="139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200" smtClean="0">
                <a:cs typeface="Arial" charset="0"/>
              </a:rPr>
              <a:t>Step 2: 11 is smaller than </a:t>
            </a:r>
            <a:r>
              <a:rPr lang="en-US" altLang="en-US" sz="3200" smtClean="0"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altLang="en-US" sz="3200" smtClean="0">
                <a:cs typeface="Arial" charset="0"/>
              </a:rPr>
              <a:t>so make </a:t>
            </a:r>
          </a:p>
          <a:p>
            <a:pPr>
              <a:spcBef>
                <a:spcPct val="0"/>
              </a:spcBef>
            </a:pPr>
            <a:r>
              <a:rPr lang="en-US" altLang="en-US" sz="3200" smtClean="0">
                <a:cs typeface="Arial" charset="0"/>
              </a:rPr>
              <a:t>          the temporary distance 11 </a:t>
            </a:r>
          </a:p>
          <a:p>
            <a:endParaRPr lang="en-US" altLang="en-US" smtClean="0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5888038" y="1066800"/>
            <a:ext cx="5889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FF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∞</a:t>
            </a:r>
            <a:endParaRPr lang="en-US" altLang="en-US" sz="1800" b="0">
              <a:solidFill>
                <a:schemeClr val="tx1"/>
              </a:solidFill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13926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3536950"/>
            <a:ext cx="4473575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7848600" y="4876800"/>
            <a:ext cx="603250" cy="685800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Spanning Trees</a:t>
            </a:r>
            <a:endParaRPr lang="en-US" altLang="en-US" dirty="0" smtClean="0"/>
          </a:p>
        </p:txBody>
      </p:sp>
      <p:sp>
        <p:nvSpPr>
          <p:cNvPr id="140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smtClean="0">
                <a:cs typeface="Arial" charset="0"/>
              </a:rPr>
              <a:t>Step 3: Which temporary point (black </a:t>
            </a:r>
          </a:p>
          <a:p>
            <a:r>
              <a:rPr lang="en-US" altLang="en-US" sz="3200" smtClean="0">
                <a:cs typeface="Arial" charset="0"/>
              </a:rPr>
              <a:t>          and white print) has the </a:t>
            </a:r>
          </a:p>
          <a:p>
            <a:r>
              <a:rPr lang="en-US" altLang="en-US" sz="3200" smtClean="0">
                <a:cs typeface="Arial" charset="0"/>
              </a:rPr>
              <a:t>          smallest value?</a:t>
            </a:r>
          </a:p>
          <a:p>
            <a:r>
              <a:rPr lang="en-US" altLang="en-US" sz="3200" smtClean="0">
                <a:cs typeface="Arial" charset="0"/>
              </a:rPr>
              <a:t>          </a:t>
            </a:r>
          </a:p>
          <a:p>
            <a:endParaRPr lang="en-US" altLang="en-US" sz="1800" smtClean="0">
              <a:cs typeface="Arial" charset="0"/>
            </a:endParaRPr>
          </a:p>
          <a:p>
            <a:endParaRPr lang="en-US" altLang="en-US" smtClean="0"/>
          </a:p>
        </p:txBody>
      </p:sp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3536950"/>
            <a:ext cx="4473575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7848600" y="4876800"/>
            <a:ext cx="603250" cy="685800"/>
          </a:xfrm>
          <a:prstGeom prst="ellipse">
            <a:avLst/>
          </a:prstGeom>
          <a:noFill/>
          <a:ln w="63500"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526213" y="6172200"/>
            <a:ext cx="604837" cy="685800"/>
          </a:xfrm>
          <a:prstGeom prst="ellipse">
            <a:avLst/>
          </a:prstGeom>
          <a:noFill/>
          <a:ln w="63500"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1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cs typeface="Arial" charset="0"/>
              </a:rPr>
              <a:t>Make it permanent!</a:t>
            </a:r>
          </a:p>
          <a:p>
            <a:endParaRPr lang="en-US" altLang="en-US" smtClean="0"/>
          </a:p>
        </p:txBody>
      </p:sp>
      <p:sp>
        <p:nvSpPr>
          <p:cNvPr id="141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Spanning Trees</a:t>
            </a:r>
            <a:endParaRPr lang="en-US" altLang="en-US" dirty="0" smtClean="0"/>
          </a:p>
        </p:txBody>
      </p:sp>
      <p:pic>
        <p:nvPicPr>
          <p:cNvPr id="1413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36950"/>
            <a:ext cx="4473575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081213" y="6169025"/>
            <a:ext cx="603250" cy="685800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00"/>
              </a:solidFill>
            </a:endParaRPr>
          </a:p>
        </p:txBody>
      </p:sp>
      <p:pic>
        <p:nvPicPr>
          <p:cNvPr id="1413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3641725"/>
            <a:ext cx="4473575" cy="315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819400" y="6477000"/>
            <a:ext cx="37338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24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Spanning Trees</a:t>
            </a:r>
            <a:endParaRPr lang="en-US" altLang="en-US" dirty="0" smtClean="0"/>
          </a:p>
        </p:txBody>
      </p:sp>
      <p:sp>
        <p:nvSpPr>
          <p:cNvPr id="142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cs typeface="Arial" charset="0"/>
              </a:rPr>
              <a:t>Do the same steps using this new point as the initial point</a:t>
            </a:r>
          </a:p>
          <a:p>
            <a:endParaRPr lang="en-US" altLang="en-US" smtClean="0"/>
          </a:p>
          <a:p>
            <a:r>
              <a:rPr lang="en-US" altLang="en-US" smtClean="0"/>
              <a:t>(Do you begin to see why this is an iteration?)</a:t>
            </a:r>
          </a:p>
        </p:txBody>
      </p:sp>
    </p:spTree>
    <p:extLst>
      <p:ext uri="{BB962C8B-B14F-4D97-AF65-F5344CB8AC3E}">
        <p14:creationId xmlns:p14="http://schemas.microsoft.com/office/powerpoint/2010/main" val="12160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Spanning Trees</a:t>
            </a:r>
            <a:endParaRPr lang="en-US" altLang="en-US" dirty="0" smtClean="0"/>
          </a:p>
        </p:txBody>
      </p:sp>
      <p:sp>
        <p:nvSpPr>
          <p:cNvPr id="14336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altLang="en-US" sz="3200" smtClean="0">
                <a:cs typeface="Arial" charset="0"/>
              </a:rPr>
              <a:t>Step 1: There is only one blank adjacent </a:t>
            </a:r>
          </a:p>
          <a:p>
            <a:r>
              <a:rPr lang="en-US" altLang="en-US" sz="3200" smtClean="0">
                <a:cs typeface="Arial" charset="0"/>
              </a:rPr>
              <a:t>          point </a:t>
            </a:r>
          </a:p>
          <a:p>
            <a:r>
              <a:rPr lang="en-US" altLang="en-US" sz="2800" smtClean="0">
                <a:solidFill>
                  <a:srgbClr val="FFFF00"/>
                </a:solidFill>
                <a:cs typeface="Arial" charset="0"/>
              </a:rPr>
              <a:t>initial point’s distance </a:t>
            </a:r>
            <a:r>
              <a:rPr lang="en-US" altLang="en-US" sz="4400" smtClean="0">
                <a:solidFill>
                  <a:srgbClr val="FFFF00"/>
                </a:solidFill>
                <a:cs typeface="Arial" charset="0"/>
              </a:rPr>
              <a:t>+ </a:t>
            </a:r>
            <a:r>
              <a:rPr lang="en-US" altLang="en-US" sz="2800" smtClean="0">
                <a:solidFill>
                  <a:srgbClr val="FFFF00"/>
                </a:solidFill>
                <a:cs typeface="Arial" charset="0"/>
              </a:rPr>
              <a:t>distance to the point</a:t>
            </a:r>
          </a:p>
          <a:p>
            <a:endParaRPr lang="en-US" altLang="en-US" sz="1100" smtClean="0">
              <a:cs typeface="Arial" charset="0"/>
            </a:endParaRPr>
          </a:p>
          <a:p>
            <a:r>
              <a:rPr lang="en-US" altLang="en-US" smtClean="0">
                <a:cs typeface="Arial" charset="0"/>
              </a:rPr>
              <a:t> = 2 + 5 </a:t>
            </a:r>
          </a:p>
          <a:p>
            <a:r>
              <a:rPr lang="en-US" altLang="en-US" smtClean="0">
                <a:cs typeface="Arial" charset="0"/>
              </a:rPr>
              <a:t> = 7</a:t>
            </a:r>
          </a:p>
          <a:p>
            <a:endParaRPr lang="en-US" altLang="en-US" smtClean="0"/>
          </a:p>
        </p:txBody>
      </p:sp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3641725"/>
            <a:ext cx="4465637" cy="315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276600" y="3200400"/>
            <a:ext cx="3429000" cy="28956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858000" y="3200400"/>
            <a:ext cx="762000" cy="24384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63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Spanning Trees</a:t>
            </a:r>
            <a:endParaRPr lang="en-US" altLang="en-US" dirty="0" smtClean="0"/>
          </a:p>
        </p:txBody>
      </p:sp>
      <p:sp>
        <p:nvSpPr>
          <p:cNvPr id="144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200" smtClean="0">
                <a:cs typeface="Arial" charset="0"/>
              </a:rPr>
              <a:t>Step 2: Our value is 7, but there is </a:t>
            </a:r>
          </a:p>
          <a:p>
            <a:pPr>
              <a:spcBef>
                <a:spcPct val="0"/>
              </a:spcBef>
            </a:pPr>
            <a:r>
              <a:rPr lang="en-US" altLang="en-US" sz="3200" smtClean="0">
                <a:cs typeface="Arial" charset="0"/>
              </a:rPr>
              <a:t>          already a distance of 11 </a:t>
            </a:r>
          </a:p>
          <a:p>
            <a:pPr>
              <a:spcBef>
                <a:spcPct val="0"/>
              </a:spcBef>
            </a:pPr>
            <a:r>
              <a:rPr lang="en-US" altLang="en-US" sz="3200" smtClean="0">
                <a:cs typeface="Arial" charset="0"/>
              </a:rPr>
              <a:t>          assigned to the point</a:t>
            </a:r>
          </a:p>
          <a:p>
            <a:pPr>
              <a:spcBef>
                <a:spcPct val="0"/>
              </a:spcBef>
            </a:pPr>
            <a:endParaRPr lang="en-US" altLang="en-US" sz="3200" smtClean="0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 sz="3200" smtClean="0">
                <a:cs typeface="Arial" charset="0"/>
              </a:rPr>
              <a:t>Which do we use?</a:t>
            </a:r>
          </a:p>
        </p:txBody>
      </p:sp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3641725"/>
            <a:ext cx="4465637" cy="315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89638" y="4875213"/>
            <a:ext cx="2590800" cy="11747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FFFF00"/>
                </a:solidFill>
                <a:latin typeface="Comic Sans MS"/>
                <a:cs typeface="+mn-cs"/>
              </a:rPr>
              <a:t>7 or 11 ? </a:t>
            </a:r>
            <a:endParaRPr lang="en-US" sz="5400" dirty="0">
              <a:solidFill>
                <a:srgbClr val="FFFF00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Comic Sans MS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522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Spanning Trees</a:t>
            </a:r>
            <a:endParaRPr lang="en-US" altLang="en-US" dirty="0" smtClean="0"/>
          </a:p>
        </p:txBody>
      </p:sp>
      <p:sp>
        <p:nvSpPr>
          <p:cNvPr id="145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smtClean="0"/>
              <a:t>Step 3: The smallest one! (Shortest </a:t>
            </a:r>
          </a:p>
          <a:p>
            <a:r>
              <a:rPr lang="en-US" altLang="en-US" sz="3200" smtClean="0"/>
              <a:t>          distance, remember!) </a:t>
            </a:r>
          </a:p>
          <a:p>
            <a:endParaRPr lang="en-US" altLang="en-US" sz="2000" smtClean="0"/>
          </a:p>
          <a:p>
            <a:r>
              <a:rPr lang="en-US" altLang="en-US" sz="3200" smtClean="0">
                <a:cs typeface="Arial" charset="0"/>
              </a:rPr>
              <a:t>Since we’re done, make it permanent!</a:t>
            </a:r>
          </a:p>
          <a:p>
            <a:endParaRPr lang="en-US" altLang="en-US" smtClean="0"/>
          </a:p>
        </p:txBody>
      </p:sp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3641725"/>
            <a:ext cx="4745037" cy="315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4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82775"/>
            <a:ext cx="739140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Spanning Trees</a:t>
            </a:r>
            <a:endParaRPr lang="en-US" altLang="en-US" dirty="0" smtClean="0"/>
          </a:p>
        </p:txBody>
      </p:sp>
      <p:sp>
        <p:nvSpPr>
          <p:cNvPr id="14643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So, what is the shortest path from A to B?</a:t>
            </a:r>
          </a:p>
        </p:txBody>
      </p:sp>
    </p:spTree>
    <p:extLst>
      <p:ext uri="{BB962C8B-B14F-4D97-AF65-F5344CB8AC3E}">
        <p14:creationId xmlns:p14="http://schemas.microsoft.com/office/powerpoint/2010/main" val="252445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Spanning Trees</a:t>
            </a:r>
            <a:endParaRPr lang="en-US" altLang="en-US" dirty="0" smtClean="0"/>
          </a:p>
        </p:txBody>
      </p:sp>
      <p:pic>
        <p:nvPicPr>
          <p:cNvPr id="147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34400" cy="567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2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229600" cy="5638800"/>
          </a:xfrm>
        </p:spPr>
        <p:txBody>
          <a:bodyPr/>
          <a:lstStyle/>
          <a:p>
            <a:r>
              <a:rPr lang="en-US" sz="3000" dirty="0" smtClean="0"/>
              <a:t>Which </a:t>
            </a:r>
            <a:r>
              <a:rPr lang="en-US" sz="3000" dirty="0"/>
              <a:t>vertex </a:t>
            </a:r>
            <a:r>
              <a:rPr lang="en-US" sz="3000" dirty="0" smtClean="0"/>
              <a:t>has </a:t>
            </a:r>
            <a:r>
              <a:rPr lang="en-US" sz="3000"/>
              <a:t>degree </a:t>
            </a:r>
            <a:r>
              <a:rPr lang="en-US" sz="3000" smtClean="0"/>
              <a:t>1: </a:t>
            </a:r>
            <a:endParaRPr lang="en-US" sz="3000" dirty="0"/>
          </a:p>
          <a:p>
            <a:r>
              <a:rPr lang="en-US" sz="3000" dirty="0"/>
              <a:t>          </a:t>
            </a:r>
          </a:p>
          <a:p>
            <a:r>
              <a:rPr lang="en-US" sz="3000" dirty="0" smtClean="0"/>
              <a:t>Which has </a:t>
            </a:r>
            <a:r>
              <a:rPr lang="en-US" sz="3000"/>
              <a:t>degree </a:t>
            </a:r>
            <a:r>
              <a:rPr lang="en-US" sz="3000" smtClean="0"/>
              <a:t>2?</a:t>
            </a:r>
            <a:endParaRPr lang="en-US" sz="3000" dirty="0"/>
          </a:p>
          <a:p>
            <a:r>
              <a:rPr lang="en-US" sz="3000" dirty="0"/>
              <a:t> </a:t>
            </a:r>
          </a:p>
          <a:p>
            <a:r>
              <a:rPr lang="en-US" sz="3000" dirty="0" smtClean="0"/>
              <a:t>Which has </a:t>
            </a:r>
            <a:r>
              <a:rPr lang="en-US" sz="3000"/>
              <a:t>degree </a:t>
            </a:r>
            <a:r>
              <a:rPr lang="en-US" sz="3000" smtClean="0"/>
              <a:t>3?</a:t>
            </a:r>
            <a:endParaRPr lang="en-US" sz="3000" dirty="0"/>
          </a:p>
          <a:p>
            <a:r>
              <a:rPr lang="en-US" sz="3000" dirty="0"/>
              <a:t> </a:t>
            </a:r>
          </a:p>
          <a:p>
            <a:r>
              <a:rPr lang="en-US" sz="3000" dirty="0" smtClean="0"/>
              <a:t>Which has </a:t>
            </a:r>
            <a:r>
              <a:rPr lang="en-US" sz="3000"/>
              <a:t>degree </a:t>
            </a:r>
            <a:r>
              <a:rPr lang="en-US" sz="3000" smtClean="0"/>
              <a:t>4?</a:t>
            </a:r>
            <a:endParaRPr lang="en-US" sz="3000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Graph Theory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71800"/>
            <a:ext cx="37465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302967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Spanning Trees</a:t>
            </a:r>
            <a:endParaRPr lang="en-US" altLang="en-US" dirty="0" smtClean="0"/>
          </a:p>
        </p:txBody>
      </p:sp>
      <p:sp>
        <p:nvSpPr>
          <p:cNvPr id="14848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altLang="en-US" smtClean="0"/>
              <a:t>Dijkstra’s algorithm on Numb3rs</a:t>
            </a:r>
          </a:p>
        </p:txBody>
      </p:sp>
      <p:pic>
        <p:nvPicPr>
          <p:cNvPr id="148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92313"/>
            <a:ext cx="80772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52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Find the shortest path from </a:t>
            </a:r>
          </a:p>
          <a:p>
            <a:r>
              <a:rPr lang="en-US" altLang="en-US" dirty="0" smtClean="0"/>
              <a:t>A to B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Spanning Trees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973" y="2133600"/>
            <a:ext cx="688697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36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66800"/>
            <a:ext cx="78867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Spanning </a:t>
            </a:r>
            <a:r>
              <a:rPr lang="en-US" altLang="en-US" sz="2400" dirty="0" smtClean="0">
                <a:solidFill>
                  <a:schemeClr val="bg1"/>
                </a:solidFill>
              </a:rPr>
              <a:t>Trees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18240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66800"/>
            <a:ext cx="78867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71600" y="5954713"/>
            <a:ext cx="3962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What is the next step?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1600" y="5584825"/>
            <a:ext cx="6019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Step 1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What is the next step?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Spanning </a:t>
            </a:r>
            <a:r>
              <a:rPr lang="en-US" altLang="en-US" sz="2400" dirty="0" smtClean="0">
                <a:solidFill>
                  <a:schemeClr val="bg1"/>
                </a:solidFill>
              </a:rPr>
              <a:t>Trees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20106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66800"/>
            <a:ext cx="78867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5954713"/>
            <a:ext cx="3962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What is the next step?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Spanning </a:t>
            </a:r>
            <a:r>
              <a:rPr lang="en-US" altLang="en-US" sz="2400" dirty="0" smtClean="0">
                <a:solidFill>
                  <a:schemeClr val="bg1"/>
                </a:solidFill>
              </a:rPr>
              <a:t>Trees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01042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66800"/>
            <a:ext cx="78867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5954713"/>
            <a:ext cx="3962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What is the next step?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Spanning </a:t>
            </a:r>
            <a:r>
              <a:rPr lang="en-US" altLang="en-US" sz="2400" dirty="0" smtClean="0">
                <a:solidFill>
                  <a:schemeClr val="bg1"/>
                </a:solidFill>
              </a:rPr>
              <a:t>Trees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45828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66800"/>
            <a:ext cx="78867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5584825"/>
            <a:ext cx="6019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Change the “7” to a “4”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What is the next step?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Spanning </a:t>
            </a:r>
            <a:r>
              <a:rPr lang="en-US" altLang="en-US" sz="2400" dirty="0" smtClean="0">
                <a:solidFill>
                  <a:schemeClr val="bg1"/>
                </a:solidFill>
              </a:rPr>
              <a:t>Trees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74524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66800"/>
            <a:ext cx="78867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5954713"/>
            <a:ext cx="3962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What is the next step?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Spanning </a:t>
            </a:r>
            <a:r>
              <a:rPr lang="en-US" altLang="en-US" sz="2400" dirty="0" smtClean="0">
                <a:solidFill>
                  <a:schemeClr val="bg1"/>
                </a:solidFill>
              </a:rPr>
              <a:t>Trees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086799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66800"/>
            <a:ext cx="78867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5954713"/>
            <a:ext cx="3962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What is the next step?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Spanning </a:t>
            </a:r>
            <a:r>
              <a:rPr lang="en-US" altLang="en-US" sz="2400" dirty="0" smtClean="0">
                <a:solidFill>
                  <a:schemeClr val="bg1"/>
                </a:solidFill>
              </a:rPr>
              <a:t>Trees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03242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66800"/>
            <a:ext cx="78867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5954713"/>
            <a:ext cx="3962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What is the next step?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Spanning </a:t>
            </a:r>
            <a:r>
              <a:rPr lang="en-US" altLang="en-US" sz="2400" dirty="0" smtClean="0">
                <a:solidFill>
                  <a:schemeClr val="bg1"/>
                </a:solidFill>
              </a:rPr>
              <a:t>Trees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32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752600"/>
            <a:ext cx="83153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Graph Theory</a:t>
            </a:r>
          </a:p>
        </p:txBody>
      </p:sp>
      <p:sp>
        <p:nvSpPr>
          <p:cNvPr id="2560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What is this used for?</a:t>
            </a:r>
          </a:p>
        </p:txBody>
      </p:sp>
    </p:spTree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66800"/>
            <a:ext cx="78867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5954713"/>
            <a:ext cx="3962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What is the next step?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Spanning </a:t>
            </a:r>
            <a:r>
              <a:rPr lang="en-US" altLang="en-US" sz="2400" dirty="0" smtClean="0">
                <a:solidFill>
                  <a:schemeClr val="bg1"/>
                </a:solidFill>
              </a:rPr>
              <a:t>Trees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39720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6011863"/>
            <a:ext cx="3962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What is the next step?</a:t>
            </a:r>
          </a:p>
        </p:txBody>
      </p:sp>
      <p:pic>
        <p:nvPicPr>
          <p:cNvPr id="15974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66800"/>
            <a:ext cx="78867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71600" y="5954713"/>
            <a:ext cx="3962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Tah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-dah!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Spanning </a:t>
            </a:r>
            <a:r>
              <a:rPr lang="en-US" altLang="en-US" sz="2400" dirty="0" smtClean="0">
                <a:solidFill>
                  <a:schemeClr val="bg1"/>
                </a:solidFill>
              </a:rPr>
              <a:t>Trees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59100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Finish the project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Spanning </a:t>
            </a:r>
            <a:r>
              <a:rPr lang="en-US" altLang="en-US" sz="2400" dirty="0" smtClean="0">
                <a:solidFill>
                  <a:schemeClr val="bg1"/>
                </a:solidFill>
              </a:rPr>
              <a:t>Trees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4684713"/>
            <a:ext cx="30718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205162"/>
            <a:ext cx="22098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09600" y="2079625"/>
            <a:ext cx="3071813" cy="1906588"/>
            <a:chOff x="2362200" y="4813300"/>
            <a:chExt cx="3071813" cy="1906588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4813300"/>
              <a:ext cx="3071813" cy="190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2667000" y="4953000"/>
              <a:ext cx="457200" cy="663575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121025" y="4953000"/>
              <a:ext cx="384175" cy="6096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05200" y="5562600"/>
              <a:ext cx="9906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495800" y="5562600"/>
              <a:ext cx="381000" cy="7620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1004088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The shortest paths: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600" y="2079625"/>
            <a:ext cx="3071813" cy="1906588"/>
            <a:chOff x="2362200" y="4813300"/>
            <a:chExt cx="3071813" cy="1906588"/>
          </a:xfrm>
        </p:grpSpPr>
        <p:pic>
          <p:nvPicPr>
            <p:cNvPr id="16179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4813300"/>
              <a:ext cx="3071813" cy="190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2667000" y="4953000"/>
              <a:ext cx="457200" cy="663575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121025" y="4953000"/>
              <a:ext cx="384175" cy="6096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05200" y="5562600"/>
              <a:ext cx="9906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495800" y="5562600"/>
              <a:ext cx="381000" cy="7620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5867400" y="4681538"/>
            <a:ext cx="3071813" cy="1905000"/>
            <a:chOff x="5562600" y="3300413"/>
            <a:chExt cx="3071813" cy="1905000"/>
          </a:xfrm>
        </p:grpSpPr>
        <p:pic>
          <p:nvPicPr>
            <p:cNvPr id="161798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3300413"/>
              <a:ext cx="3071813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5867400" y="3432175"/>
              <a:ext cx="457200" cy="663575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324600" y="3451225"/>
              <a:ext cx="384175" cy="6096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705600" y="3505200"/>
              <a:ext cx="533400" cy="536575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239000" y="3465513"/>
              <a:ext cx="1066800" cy="19208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905250" y="3209925"/>
            <a:ext cx="2209800" cy="1381125"/>
            <a:chOff x="838200" y="3300413"/>
            <a:chExt cx="2209800" cy="1381125"/>
          </a:xfrm>
        </p:grpSpPr>
        <p:pic>
          <p:nvPicPr>
            <p:cNvPr id="161796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300413"/>
              <a:ext cx="2209800" cy="138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1" name="Straight Connector 30"/>
            <p:cNvCxnSpPr/>
            <p:nvPr/>
          </p:nvCxnSpPr>
          <p:spPr>
            <a:xfrm flipV="1">
              <a:off x="1060450" y="3376613"/>
              <a:ext cx="457200" cy="665162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514475" y="3376613"/>
              <a:ext cx="384175" cy="6096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898650" y="3986213"/>
              <a:ext cx="9906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Spanning </a:t>
            </a:r>
            <a:r>
              <a:rPr lang="en-US" altLang="en-US" sz="2400" dirty="0" smtClean="0">
                <a:solidFill>
                  <a:schemeClr val="bg1"/>
                </a:solidFill>
              </a:rPr>
              <a:t>Trees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47585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95500"/>
            <a:ext cx="7923213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Find </a:t>
            </a:r>
            <a:r>
              <a:rPr lang="en-US" dirty="0"/>
              <a:t>the </a:t>
            </a:r>
            <a:r>
              <a:rPr lang="en-US" dirty="0" smtClean="0"/>
              <a:t>shortest route </a:t>
            </a:r>
            <a:r>
              <a:rPr lang="en-US" dirty="0"/>
              <a:t>from the plant to the </a:t>
            </a:r>
            <a:r>
              <a:rPr lang="en-US" dirty="0" smtClean="0"/>
              <a:t>warehouse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Spanning </a:t>
            </a:r>
            <a:r>
              <a:rPr lang="en-US" altLang="en-US" sz="2400" dirty="0" smtClean="0">
                <a:solidFill>
                  <a:schemeClr val="bg1"/>
                </a:solidFill>
              </a:rPr>
              <a:t>Trees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95415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95500"/>
            <a:ext cx="7923213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Find </a:t>
            </a:r>
            <a:r>
              <a:rPr lang="en-US" dirty="0"/>
              <a:t>the </a:t>
            </a:r>
            <a:r>
              <a:rPr lang="en-US" dirty="0" smtClean="0"/>
              <a:t>fastest route </a:t>
            </a:r>
            <a:r>
              <a:rPr lang="en-US" dirty="0"/>
              <a:t>from the plant to the </a:t>
            </a:r>
            <a:r>
              <a:rPr lang="en-US" dirty="0" smtClean="0"/>
              <a:t>warehouse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Spanning </a:t>
            </a:r>
            <a:r>
              <a:rPr lang="en-US" altLang="en-US" sz="2400" dirty="0" smtClean="0">
                <a:solidFill>
                  <a:schemeClr val="bg1"/>
                </a:solidFill>
              </a:rPr>
              <a:t>Trees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42103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164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56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C000"/>
                </a:solidFill>
              </a:rPr>
              <a:t>decision tree </a:t>
            </a:r>
            <a:r>
              <a:rPr lang="en-US" dirty="0" smtClean="0"/>
              <a:t>shows various </a:t>
            </a:r>
            <a:r>
              <a:rPr lang="en-US" dirty="0"/>
              <a:t>outcomes from a series of decisions</a:t>
            </a:r>
          </a:p>
        </p:txBody>
      </p:sp>
    </p:spTree>
    <p:extLst>
      <p:ext uri="{BB962C8B-B14F-4D97-AF65-F5344CB8AC3E}">
        <p14:creationId xmlns:p14="http://schemas.microsoft.com/office/powerpoint/2010/main" val="1726429422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714500"/>
            <a:ext cx="5905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Decision Trees</a:t>
            </a:r>
            <a:endParaRPr lang="en-US" altLang="en-US" dirty="0" smtClean="0"/>
          </a:p>
        </p:txBody>
      </p:sp>
      <p:sp>
        <p:nvSpPr>
          <p:cNvPr id="15667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10600" cy="5638800"/>
          </a:xfrm>
        </p:spPr>
        <p:txBody>
          <a:bodyPr/>
          <a:lstStyle/>
          <a:p>
            <a:r>
              <a:rPr lang="en-US" altLang="en-US" dirty="0" smtClean="0"/>
              <a:t>In computer science, a flowchart is a </a:t>
            </a:r>
            <a:r>
              <a:rPr lang="en-US" altLang="en-US" dirty="0" smtClean="0">
                <a:solidFill>
                  <a:srgbClr val="FFC000"/>
                </a:solidFill>
              </a:rPr>
              <a:t>decision tree</a:t>
            </a:r>
          </a:p>
        </p:txBody>
      </p:sp>
    </p:spTree>
    <p:extLst>
      <p:ext uri="{BB962C8B-B14F-4D97-AF65-F5344CB8AC3E}">
        <p14:creationId xmlns:p14="http://schemas.microsoft.com/office/powerpoint/2010/main" val="21148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Decision Trees</a:t>
            </a:r>
            <a:endParaRPr lang="en-US" altLang="en-US" dirty="0" smtClean="0"/>
          </a:p>
        </p:txBody>
      </p:sp>
      <p:sp>
        <p:nvSpPr>
          <p:cNvPr id="157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Flowcharts show program actions and their sequencing (</a:t>
            </a:r>
            <a:r>
              <a:rPr lang="en-US" altLang="en-US" smtClean="0">
                <a:solidFill>
                  <a:srgbClr val="FFC000"/>
                </a:solidFill>
              </a:rPr>
              <a:t>control flow</a:t>
            </a:r>
            <a:r>
              <a:rPr lang="en-US" altLang="en-US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867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How many colors do you need to ensure no two states next to each other are the same color?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3048000"/>
            <a:ext cx="5461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 smtClean="0"/>
              <a:t>Graph Theory</a:t>
            </a:r>
          </a:p>
        </p:txBody>
      </p:sp>
    </p:spTree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0"/>
            <a:ext cx="5256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1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Decision Trees</a:t>
            </a:r>
            <a:endParaRPr lang="en-US" altLang="en-US" dirty="0" smtClean="0"/>
          </a:p>
        </p:txBody>
      </p:sp>
      <p:sp>
        <p:nvSpPr>
          <p:cNvPr id="159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</a:t>
            </a:r>
            <a:r>
              <a:rPr lang="en-US" altLang="en-US" smtClean="0">
                <a:solidFill>
                  <a:srgbClr val="FFC000"/>
                </a:solidFill>
              </a:rPr>
              <a:t>flowgraph</a:t>
            </a:r>
            <a:r>
              <a:rPr lang="en-US" altLang="en-US" smtClean="0"/>
              <a:t> of a program documents the implementation of a program</a:t>
            </a:r>
          </a:p>
        </p:txBody>
      </p:sp>
    </p:spTree>
    <p:extLst>
      <p:ext uri="{BB962C8B-B14F-4D97-AF65-F5344CB8AC3E}">
        <p14:creationId xmlns:p14="http://schemas.microsoft.com/office/powerpoint/2010/main" val="205596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Arial" charset="0"/>
              <a:buAutoNum type="arabicParenR"/>
            </a:pPr>
            <a:r>
              <a:rPr lang="en-US" altLang="en-US" smtClean="0"/>
              <a:t>Clearly define the problem</a:t>
            </a:r>
          </a:p>
          <a:p>
            <a:pPr marL="742950" indent="-742950">
              <a:buFont typeface="Arial" charset="0"/>
              <a:buAutoNum type="arabicParenR"/>
            </a:pPr>
            <a:r>
              <a:rPr lang="en-US" altLang="en-US" smtClean="0"/>
              <a:t>List all possible alternatives</a:t>
            </a:r>
          </a:p>
          <a:p>
            <a:pPr marL="742950" indent="-742950">
              <a:buFont typeface="Arial" charset="0"/>
              <a:buAutoNum type="arabicParenR"/>
            </a:pPr>
            <a:r>
              <a:rPr lang="en-US" altLang="en-US" smtClean="0"/>
              <a:t>Identify outcomes for each alternative</a:t>
            </a:r>
          </a:p>
          <a:p>
            <a:pPr marL="742950" indent="-742950">
              <a:buFont typeface="Arial" charset="0"/>
              <a:buAutoNum type="arabicParenR"/>
            </a:pPr>
            <a:r>
              <a:rPr lang="en-US" altLang="en-US" smtClean="0"/>
              <a:t>Identify the cost or payout for each alternative and outcome</a:t>
            </a: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Decision Trees</a:t>
            </a:r>
          </a:p>
        </p:txBody>
      </p:sp>
    </p:spTree>
    <p:extLst>
      <p:ext uri="{BB962C8B-B14F-4D97-AF65-F5344CB8AC3E}">
        <p14:creationId xmlns:p14="http://schemas.microsoft.com/office/powerpoint/2010/main" val="12223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Decision Trees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Thompson Lumber Company needs to know whether to manufacture a 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new product: 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backyard 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storage sheds                           </a:t>
            </a: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22575"/>
            <a:ext cx="44196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35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Decision Trees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What is the problem?</a:t>
            </a:r>
          </a:p>
        </p:txBody>
      </p:sp>
    </p:spTree>
    <p:extLst>
      <p:ext uri="{BB962C8B-B14F-4D97-AF65-F5344CB8AC3E}">
        <p14:creationId xmlns:p14="http://schemas.microsoft.com/office/powerpoint/2010/main" val="232085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Decision Trees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smtClean="0"/>
              <a:t>To manufacture backyard storage sheds or not</a:t>
            </a:r>
          </a:p>
        </p:txBody>
      </p:sp>
    </p:spTree>
    <p:extLst>
      <p:ext uri="{BB962C8B-B14F-4D97-AF65-F5344CB8AC3E}">
        <p14:creationId xmlns:p14="http://schemas.microsoft.com/office/powerpoint/2010/main" val="25062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Decision Trees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Generate a complete list of decision alternatives</a:t>
            </a:r>
          </a:p>
        </p:txBody>
      </p:sp>
    </p:spTree>
    <p:extLst>
      <p:ext uri="{BB962C8B-B14F-4D97-AF65-F5344CB8AC3E}">
        <p14:creationId xmlns:p14="http://schemas.microsoft.com/office/powerpoint/2010/main" val="199222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Decision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Suppose these were the alternatives the owner came up with:</a:t>
            </a:r>
          </a:p>
          <a:p>
            <a:pPr marL="742950" indent="-742950">
              <a:buFont typeface="Arial" charset="0"/>
              <a:buAutoNum type="arabicParenR"/>
              <a:defRPr/>
            </a:pPr>
            <a:r>
              <a:rPr lang="en-US" dirty="0" smtClean="0"/>
              <a:t>Build a large plant to manufacture storage sheds</a:t>
            </a:r>
          </a:p>
          <a:p>
            <a:pPr marL="742950" indent="-742950">
              <a:buFont typeface="Arial" charset="0"/>
              <a:buAutoNum type="arabicParenR"/>
              <a:defRPr/>
            </a:pPr>
            <a:r>
              <a:rPr lang="en-US" dirty="0" smtClean="0"/>
              <a:t>Build a small plant to manufacture storage sheds</a:t>
            </a:r>
          </a:p>
          <a:p>
            <a:pPr marL="742950" indent="-742950">
              <a:buFont typeface="Arial" charset="0"/>
              <a:buAutoNum type="arabicParenR"/>
              <a:defRPr/>
            </a:pPr>
            <a:r>
              <a:rPr lang="en-US" dirty="0" smtClean="0"/>
              <a:t>Don’t do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/>
              <a:t>The costs of each alternative:</a:t>
            </a:r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Decision Trees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520520"/>
              </p:ext>
            </p:extLst>
          </p:nvPr>
        </p:nvGraphicFramePr>
        <p:xfrm>
          <a:off x="1888807" y="2286000"/>
          <a:ext cx="5273993" cy="2776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593"/>
                <a:gridCol w="2438400"/>
              </a:tblGrid>
              <a:tr h="640245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Alternative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Cost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/>
                </a:tc>
              </a:tr>
              <a:tr h="748024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Build large plant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$148,000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/>
                </a:tc>
              </a:tr>
              <a:tr h="748024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Build small plant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$46,000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/>
                </a:tc>
              </a:tr>
              <a:tr h="640245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Don’t do it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$0</a:t>
                      </a:r>
                    </a:p>
                  </a:txBody>
                  <a:tcPr marT="45732" marB="4573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38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Decision Trees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Identify all possible future outcomes</a:t>
            </a:r>
          </a:p>
        </p:txBody>
      </p:sp>
    </p:spTree>
    <p:extLst>
      <p:ext uri="{BB962C8B-B14F-4D97-AF65-F5344CB8AC3E}">
        <p14:creationId xmlns:p14="http://schemas.microsoft.com/office/powerpoint/2010/main" val="156985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Simpler problems: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Graph Theory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" y="1524000"/>
            <a:ext cx="7275513" cy="514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115644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Decision Trees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Suppose these were the outcomes the owner came up with:</a:t>
            </a:r>
          </a:p>
          <a:p>
            <a:pPr marL="742950" indent="-742950">
              <a:buFont typeface="Arial" charset="0"/>
              <a:buAutoNum type="arabicParenR"/>
              <a:defRPr/>
            </a:pPr>
            <a:r>
              <a:rPr lang="en-US" dirty="0" smtClean="0"/>
              <a:t>Demand is high</a:t>
            </a:r>
          </a:p>
          <a:p>
            <a:pPr marL="742950" indent="-742950">
              <a:buFont typeface="Arial" charset="0"/>
              <a:buAutoNum type="arabicParenR"/>
              <a:defRPr/>
            </a:pPr>
            <a:r>
              <a:rPr lang="en-US" dirty="0" smtClean="0"/>
              <a:t>Demand is moderate</a:t>
            </a:r>
          </a:p>
          <a:p>
            <a:pPr marL="742950" indent="-742950">
              <a:buFont typeface="Arial" charset="0"/>
              <a:buAutoNum type="arabicParenR"/>
              <a:defRPr/>
            </a:pPr>
            <a:r>
              <a:rPr lang="en-US" dirty="0" smtClean="0"/>
              <a:t>Demand is low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 smtClean="0"/>
              <a:t>(They don’t have to be the same for all alternatives)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386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Decision Trees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What are the payouts for each outcome?</a:t>
            </a:r>
          </a:p>
          <a:p>
            <a:r>
              <a:rPr lang="en-US" altLang="en-US" smtClean="0"/>
              <a:t>Consider payouts: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496098"/>
              </p:ext>
            </p:extLst>
          </p:nvPr>
        </p:nvGraphicFramePr>
        <p:xfrm>
          <a:off x="381000" y="3733165"/>
          <a:ext cx="8381999" cy="1600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519"/>
                <a:gridCol w="2304160"/>
                <a:gridCol w="2304160"/>
                <a:gridCol w="2304160"/>
              </a:tblGrid>
              <a:tr h="640034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Demand is high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Demand is moderate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Demand is low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T="45697" marB="45697"/>
                </a:tc>
              </a:tr>
              <a:tr h="747441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Payout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$200,000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$100,000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$20,000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697" marB="4569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2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Decision Trees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Define a measurable result from each combination of alternatives and outcomes</a:t>
            </a:r>
          </a:p>
        </p:txBody>
      </p:sp>
    </p:spTree>
    <p:extLst>
      <p:ext uri="{BB962C8B-B14F-4D97-AF65-F5344CB8AC3E}">
        <p14:creationId xmlns:p14="http://schemas.microsoft.com/office/powerpoint/2010/main" val="34935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Decision Trees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What are all the combinations?</a:t>
            </a:r>
          </a:p>
        </p:txBody>
      </p:sp>
    </p:spTree>
    <p:extLst>
      <p:ext uri="{BB962C8B-B14F-4D97-AF65-F5344CB8AC3E}">
        <p14:creationId xmlns:p14="http://schemas.microsoft.com/office/powerpoint/2010/main" val="202221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/>
              <a:t>All the combinations:</a:t>
            </a:r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Decision Trees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368507"/>
              </p:ext>
            </p:extLst>
          </p:nvPr>
        </p:nvGraphicFramePr>
        <p:xfrm>
          <a:off x="152400" y="2362200"/>
          <a:ext cx="8991600" cy="3413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0"/>
                <a:gridCol w="2247900"/>
                <a:gridCol w="2247900"/>
                <a:gridCol w="2247900"/>
              </a:tblGrid>
              <a:tr h="640245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Demand is high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Demand is moderate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Demand is low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/>
                </a:tc>
              </a:tr>
              <a:tr h="748024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Build large plant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en-US" sz="2500">
                        <a:solidFill>
                          <a:schemeClr val="bg1"/>
                        </a:solidFill>
                      </a:endParaRPr>
                    </a:p>
                  </a:txBody>
                  <a:tcPr marT="45732" marB="45732"/>
                </a:tc>
              </a:tr>
              <a:tr h="748024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Build small plant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en-US" sz="2500">
                        <a:solidFill>
                          <a:schemeClr val="bg1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/>
                </a:tc>
              </a:tr>
              <a:tr h="640245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Don’t do it</a:t>
                      </a:r>
                    </a:p>
                    <a:p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en-US" sz="2500">
                        <a:solidFill>
                          <a:schemeClr val="bg1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en-US" sz="2500">
                        <a:solidFill>
                          <a:schemeClr val="bg1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22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Decision Trees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What are the results?</a:t>
            </a:r>
          </a:p>
          <a:p>
            <a:r>
              <a:rPr lang="en-US" altLang="en-US" dirty="0" smtClean="0"/>
              <a:t>Consider profits: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4111587"/>
              </p:ext>
            </p:extLst>
          </p:nvPr>
        </p:nvGraphicFramePr>
        <p:xfrm>
          <a:off x="457200" y="2590800"/>
          <a:ext cx="8305800" cy="417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640363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Demand is high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Demand is moderate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Demand is low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T="45740" marB="45740"/>
                </a:tc>
              </a:tr>
              <a:tr h="914593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Build large plant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$200,000 - $148,000 = $52,000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$100,000 - $148,000 = </a:t>
                      </a:r>
                    </a:p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-$48,000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$20,000 - $148,000 =</a:t>
                      </a:r>
                      <a:r>
                        <a:rPr lang="en-US" sz="25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500" b="1" baseline="0" dirty="0" smtClean="0">
                          <a:solidFill>
                            <a:schemeClr val="bg1"/>
                          </a:solidFill>
                        </a:rPr>
                        <a:t>-$128,000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</a:tr>
              <a:tr h="914593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Build small plant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$200,000 - $46,000 = $154,000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$100,000 - $46,000 = $54,000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$20,000 - $46,000 = </a:t>
                      </a:r>
                    </a:p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-$26,000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</a:tr>
              <a:tr h="640363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Don’t do it</a:t>
                      </a:r>
                    </a:p>
                    <a:p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$0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$0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$0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63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Decision Trees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4820" name="Content Placeholder 2"/>
          <p:cNvSpPr txBox="1">
            <a:spLocks/>
          </p:cNvSpPr>
          <p:nvPr/>
        </p:nvSpPr>
        <p:spPr bwMode="auto">
          <a:xfrm>
            <a:off x="457200" y="10668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 dirty="0"/>
              <a:t>The table may be all you need to make a decision!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4589928"/>
              </p:ext>
            </p:extLst>
          </p:nvPr>
        </p:nvGraphicFramePr>
        <p:xfrm>
          <a:off x="457200" y="2590800"/>
          <a:ext cx="8305800" cy="417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640363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Demand is high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Demand is moderate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Demand is low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T="45740" marB="45740"/>
                </a:tc>
              </a:tr>
              <a:tr h="914593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Build large plant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$200,000 - $148,000 = $52,000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$100,000 - $148,000 = </a:t>
                      </a:r>
                    </a:p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-$48,000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$20,000 - $148,000 =</a:t>
                      </a:r>
                      <a:r>
                        <a:rPr lang="en-US" sz="25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500" b="1" baseline="0" dirty="0" smtClean="0">
                          <a:solidFill>
                            <a:schemeClr val="bg1"/>
                          </a:solidFill>
                        </a:rPr>
                        <a:t>-$128,000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</a:tr>
              <a:tr h="914593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Build small plant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$200,000 - $46,000 = $154,000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$100,000 - $46,000 = $54,000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$20,000 - $46,000 = </a:t>
                      </a:r>
                    </a:p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-$26,000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</a:tr>
              <a:tr h="640363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Don’t do it</a:t>
                      </a:r>
                    </a:p>
                    <a:p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$0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$0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$0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95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Decision Trees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Another graphical way:</a:t>
            </a:r>
          </a:p>
          <a:p>
            <a:endParaRPr lang="en-US" altLang="en-US" smtClean="0"/>
          </a:p>
          <a:p>
            <a:r>
              <a:rPr lang="en-US" altLang="en-US" smtClean="0"/>
              <a:t>Build a tree!</a:t>
            </a:r>
          </a:p>
        </p:txBody>
      </p:sp>
    </p:spTree>
    <p:extLst>
      <p:ext uri="{BB962C8B-B14F-4D97-AF65-F5344CB8AC3E}">
        <p14:creationId xmlns:p14="http://schemas.microsoft.com/office/powerpoint/2010/main" val="254711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Decision Trees</a:t>
            </a:r>
          </a:p>
        </p:txBody>
      </p:sp>
      <p:sp>
        <p:nvSpPr>
          <p:cNvPr id="3686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Each branch of the tree is an alternative decision</a:t>
            </a:r>
          </a:p>
        </p:txBody>
      </p:sp>
      <p:pic>
        <p:nvPicPr>
          <p:cNvPr id="36868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2743200"/>
            <a:ext cx="3073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1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Decision Trees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Make sure the first branches coming out of the “root” are the possible decisions you want to decide between</a:t>
            </a:r>
          </a:p>
        </p:txBody>
      </p:sp>
    </p:spTree>
    <p:extLst>
      <p:ext uri="{BB962C8B-B14F-4D97-AF65-F5344CB8AC3E}">
        <p14:creationId xmlns:p14="http://schemas.microsoft.com/office/powerpoint/2010/main" val="30125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Graph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do three kinds of graphs in this class…</a:t>
            </a:r>
          </a:p>
          <a:p>
            <a:r>
              <a:rPr lang="en-US" dirty="0" smtClean="0"/>
              <a:t>Graph paper was the first </a:t>
            </a:r>
          </a:p>
        </p:txBody>
      </p:sp>
    </p:spTree>
    <p:extLst>
      <p:ext uri="{BB962C8B-B14F-4D97-AF65-F5344CB8AC3E}">
        <p14:creationId xmlns:p14="http://schemas.microsoft.com/office/powerpoint/2010/main" val="2451011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smtClean="0"/>
              <a:t>How many colors do you need to ensure no two states next to each other are the same color?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2895600"/>
            <a:ext cx="5461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Graph Theory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10781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Decision Trees</a:t>
            </a:r>
          </a:p>
        </p:txBody>
      </p:sp>
      <p:sp>
        <p:nvSpPr>
          <p:cNvPr id="38915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altLang="en-US" smtClean="0"/>
              <a:t>Each sub-branch of the tree is an alternative scenario for the decision and a possible outcome</a:t>
            </a:r>
          </a:p>
        </p:txBody>
      </p:sp>
      <p:pic>
        <p:nvPicPr>
          <p:cNvPr id="38916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533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60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Decision Trees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“leaves” are the possible profits </a:t>
            </a: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2752725"/>
            <a:ext cx="75533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4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Decision Trees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Of all the decision support tools available, decision trees have several advantages</a:t>
            </a:r>
          </a:p>
        </p:txBody>
      </p:sp>
    </p:spTree>
    <p:extLst>
      <p:ext uri="{BB962C8B-B14F-4D97-AF65-F5344CB8AC3E}">
        <p14:creationId xmlns:p14="http://schemas.microsoft.com/office/powerpoint/2010/main" val="212316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Decision Trees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Are simple to understand and interpret </a:t>
            </a:r>
          </a:p>
          <a:p>
            <a:r>
              <a:rPr lang="en-US" altLang="en-US" smtClean="0"/>
              <a:t>People are able to understand decision tree models after a brief explanation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22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Decision Trees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Have value even with little hard data </a:t>
            </a:r>
          </a:p>
          <a:p>
            <a:r>
              <a:rPr lang="en-US" altLang="en-US" smtClean="0"/>
              <a:t>Important insights can be generated based on experts describing a situation (its alternatives, probabilities, and costs) and their preferences for outcomes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8776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Decision Trees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Possible scenarios can be added</a:t>
            </a:r>
          </a:p>
          <a:p>
            <a:r>
              <a:rPr lang="en-US" altLang="en-US" smtClean="0"/>
              <a:t>Worst, best and expected values can be determined for different scenarios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561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Decision Trees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Disadvantages of decision trees:</a:t>
            </a:r>
          </a:p>
          <a:p>
            <a:endParaRPr lang="en-US" altLang="en-US" sz="2000" smtClean="0"/>
          </a:p>
          <a:p>
            <a:r>
              <a:rPr lang="en-US" altLang="en-US" smtClean="0"/>
              <a:t>Decision trees are biased in favor of those attributes with more levels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24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Decision Trees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Disadvantages of decision trees:</a:t>
            </a:r>
          </a:p>
          <a:p>
            <a:endParaRPr lang="en-US" altLang="en-US" sz="2000" smtClean="0"/>
          </a:p>
          <a:p>
            <a:r>
              <a:rPr lang="en-US" altLang="en-US" smtClean="0"/>
              <a:t>Calculations can get very complex particularly if many values are uncertain and/or if many outcomes are linked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45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Decision Trees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What if you think you know the probabilities of the different outcomes?</a:t>
            </a:r>
          </a:p>
          <a:p>
            <a:endParaRPr lang="en-US" altLang="en-US" sz="3200" smtClean="0"/>
          </a:p>
          <a:p>
            <a:r>
              <a:rPr lang="en-US" altLang="en-US" smtClean="0"/>
              <a:t>You can include that, too!</a:t>
            </a:r>
          </a:p>
        </p:txBody>
      </p:sp>
    </p:spTree>
    <p:extLst>
      <p:ext uri="{BB962C8B-B14F-4D97-AF65-F5344CB8AC3E}">
        <p14:creationId xmlns:p14="http://schemas.microsoft.com/office/powerpoint/2010/main" val="156676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Decision Trees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Suppose we believe: </a:t>
            </a:r>
          </a:p>
          <a:p>
            <a:r>
              <a:rPr lang="en-US" altLang="en-US" smtClean="0"/>
              <a:t>the probability of high demand is 30%</a:t>
            </a:r>
          </a:p>
          <a:p>
            <a:r>
              <a:rPr lang="en-US" altLang="en-US" smtClean="0"/>
              <a:t>the probability of moderate demand is 50%</a:t>
            </a:r>
          </a:p>
          <a:p>
            <a:r>
              <a:rPr lang="en-US" altLang="en-US" smtClean="0"/>
              <a:t>the probability of low demand is 20% </a:t>
            </a:r>
          </a:p>
        </p:txBody>
      </p:sp>
    </p:spTree>
    <p:extLst>
      <p:ext uri="{BB962C8B-B14F-4D97-AF65-F5344CB8AC3E}">
        <p14:creationId xmlns:p14="http://schemas.microsoft.com/office/powerpoint/2010/main" val="144879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Graph Theory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four-color map theorem</a:t>
            </a:r>
          </a:p>
          <a:p>
            <a:endParaRPr lang="en-US" altLang="en-US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2908300"/>
            <a:ext cx="5461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Which will give incomes higher than the cost of operation?</a:t>
            </a:r>
          </a:p>
        </p:txBody>
      </p:sp>
      <p:pic>
        <p:nvPicPr>
          <p:cNvPr id="1034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724150"/>
            <a:ext cx="84010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9" name="Content Placeholder 2"/>
          <p:cNvSpPr txBox="1">
            <a:spLocks/>
          </p:cNvSpPr>
          <p:nvPr/>
        </p:nvSpPr>
        <p:spPr bwMode="auto">
          <a:xfrm>
            <a:off x="1295400" y="222885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600" b="0"/>
              <a:t>                       Proj                                                       Proj     Proj       Proj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600" b="0" u="sng"/>
              <a:t>Decision          Cost                       Outcome                Income  Prob     Profit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Decision Trees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724150"/>
            <a:ext cx="84010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7837488" y="2895600"/>
            <a:ext cx="9144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837488" y="4060825"/>
            <a:ext cx="9144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848600" y="4465638"/>
            <a:ext cx="9144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455" name="Content Placeholder 2"/>
          <p:cNvSpPr txBox="1">
            <a:spLocks/>
          </p:cNvSpPr>
          <p:nvPr/>
        </p:nvSpPr>
        <p:spPr bwMode="auto">
          <a:xfrm>
            <a:off x="1295400" y="222885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600" b="0"/>
              <a:t>                       Proj                                                       Proj     Proj       Proj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600" b="0" u="sng"/>
              <a:t>Decision          Cost                       Outcome                Income  Prob     Profit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Decision Trees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1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What is the probability a large plant will bring a profit?</a:t>
            </a:r>
          </a:p>
          <a:p>
            <a:endParaRPr lang="en-US" altLang="en-US" dirty="0" smtClean="0"/>
          </a:p>
        </p:txBody>
      </p:sp>
      <p:pic>
        <p:nvPicPr>
          <p:cNvPr id="1054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724150"/>
            <a:ext cx="84010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77" name="Content Placeholder 2"/>
          <p:cNvSpPr txBox="1">
            <a:spLocks/>
          </p:cNvSpPr>
          <p:nvPr/>
        </p:nvSpPr>
        <p:spPr bwMode="auto">
          <a:xfrm>
            <a:off x="1295400" y="222885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600" b="0"/>
              <a:t>                       Proj                                                       Proj     Proj       Proj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600" b="0" u="sng"/>
              <a:t>Decision          Cost                       Outcome                Income  Prob     Profit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Decision Trees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30%</a:t>
            </a:r>
          </a:p>
        </p:txBody>
      </p:sp>
      <p:pic>
        <p:nvPicPr>
          <p:cNvPr id="1065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724150"/>
            <a:ext cx="84010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7837488" y="2895600"/>
            <a:ext cx="9144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62800" y="2743200"/>
            <a:ext cx="4572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503" name="Content Placeholder 2"/>
          <p:cNvSpPr txBox="1">
            <a:spLocks/>
          </p:cNvSpPr>
          <p:nvPr/>
        </p:nvSpPr>
        <p:spPr bwMode="auto">
          <a:xfrm>
            <a:off x="1295400" y="222885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600" b="0"/>
              <a:t>                       Proj                                                       Proj     Proj       Proj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600" b="0" u="sng"/>
              <a:t>Decision          Cost                       Outcome                Income  Prob     Profit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Decision Trees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4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What is the probability a small plant will bring a profit?</a:t>
            </a:r>
          </a:p>
          <a:p>
            <a:endParaRPr lang="en-US" altLang="en-US" dirty="0" smtClean="0"/>
          </a:p>
        </p:txBody>
      </p:sp>
      <p:pic>
        <p:nvPicPr>
          <p:cNvPr id="1075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724150"/>
            <a:ext cx="84010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5" name="Content Placeholder 2"/>
          <p:cNvSpPr txBox="1">
            <a:spLocks/>
          </p:cNvSpPr>
          <p:nvPr/>
        </p:nvSpPr>
        <p:spPr bwMode="auto">
          <a:xfrm>
            <a:off x="1295400" y="222885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600" b="0"/>
              <a:t>                       Proj                                                       Proj     Proj       Proj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600" b="0" u="sng"/>
              <a:t>Decision          Cost                       Outcome                Income  Prob     Profit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Decision Trees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50% + 30% = </a:t>
            </a:r>
            <a:r>
              <a:rPr lang="en-US" altLang="en-US" dirty="0" smtClean="0">
                <a:solidFill>
                  <a:srgbClr val="FFFF00"/>
                </a:solidFill>
              </a:rPr>
              <a:t>80%</a:t>
            </a:r>
          </a:p>
        </p:txBody>
      </p:sp>
      <p:pic>
        <p:nvPicPr>
          <p:cNvPr id="1085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724150"/>
            <a:ext cx="84010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7837488" y="4060825"/>
            <a:ext cx="9144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48600" y="4465638"/>
            <a:ext cx="9144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62800" y="3886200"/>
            <a:ext cx="4572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62800" y="4305300"/>
            <a:ext cx="4572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553" name="Content Placeholder 2"/>
          <p:cNvSpPr txBox="1">
            <a:spLocks/>
          </p:cNvSpPr>
          <p:nvPr/>
        </p:nvSpPr>
        <p:spPr bwMode="auto">
          <a:xfrm>
            <a:off x="1295400" y="222885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600" b="0"/>
              <a:t>                       Proj                                                       Proj     Proj       Proj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600" b="0" u="sng"/>
              <a:t>Decision          Cost                       Outcome                Income  Prob     Profit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Decision Trees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419600"/>
          </a:xfrm>
        </p:spPr>
        <p:txBody>
          <a:bodyPr/>
          <a:lstStyle/>
          <a:p>
            <a:r>
              <a:rPr lang="en-US" altLang="en-US" dirty="0" smtClean="0"/>
              <a:t>What would you do?</a:t>
            </a:r>
          </a:p>
        </p:txBody>
      </p:sp>
      <p:pic>
        <p:nvPicPr>
          <p:cNvPr id="1095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724150"/>
            <a:ext cx="84010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7837488" y="2895600"/>
            <a:ext cx="914400" cy="457200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837488" y="4060825"/>
            <a:ext cx="9144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848600" y="4465638"/>
            <a:ext cx="9144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62800" y="3886200"/>
            <a:ext cx="4572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62800" y="4305300"/>
            <a:ext cx="4572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62800" y="2743200"/>
            <a:ext cx="457200" cy="457200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579" name="Content Placeholder 2"/>
          <p:cNvSpPr txBox="1">
            <a:spLocks/>
          </p:cNvSpPr>
          <p:nvPr/>
        </p:nvSpPr>
        <p:spPr bwMode="auto">
          <a:xfrm>
            <a:off x="1295400" y="222885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600" b="0"/>
              <a:t>                       Proj                                                       Proj     Proj       Proj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600" b="0" u="sng"/>
              <a:t>Decision          Cost                       Outcome                Income  Prob     Profit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Decision Trees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4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Decision Trees</a:t>
            </a: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You can calculate “Expected Monetary Value” (EMV) using the profit and probability values</a:t>
            </a:r>
          </a:p>
        </p:txBody>
      </p:sp>
    </p:spTree>
    <p:extLst>
      <p:ext uri="{BB962C8B-B14F-4D97-AF65-F5344CB8AC3E}">
        <p14:creationId xmlns:p14="http://schemas.microsoft.com/office/powerpoint/2010/main" val="387865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Decision Trees</a:t>
            </a:r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>
          <a:xfrm>
            <a:off x="347663" y="862013"/>
            <a:ext cx="9177337" cy="5638800"/>
          </a:xfrm>
        </p:spPr>
        <p:txBody>
          <a:bodyPr/>
          <a:lstStyle/>
          <a:p>
            <a:r>
              <a:rPr lang="en-US" altLang="en-US" smtClean="0"/>
              <a:t>Multiply each profit by its probability to calculate the EMV</a:t>
            </a:r>
          </a:p>
        </p:txBody>
      </p:sp>
      <p:pic>
        <p:nvPicPr>
          <p:cNvPr id="1116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724150"/>
            <a:ext cx="84010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21" name="Content Placeholder 2"/>
          <p:cNvSpPr txBox="1">
            <a:spLocks/>
          </p:cNvSpPr>
          <p:nvPr/>
        </p:nvSpPr>
        <p:spPr bwMode="auto">
          <a:xfrm>
            <a:off x="1295400" y="222885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600" b="0"/>
              <a:t>                       Proj                                                       Proj     Proj       Proj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600" b="0" u="sng"/>
              <a:t>Decision          Cost                       Outcome                Income  Prob     Profit</a:t>
            </a:r>
          </a:p>
        </p:txBody>
      </p:sp>
    </p:spTree>
    <p:extLst>
      <p:ext uri="{BB962C8B-B14F-4D97-AF65-F5344CB8AC3E}">
        <p14:creationId xmlns:p14="http://schemas.microsoft.com/office/powerpoint/2010/main" val="365291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Decision Trees</a:t>
            </a: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altLang="en-US" smtClean="0"/>
              <a:t>You add the EMVs if you want to find the EMV for a branch</a:t>
            </a:r>
          </a:p>
        </p:txBody>
      </p:sp>
      <p:pic>
        <p:nvPicPr>
          <p:cNvPr id="1126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9126538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45" name="Content Placeholder 2"/>
          <p:cNvSpPr txBox="1">
            <a:spLocks/>
          </p:cNvSpPr>
          <p:nvPr/>
        </p:nvSpPr>
        <p:spPr bwMode="auto">
          <a:xfrm>
            <a:off x="8466138" y="2395538"/>
            <a:ext cx="660400" cy="514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600" b="0"/>
              <a:t>                       </a:t>
            </a:r>
          </a:p>
        </p:txBody>
      </p:sp>
      <p:sp>
        <p:nvSpPr>
          <p:cNvPr id="112646" name="Content Placeholder 2"/>
          <p:cNvSpPr txBox="1">
            <a:spLocks/>
          </p:cNvSpPr>
          <p:nvPr/>
        </p:nvSpPr>
        <p:spPr bwMode="auto">
          <a:xfrm>
            <a:off x="914400" y="222885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600" b="0"/>
              <a:t>                       Proj                                                       Proj     Proj       Proj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600" b="0" u="sng"/>
              <a:t>Decision          Cost                       Outcome                Income  Prob     Profit       EMV</a:t>
            </a:r>
          </a:p>
        </p:txBody>
      </p:sp>
    </p:spTree>
    <p:extLst>
      <p:ext uri="{BB962C8B-B14F-4D97-AF65-F5344CB8AC3E}">
        <p14:creationId xmlns:p14="http://schemas.microsoft.com/office/powerpoint/2010/main" val="24942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6202362"/>
          </a:xfrm>
        </p:spPr>
        <p:txBody>
          <a:bodyPr/>
          <a:lstStyle/>
          <a:p>
            <a:r>
              <a:rPr lang="en-US" altLang="en-US" dirty="0" smtClean="0"/>
              <a:t>What is the EMV for a large plant?</a:t>
            </a:r>
          </a:p>
        </p:txBody>
      </p:sp>
      <p:pic>
        <p:nvPicPr>
          <p:cNvPr id="1136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9126538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669" name="Content Placeholder 2"/>
          <p:cNvSpPr txBox="1">
            <a:spLocks/>
          </p:cNvSpPr>
          <p:nvPr/>
        </p:nvSpPr>
        <p:spPr bwMode="auto">
          <a:xfrm>
            <a:off x="8466138" y="2395538"/>
            <a:ext cx="660400" cy="514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600" b="0"/>
              <a:t>                       </a:t>
            </a:r>
          </a:p>
        </p:txBody>
      </p:sp>
      <p:sp>
        <p:nvSpPr>
          <p:cNvPr id="113670" name="Content Placeholder 2"/>
          <p:cNvSpPr txBox="1">
            <a:spLocks/>
          </p:cNvSpPr>
          <p:nvPr/>
        </p:nvSpPr>
        <p:spPr bwMode="auto">
          <a:xfrm>
            <a:off x="914400" y="222885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600" b="0"/>
              <a:t>                       Proj                                                       Proj     Proj       Proj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600" b="0" u="sng"/>
              <a:t>Decision          Cost                       Outcome                Income  Prob     Profit       EMV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Decision Trees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9126538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2" name="Content Placeholder 2"/>
          <p:cNvSpPr txBox="1">
            <a:spLocks/>
          </p:cNvSpPr>
          <p:nvPr/>
        </p:nvSpPr>
        <p:spPr bwMode="auto">
          <a:xfrm>
            <a:off x="8466138" y="2395538"/>
            <a:ext cx="660400" cy="514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600" b="0"/>
              <a:t>                       </a:t>
            </a:r>
          </a:p>
        </p:txBody>
      </p:sp>
      <p:sp>
        <p:nvSpPr>
          <p:cNvPr id="114693" name="Content Placeholder 2"/>
          <p:cNvSpPr txBox="1">
            <a:spLocks/>
          </p:cNvSpPr>
          <p:nvPr/>
        </p:nvSpPr>
        <p:spPr bwMode="auto">
          <a:xfrm>
            <a:off x="914400" y="222885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600" b="0"/>
              <a:t>                       Proj                                                       Proj     Proj       Proj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600" b="0" u="sng"/>
              <a:t>Decision          Cost                       Outcome                Income  Prob     Profit       EMV</a:t>
            </a:r>
          </a:p>
        </p:txBody>
      </p:sp>
      <p:sp>
        <p:nvSpPr>
          <p:cNvPr id="114694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6202362"/>
          </a:xfrm>
        </p:spPr>
        <p:txBody>
          <a:bodyPr/>
          <a:lstStyle/>
          <a:p>
            <a:r>
              <a:rPr lang="en-US" altLang="en-US" dirty="0" smtClean="0"/>
              <a:t>What is the EMV for a small plant?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Decision Trees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9126538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716" name="Content Placeholder 2"/>
          <p:cNvSpPr txBox="1">
            <a:spLocks/>
          </p:cNvSpPr>
          <p:nvPr/>
        </p:nvSpPr>
        <p:spPr bwMode="auto">
          <a:xfrm>
            <a:off x="8466138" y="2395538"/>
            <a:ext cx="660400" cy="514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600" b="0"/>
              <a:t>                       </a:t>
            </a:r>
          </a:p>
        </p:txBody>
      </p:sp>
      <p:sp>
        <p:nvSpPr>
          <p:cNvPr id="115717" name="Content Placeholder 2"/>
          <p:cNvSpPr txBox="1">
            <a:spLocks/>
          </p:cNvSpPr>
          <p:nvPr/>
        </p:nvSpPr>
        <p:spPr bwMode="auto">
          <a:xfrm>
            <a:off x="914400" y="222885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600" b="0"/>
              <a:t>                       Proj                                                       Proj     Proj       Proj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600" b="0" u="sng"/>
              <a:t>Decision          Cost                       Outcome                Income  Prob     Profit       EMV</a:t>
            </a:r>
          </a:p>
        </p:txBody>
      </p:sp>
      <p:sp>
        <p:nvSpPr>
          <p:cNvPr id="115718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6202362"/>
          </a:xfrm>
        </p:spPr>
        <p:txBody>
          <a:bodyPr/>
          <a:lstStyle/>
          <a:p>
            <a:r>
              <a:rPr lang="en-US" altLang="en-US" dirty="0" smtClean="0"/>
              <a:t>What is the EMV for “don’t do it”?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Decision Trees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Decision Trees + Prob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Compare the EMVs:</a:t>
            </a:r>
          </a:p>
          <a:p>
            <a:endParaRPr lang="en-US" altLang="en-US" sz="2000" smtClean="0"/>
          </a:p>
          <a:p>
            <a:pPr>
              <a:lnSpc>
                <a:spcPts val="4000"/>
              </a:lnSpc>
            </a:pPr>
            <a:r>
              <a:rPr lang="en-US" altLang="en-US" smtClean="0"/>
              <a:t>Large plant</a:t>
            </a:r>
            <a:r>
              <a:rPr lang="en-US" altLang="en-US" sz="3000" smtClean="0"/>
              <a:t> </a:t>
            </a:r>
            <a:r>
              <a:rPr lang="en-US" altLang="en-US" smtClean="0"/>
              <a:t>= -$34,000 </a:t>
            </a:r>
          </a:p>
          <a:p>
            <a:pPr>
              <a:lnSpc>
                <a:spcPts val="4000"/>
              </a:lnSpc>
            </a:pPr>
            <a:r>
              <a:rPr lang="en-US" altLang="en-US" smtClean="0"/>
              <a:t>Small plant = </a:t>
            </a:r>
            <a:r>
              <a:rPr lang="en-US" altLang="en-US" sz="5000" smtClean="0"/>
              <a:t> </a:t>
            </a:r>
            <a:r>
              <a:rPr lang="en-US" altLang="en-US" smtClean="0"/>
              <a:t>$68,000</a:t>
            </a:r>
          </a:p>
          <a:p>
            <a:pPr>
              <a:lnSpc>
                <a:spcPts val="4000"/>
              </a:lnSpc>
            </a:pPr>
            <a:r>
              <a:rPr lang="en-US" altLang="en-US" smtClean="0"/>
              <a:t>Don’t do it </a:t>
            </a:r>
            <a:r>
              <a:rPr lang="en-US" altLang="en-US" sz="2000" smtClean="0"/>
              <a:t> </a:t>
            </a:r>
            <a:r>
              <a:rPr lang="en-US" altLang="en-US" smtClean="0"/>
              <a:t>=         $0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097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Decision Trees + Prob</a:t>
            </a:r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EMVs are easy for bosses to understand</a:t>
            </a:r>
          </a:p>
        </p:txBody>
      </p:sp>
    </p:spTree>
    <p:extLst>
      <p:ext uri="{BB962C8B-B14F-4D97-AF65-F5344CB8AC3E}">
        <p14:creationId xmlns:p14="http://schemas.microsoft.com/office/powerpoint/2010/main" val="160734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1187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1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Paths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Travel on a map begins at some city, goes down roads, passes through several cities, and terminates at some city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28750"/>
            <a:ext cx="5000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Paths</a:t>
            </a:r>
          </a:p>
        </p:txBody>
      </p:sp>
      <p:sp>
        <p:nvSpPr>
          <p:cNvPr id="3072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altLang="en-US" smtClean="0"/>
              <a:t>For a graph, think of the </a:t>
            </a:r>
            <a:r>
              <a:rPr lang="en-US" altLang="en-US" smtClean="0">
                <a:solidFill>
                  <a:srgbClr val="FFC000"/>
                </a:solidFill>
              </a:rPr>
              <a:t>vertices</a:t>
            </a:r>
            <a:r>
              <a:rPr lang="en-US" altLang="en-US" smtClean="0"/>
              <a:t> as cities on </a:t>
            </a:r>
          </a:p>
          <a:p>
            <a:r>
              <a:rPr lang="en-US" altLang="en-US" smtClean="0"/>
              <a:t>a map and the </a:t>
            </a:r>
          </a:p>
          <a:p>
            <a:r>
              <a:rPr lang="en-US" altLang="en-US" smtClean="0">
                <a:solidFill>
                  <a:srgbClr val="FFC000"/>
                </a:solidFill>
              </a:rPr>
              <a:t>edges </a:t>
            </a:r>
            <a:r>
              <a:rPr lang="en-US" altLang="en-US" smtClean="0"/>
              <a:t>as roads</a:t>
            </a:r>
            <a:endParaRPr lang="en-US" altLang="en-US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Paths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Travel in a graph is accomplished by moving from one vertex to another along a sequence of adjacent edges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normal words used in a specific way:</a:t>
            </a:r>
          </a:p>
          <a:p>
            <a:r>
              <a:rPr lang="en-US" dirty="0" smtClean="0"/>
              <a:t>walk, trail, 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908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Paths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</a:t>
            </a:r>
            <a:r>
              <a:rPr lang="en-US" altLang="en-US" smtClean="0">
                <a:solidFill>
                  <a:srgbClr val="FFC000"/>
                </a:solidFill>
              </a:rPr>
              <a:t>walk</a:t>
            </a:r>
            <a:r>
              <a:rPr lang="en-US" altLang="en-US" smtClean="0"/>
              <a:t> from one vertex to another vertex is a finite alternating sequence of adjacent vertices and edges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Describe a walk from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vertex 1 </a:t>
            </a:r>
            <a:r>
              <a:rPr lang="en-US" altLang="en-US" dirty="0" smtClean="0"/>
              <a:t>to 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vertex 4</a:t>
            </a:r>
            <a:endParaRPr lang="en-US" altLang="en-US" dirty="0" smtClean="0"/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Paths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28750"/>
            <a:ext cx="5000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Paths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smtClean="0">
                <a:solidFill>
                  <a:srgbClr val="FFC000"/>
                </a:solidFill>
              </a:rPr>
              <a:t>trivial walk </a:t>
            </a:r>
            <a:r>
              <a:rPr lang="en-US" altLang="en-US" smtClean="0"/>
              <a:t>from vertex v to vertex v consists of just sitting on v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Graph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do three kinds of graphs in this class…</a:t>
            </a:r>
          </a:p>
          <a:p>
            <a:r>
              <a:rPr lang="en-US" dirty="0" smtClean="0"/>
              <a:t>Graph paper was the first </a:t>
            </a:r>
          </a:p>
          <a:p>
            <a:r>
              <a:rPr lang="en-US" dirty="0" smtClean="0"/>
              <a:t>This is the second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7459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Paths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</a:t>
            </a:r>
            <a:r>
              <a:rPr lang="en-US" altLang="en-US" smtClean="0">
                <a:solidFill>
                  <a:srgbClr val="FFC000"/>
                </a:solidFill>
              </a:rPr>
              <a:t>trail</a:t>
            </a:r>
            <a:r>
              <a:rPr lang="en-US" altLang="en-US" smtClean="0"/>
              <a:t> from vertex v to vertex w is a walk from v to w that does not contain a repeated edge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Describe a trail from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vertex 1 </a:t>
            </a:r>
            <a:r>
              <a:rPr lang="en-US" altLang="en-US" dirty="0" smtClean="0"/>
              <a:t>to 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vertex 4</a:t>
            </a:r>
            <a:endParaRPr lang="en-US" altLang="en-US" dirty="0" smtClean="0"/>
          </a:p>
          <a:p>
            <a:pPr>
              <a:spcBef>
                <a:spcPct val="0"/>
              </a:spcBef>
            </a:pPr>
            <a:endParaRPr lang="en-US" altLang="en-US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(no repeated 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“</a:t>
            </a:r>
            <a:r>
              <a:rPr lang="en-US" altLang="en-US" dirty="0" err="1" smtClean="0"/>
              <a:t>e”s</a:t>
            </a:r>
            <a:r>
              <a:rPr lang="en-US" altLang="en-US" dirty="0" smtClean="0"/>
              <a:t>)</a:t>
            </a:r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Paths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28750"/>
            <a:ext cx="5000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Paths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</a:t>
            </a:r>
            <a:r>
              <a:rPr lang="en-US" altLang="en-US" smtClean="0">
                <a:solidFill>
                  <a:srgbClr val="FFC000"/>
                </a:solidFill>
              </a:rPr>
              <a:t>path</a:t>
            </a:r>
            <a:r>
              <a:rPr lang="en-US" altLang="en-US" smtClean="0"/>
              <a:t> from vertex v to vertex w is a trail that does not contain a repeated vertex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Describe a path from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vertex 1 </a:t>
            </a:r>
            <a:r>
              <a:rPr lang="en-US" altLang="en-US" dirty="0" smtClean="0"/>
              <a:t>to 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vertex 4</a:t>
            </a:r>
            <a:endParaRPr lang="en-US" altLang="en-US" dirty="0" smtClean="0"/>
          </a:p>
          <a:p>
            <a:pPr>
              <a:spcBef>
                <a:spcPct val="0"/>
              </a:spcBef>
            </a:pPr>
            <a:endParaRPr lang="en-US" altLang="en-US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(no repeated 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“</a:t>
            </a:r>
            <a:r>
              <a:rPr lang="en-US" altLang="en-US" dirty="0" err="1" smtClean="0"/>
              <a:t>e”s</a:t>
            </a:r>
            <a:r>
              <a:rPr lang="en-US" altLang="en-US" dirty="0" smtClean="0"/>
              <a:t> or 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numbers)</a:t>
            </a:r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Paths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28750"/>
            <a:ext cx="5000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28750"/>
            <a:ext cx="5000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</a:rPr>
              <a:t>(1,e1,2,e2,3,e3,4)</a:t>
            </a:r>
            <a:endParaRPr lang="en-US" altLang="en-US" dirty="0" smtClean="0">
              <a:solidFill>
                <a:srgbClr val="FFFF00"/>
              </a:solidFill>
            </a:endParaRPr>
          </a:p>
          <a:p>
            <a:endParaRPr lang="en-US" altLang="en-US" sz="2000" dirty="0" smtClean="0"/>
          </a:p>
          <a:p>
            <a:r>
              <a:rPr lang="en-US" altLang="en-US" dirty="0" smtClean="0"/>
              <a:t>is a path from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vertex 1 </a:t>
            </a:r>
            <a:r>
              <a:rPr lang="en-US" altLang="en-US" dirty="0" smtClean="0"/>
              <a:t>to 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vertex 4</a:t>
            </a:r>
            <a:endParaRPr lang="en-US" altLang="en-US" dirty="0" smtClean="0"/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Paths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normal words used in a specific way:</a:t>
            </a:r>
          </a:p>
          <a:p>
            <a:r>
              <a:rPr lang="en-US" dirty="0" smtClean="0"/>
              <a:t>walk, trail (doesn’t repeat an edge), path (doesn’t repeat an edge or a vertex)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8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Circuits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</a:t>
            </a:r>
            <a:r>
              <a:rPr lang="en-US" altLang="en-US" dirty="0" smtClean="0">
                <a:solidFill>
                  <a:srgbClr val="FFC000"/>
                </a:solidFill>
              </a:rPr>
              <a:t>closed walk </a:t>
            </a:r>
            <a:r>
              <a:rPr lang="en-US" altLang="en-US" dirty="0" smtClean="0"/>
              <a:t>is a walk that starts and ends at the same vertex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Circuits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</a:t>
            </a:r>
            <a:r>
              <a:rPr lang="en-US" altLang="en-US" dirty="0" smtClean="0">
                <a:solidFill>
                  <a:srgbClr val="FFC000"/>
                </a:solidFill>
              </a:rPr>
              <a:t>circuit </a:t>
            </a:r>
            <a:r>
              <a:rPr lang="en-US" altLang="en-US" dirty="0" smtClean="0"/>
              <a:t>(or </a:t>
            </a:r>
            <a:r>
              <a:rPr lang="en-US" altLang="en-US" dirty="0" smtClean="0">
                <a:solidFill>
                  <a:srgbClr val="FFC000"/>
                </a:solidFill>
              </a:rPr>
              <a:t>cycle</a:t>
            </a:r>
            <a:r>
              <a:rPr lang="en-US" altLang="en-US" dirty="0" smtClean="0"/>
              <a:t>) is a closed walk that contains at least one edge and does not contain a repeated edge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Describe a circuit from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vertex 2 </a:t>
            </a:r>
            <a:r>
              <a:rPr lang="en-US" altLang="en-US" dirty="0" smtClean="0"/>
              <a:t>to 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vertex 2</a:t>
            </a:r>
            <a:endParaRPr lang="en-US" altLang="en-US" dirty="0" smtClean="0"/>
          </a:p>
          <a:p>
            <a:pPr>
              <a:spcBef>
                <a:spcPct val="0"/>
              </a:spcBef>
            </a:pPr>
            <a:endParaRPr lang="en-US" altLang="en-US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(no repeated</a:t>
            </a:r>
          </a:p>
          <a:p>
            <a:pPr>
              <a:spcBef>
                <a:spcPct val="0"/>
              </a:spcBef>
            </a:pPr>
            <a:r>
              <a:rPr lang="en-US" altLang="en-US" dirty="0" err="1" smtClean="0"/>
              <a:t>es</a:t>
            </a:r>
            <a:r>
              <a:rPr lang="en-US" altLang="en-US" dirty="0" smtClean="0"/>
              <a:t>)</a:t>
            </a:r>
          </a:p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Circuits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28750"/>
            <a:ext cx="5000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Graph Theory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Not an “x,y” graph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30500"/>
            <a:ext cx="52959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Circuits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</a:t>
            </a:r>
            <a:r>
              <a:rPr lang="en-US" altLang="en-US" dirty="0" smtClean="0">
                <a:solidFill>
                  <a:srgbClr val="FFC000"/>
                </a:solidFill>
              </a:rPr>
              <a:t>simple circuit </a:t>
            </a:r>
            <a:r>
              <a:rPr lang="en-US" altLang="en-US" dirty="0" smtClean="0"/>
              <a:t>is a circuit that does not have any other repeated vertex except the first and last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28750"/>
            <a:ext cx="5000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Describe a circuit that is NOT simple from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vertex 2 </a:t>
            </a:r>
            <a:r>
              <a:rPr lang="en-US" altLang="en-US" dirty="0" smtClean="0"/>
              <a:t>to 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vertex 2</a:t>
            </a:r>
            <a:endParaRPr lang="en-US" altLang="en-US" dirty="0" smtClean="0"/>
          </a:p>
          <a:p>
            <a:pPr>
              <a:spcBef>
                <a:spcPct val="0"/>
              </a:spcBef>
            </a:pPr>
            <a:endParaRPr lang="en-US" altLang="en-US" dirty="0" smtClean="0"/>
          </a:p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Circuits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28750"/>
            <a:ext cx="5000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(6,5,2,4,3,2,1</a:t>
            </a:r>
            <a:r>
              <a:rPr lang="en-US" altLang="en-US" dirty="0" smtClean="0"/>
              <a:t>)</a:t>
            </a:r>
          </a:p>
          <a:p>
            <a:pPr>
              <a:spcBef>
                <a:spcPct val="0"/>
              </a:spcBef>
            </a:pPr>
            <a:endParaRPr lang="en-US" altLang="en-US" sz="2000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Is it a path?</a:t>
            </a:r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Circuits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28750"/>
            <a:ext cx="5000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(6,5,2,4,3,2,1</a:t>
            </a:r>
            <a:r>
              <a:rPr lang="en-US" altLang="en-US" dirty="0" smtClean="0"/>
              <a:t>)</a:t>
            </a:r>
          </a:p>
          <a:p>
            <a:pPr>
              <a:spcBef>
                <a:spcPct val="0"/>
              </a:spcBef>
            </a:pPr>
            <a:endParaRPr lang="en-US" altLang="en-US" sz="2000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Is it a path?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rgbClr val="FFFF00"/>
                </a:solidFill>
              </a:rPr>
              <a:t>no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rgbClr val="FFFF00"/>
                </a:solidFill>
              </a:rPr>
              <a:t>(vertex 2 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rgbClr val="FFFF00"/>
                </a:solidFill>
              </a:rPr>
              <a:t>is repeated)</a:t>
            </a:r>
          </a:p>
        </p:txBody>
      </p:sp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Circuits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28750"/>
            <a:ext cx="5000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(6,5,2,4,3,2,1</a:t>
            </a:r>
            <a:r>
              <a:rPr lang="en-US" altLang="en-US" dirty="0" smtClean="0"/>
              <a:t>)</a:t>
            </a:r>
          </a:p>
          <a:p>
            <a:pPr>
              <a:spcBef>
                <a:spcPct val="0"/>
              </a:spcBef>
            </a:pPr>
            <a:endParaRPr lang="en-US" altLang="en-US" sz="2000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Is it a circuit?</a:t>
            </a: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Circuits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28750"/>
            <a:ext cx="5000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(6,5,2,4,3,2,1</a:t>
            </a:r>
            <a:r>
              <a:rPr lang="en-US" altLang="en-US" dirty="0" smtClean="0"/>
              <a:t>)</a:t>
            </a:r>
          </a:p>
          <a:p>
            <a:pPr>
              <a:spcBef>
                <a:spcPct val="0"/>
              </a:spcBef>
            </a:pPr>
            <a:endParaRPr lang="en-US" altLang="en-US" sz="2000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Is it a circuit?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rgbClr val="FFFF00"/>
                </a:solidFill>
              </a:rPr>
              <a:t>no</a:t>
            </a: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Circuits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28750"/>
            <a:ext cx="5000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(6,5,2,4</a:t>
            </a:r>
            <a:r>
              <a:rPr lang="en-US" altLang="en-US" dirty="0" smtClean="0"/>
              <a:t>)</a:t>
            </a:r>
          </a:p>
          <a:p>
            <a:pPr>
              <a:spcBef>
                <a:spcPct val="0"/>
              </a:spcBef>
            </a:pPr>
            <a:endParaRPr lang="en-US" altLang="en-US" sz="2000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Is it a path?</a:t>
            </a: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Circuits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28750"/>
            <a:ext cx="5000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(6,5,2,4</a:t>
            </a:r>
            <a:r>
              <a:rPr lang="en-US" altLang="en-US" dirty="0" smtClean="0"/>
              <a:t>)</a:t>
            </a:r>
          </a:p>
          <a:p>
            <a:pPr>
              <a:spcBef>
                <a:spcPct val="0"/>
              </a:spcBef>
            </a:pPr>
            <a:endParaRPr lang="en-US" altLang="en-US" sz="2000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Is it a path?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rgbClr val="FFFF00"/>
                </a:solidFill>
              </a:rPr>
              <a:t>yes</a:t>
            </a:r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Circuits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28750"/>
            <a:ext cx="5000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(6,5,2,4</a:t>
            </a:r>
            <a:r>
              <a:rPr lang="en-US" altLang="en-US" dirty="0" smtClean="0"/>
              <a:t>)</a:t>
            </a:r>
          </a:p>
          <a:p>
            <a:pPr>
              <a:spcBef>
                <a:spcPct val="0"/>
              </a:spcBef>
            </a:pPr>
            <a:endParaRPr lang="en-US" altLang="en-US" sz="2000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Is it a circuit?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Circuits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28750"/>
            <a:ext cx="5000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(6,5,2,4</a:t>
            </a:r>
            <a:r>
              <a:rPr lang="en-US" altLang="en-US" dirty="0" smtClean="0"/>
              <a:t>)</a:t>
            </a:r>
          </a:p>
          <a:p>
            <a:pPr>
              <a:spcBef>
                <a:spcPct val="0"/>
              </a:spcBef>
            </a:pPr>
            <a:endParaRPr lang="en-US" altLang="en-US" sz="2000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Is it a circuit?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rgbClr val="FFFF00"/>
                </a:solidFill>
              </a:rPr>
              <a:t>no</a:t>
            </a:r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Circuits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30500"/>
            <a:ext cx="52959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Graph Theory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A graph or path consists of: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  <a:p>
            <a:pPr>
              <a:spcBef>
                <a:spcPct val="0"/>
              </a:spcBef>
            </a:pPr>
            <a:r>
              <a:rPr lang="en-US" altLang="en-US" smtClean="0"/>
              <a:t>a set </a:t>
            </a:r>
            <a:r>
              <a:rPr lang="en-US" altLang="en-US" smtClean="0">
                <a:solidFill>
                  <a:srgbClr val="FFC000"/>
                </a:solidFill>
              </a:rPr>
              <a:t>points</a:t>
            </a:r>
            <a:r>
              <a:rPr lang="en-US" altLang="en-US" smtClean="0"/>
              <a:t> (also called </a:t>
            </a:r>
            <a:r>
              <a:rPr lang="en-US" altLang="en-US" smtClean="0">
                <a:solidFill>
                  <a:srgbClr val="FFC000"/>
                </a:solidFill>
              </a:rPr>
              <a:t>vertices</a:t>
            </a:r>
            <a:r>
              <a:rPr lang="en-US" altLang="en-US" smtClean="0"/>
              <a:t> or </a:t>
            </a:r>
            <a:r>
              <a:rPr lang="en-US" altLang="en-US" smtClean="0">
                <a:solidFill>
                  <a:srgbClr val="FFC000"/>
                </a:solidFill>
              </a:rPr>
              <a:t>nodes</a:t>
            </a:r>
            <a:r>
              <a:rPr lang="en-US" altLang="en-US" smtClean="0"/>
              <a:t>)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  <a:p>
            <a:pPr>
              <a:spcBef>
                <a:spcPct val="0"/>
              </a:spcBef>
            </a:pPr>
            <a:r>
              <a:rPr lang="en-US" altLang="en-US" smtClean="0"/>
              <a:t>a set of </a:t>
            </a:r>
            <a:r>
              <a:rPr lang="en-US" altLang="en-US" smtClean="0">
                <a:solidFill>
                  <a:srgbClr val="FFC000"/>
                </a:solidFill>
              </a:rPr>
              <a:t>lines</a:t>
            </a:r>
            <a:r>
              <a:rPr lang="en-US" altLang="en-US" smtClean="0"/>
              <a:t> 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(also called </a:t>
            </a:r>
            <a:r>
              <a:rPr lang="en-US" altLang="en-US" smtClean="0">
                <a:solidFill>
                  <a:srgbClr val="FFC000"/>
                </a:solidFill>
              </a:rPr>
              <a:t>edges</a:t>
            </a:r>
            <a:r>
              <a:rPr lang="en-US" altLang="en-US" smtClean="0"/>
              <a:t> 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or </a:t>
            </a:r>
            <a:r>
              <a:rPr lang="en-US" altLang="en-US" smtClean="0">
                <a:solidFill>
                  <a:srgbClr val="FFC000"/>
                </a:solidFill>
              </a:rPr>
              <a:t>arcs</a:t>
            </a:r>
            <a:r>
              <a:rPr lang="en-US" altLang="en-US" smtClean="0"/>
              <a:t>)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28750"/>
            <a:ext cx="5000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(2,6,5,2,4,3,2</a:t>
            </a:r>
            <a:r>
              <a:rPr lang="en-US" altLang="en-US" dirty="0" smtClean="0"/>
              <a:t>)</a:t>
            </a:r>
          </a:p>
          <a:p>
            <a:pPr>
              <a:spcBef>
                <a:spcPct val="0"/>
              </a:spcBef>
            </a:pPr>
            <a:endParaRPr lang="en-US" altLang="en-US" sz="2000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Is it a path?</a:t>
            </a:r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Circuits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28750"/>
            <a:ext cx="5000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(2,6,5,2,4,3,2</a:t>
            </a:r>
            <a:r>
              <a:rPr lang="en-US" altLang="en-US" dirty="0" smtClean="0"/>
              <a:t>)</a:t>
            </a:r>
          </a:p>
          <a:p>
            <a:pPr>
              <a:spcBef>
                <a:spcPct val="0"/>
              </a:spcBef>
            </a:pPr>
            <a:endParaRPr lang="en-US" altLang="en-US" sz="2000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Is it a path?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rgbClr val="FFFF00"/>
                </a:solidFill>
              </a:rPr>
              <a:t>no</a:t>
            </a:r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Circuits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28750"/>
            <a:ext cx="5000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(2,6,5,2,4,3,2</a:t>
            </a:r>
            <a:r>
              <a:rPr lang="en-US" altLang="en-US" dirty="0" smtClean="0"/>
              <a:t>)</a:t>
            </a:r>
          </a:p>
          <a:p>
            <a:pPr>
              <a:spcBef>
                <a:spcPct val="0"/>
              </a:spcBef>
            </a:pPr>
            <a:endParaRPr lang="en-US" altLang="en-US" sz="2000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Is it a circuit?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Circuits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28750"/>
            <a:ext cx="5000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(2,6,5,2,4,3,2</a:t>
            </a:r>
            <a:r>
              <a:rPr lang="en-US" altLang="en-US" dirty="0" smtClean="0"/>
              <a:t>)</a:t>
            </a:r>
          </a:p>
          <a:p>
            <a:pPr>
              <a:spcBef>
                <a:spcPct val="0"/>
              </a:spcBef>
            </a:pPr>
            <a:endParaRPr lang="en-US" altLang="en-US" sz="2000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Is it a circuit?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rgbClr val="FFFF00"/>
                </a:solidFill>
              </a:rPr>
              <a:t>yes</a:t>
            </a:r>
          </a:p>
        </p:txBody>
      </p:sp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Circuits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28750"/>
            <a:ext cx="5000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(2,6,5,2,4,3,2</a:t>
            </a:r>
            <a:r>
              <a:rPr lang="en-US" altLang="en-US" dirty="0" smtClean="0"/>
              <a:t>)</a:t>
            </a:r>
          </a:p>
          <a:p>
            <a:pPr>
              <a:spcBef>
                <a:spcPct val="0"/>
              </a:spcBef>
            </a:pPr>
            <a:endParaRPr lang="en-US" altLang="en-US" sz="2000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Is it a simple circuit?</a:t>
            </a:r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Circuits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28750"/>
            <a:ext cx="5000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(2,6,5,2,4,3,2</a:t>
            </a:r>
            <a:r>
              <a:rPr lang="en-US" altLang="en-US" dirty="0" smtClean="0"/>
              <a:t>)</a:t>
            </a:r>
          </a:p>
          <a:p>
            <a:pPr>
              <a:spcBef>
                <a:spcPct val="0"/>
              </a:spcBef>
            </a:pPr>
            <a:endParaRPr lang="en-US" altLang="en-US" sz="2000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Is it a simple circuit?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rgbClr val="FFFF00"/>
                </a:solidFill>
              </a:rPr>
              <a:t>no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rgbClr val="FFFF00"/>
                </a:solidFill>
              </a:rPr>
              <a:t>(vertex 2 is 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rgbClr val="FFFF00"/>
                </a:solidFill>
              </a:rPr>
              <a:t>repeated)</a:t>
            </a:r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Circuits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28750"/>
            <a:ext cx="5000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(5,6,2,5</a:t>
            </a:r>
            <a:r>
              <a:rPr lang="en-US" altLang="en-US" dirty="0" smtClean="0"/>
              <a:t>)</a:t>
            </a:r>
          </a:p>
          <a:p>
            <a:pPr>
              <a:spcBef>
                <a:spcPct val="0"/>
              </a:spcBef>
            </a:pPr>
            <a:endParaRPr lang="en-US" altLang="en-US" sz="2000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Is it a path?</a:t>
            </a:r>
          </a:p>
        </p:txBody>
      </p:sp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Circuits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28750"/>
            <a:ext cx="5000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Path: </a:t>
            </a:r>
            <a:r>
              <a:rPr lang="en-US" altLang="en-US" smtClean="0"/>
              <a:t>(5,6,2,5</a:t>
            </a:r>
            <a:r>
              <a:rPr lang="en-US" altLang="en-US" dirty="0" smtClean="0"/>
              <a:t>)</a:t>
            </a:r>
          </a:p>
          <a:p>
            <a:pPr>
              <a:spcBef>
                <a:spcPct val="0"/>
              </a:spcBef>
            </a:pPr>
            <a:endParaRPr lang="en-US" altLang="en-US" sz="2000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Is it a path?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rgbClr val="FFFF00"/>
                </a:solidFill>
              </a:rPr>
              <a:t>no</a:t>
            </a:r>
          </a:p>
        </p:txBody>
      </p:sp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Circuits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28750"/>
            <a:ext cx="5000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Path: </a:t>
            </a:r>
            <a:r>
              <a:rPr lang="en-US" altLang="en-US" smtClean="0"/>
              <a:t>(5,6,2,5</a:t>
            </a:r>
            <a:r>
              <a:rPr lang="en-US" altLang="en-US" dirty="0" smtClean="0"/>
              <a:t>)</a:t>
            </a:r>
          </a:p>
          <a:p>
            <a:pPr>
              <a:spcBef>
                <a:spcPct val="0"/>
              </a:spcBef>
            </a:pPr>
            <a:endParaRPr lang="en-US" altLang="en-US" sz="2000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Is it a circuit?</a:t>
            </a:r>
          </a:p>
        </p:txBody>
      </p:sp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Circuits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28750"/>
            <a:ext cx="5000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Path: </a:t>
            </a:r>
            <a:r>
              <a:rPr lang="en-US" altLang="en-US" smtClean="0"/>
              <a:t>(5,6,2,5</a:t>
            </a:r>
            <a:r>
              <a:rPr lang="en-US" altLang="en-US" dirty="0" smtClean="0"/>
              <a:t>)</a:t>
            </a:r>
          </a:p>
          <a:p>
            <a:pPr>
              <a:spcBef>
                <a:spcPct val="0"/>
              </a:spcBef>
            </a:pPr>
            <a:endParaRPr lang="en-US" altLang="en-US" sz="2000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Is it a circuit?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rgbClr val="FFFF00"/>
                </a:solidFill>
              </a:rPr>
              <a:t>yes</a:t>
            </a: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Circuits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Graph Theory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An edge e is said to be </a:t>
            </a:r>
            <a:r>
              <a:rPr lang="en-US" altLang="en-US" dirty="0" smtClean="0">
                <a:solidFill>
                  <a:srgbClr val="FFC000"/>
                </a:solidFill>
              </a:rPr>
              <a:t>incident</a:t>
            </a:r>
            <a:r>
              <a:rPr lang="en-US" altLang="en-US" dirty="0" smtClean="0"/>
              <a:t> on two nodes v and w</a:t>
            </a:r>
          </a:p>
          <a:p>
            <a:endParaRPr lang="en-US" altLang="en-US" dirty="0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30500"/>
            <a:ext cx="52959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Content Placeholder 2"/>
          <p:cNvSpPr txBox="1">
            <a:spLocks/>
          </p:cNvSpPr>
          <p:nvPr/>
        </p:nvSpPr>
        <p:spPr bwMode="auto">
          <a:xfrm>
            <a:off x="6019800" y="27432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 b="0"/>
              <a:t>e</a:t>
            </a:r>
          </a:p>
        </p:txBody>
      </p:sp>
      <p:sp>
        <p:nvSpPr>
          <p:cNvPr id="7174" name="Content Placeholder 2"/>
          <p:cNvSpPr txBox="1">
            <a:spLocks/>
          </p:cNvSpPr>
          <p:nvPr/>
        </p:nvSpPr>
        <p:spPr bwMode="auto">
          <a:xfrm>
            <a:off x="5105400" y="2854325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 b="0"/>
              <a:t>v</a:t>
            </a:r>
          </a:p>
          <a:p>
            <a:pPr>
              <a:buFont typeface="Arial" charset="0"/>
              <a:buNone/>
            </a:pPr>
            <a:endParaRPr lang="en-US" altLang="en-US" b="0"/>
          </a:p>
        </p:txBody>
      </p:sp>
      <p:sp>
        <p:nvSpPr>
          <p:cNvPr id="7175" name="Content Placeholder 2"/>
          <p:cNvSpPr txBox="1">
            <a:spLocks/>
          </p:cNvSpPr>
          <p:nvPr/>
        </p:nvSpPr>
        <p:spPr bwMode="auto">
          <a:xfrm>
            <a:off x="7162800" y="2854325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 b="0"/>
              <a:t>w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28750"/>
            <a:ext cx="5000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Path: </a:t>
            </a:r>
            <a:r>
              <a:rPr lang="en-US" altLang="en-US" smtClean="0"/>
              <a:t>(5,6,2,5</a:t>
            </a:r>
            <a:r>
              <a:rPr lang="en-US" altLang="en-US" dirty="0" smtClean="0"/>
              <a:t>)</a:t>
            </a:r>
          </a:p>
          <a:p>
            <a:pPr>
              <a:spcBef>
                <a:spcPct val="0"/>
              </a:spcBef>
            </a:pPr>
            <a:endParaRPr lang="en-US" altLang="en-US" sz="2000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Is it a simple circuit?</a:t>
            </a:r>
          </a:p>
        </p:txBody>
      </p:sp>
      <p:sp>
        <p:nvSpPr>
          <p:cNvPr id="65540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Circuits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28750"/>
            <a:ext cx="5000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Path: </a:t>
            </a:r>
            <a:r>
              <a:rPr lang="en-US" altLang="en-US" smtClean="0"/>
              <a:t>(5,6,2,5</a:t>
            </a:r>
            <a:r>
              <a:rPr lang="en-US" altLang="en-US" dirty="0" smtClean="0"/>
              <a:t>)</a:t>
            </a:r>
          </a:p>
          <a:p>
            <a:pPr>
              <a:spcBef>
                <a:spcPct val="0"/>
              </a:spcBef>
            </a:pPr>
            <a:endParaRPr lang="en-US" altLang="en-US" sz="2000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Is it a simple circuit?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rgbClr val="FFFF00"/>
                </a:solidFill>
              </a:rPr>
              <a:t>yes</a:t>
            </a:r>
          </a:p>
        </p:txBody>
      </p:sp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Circuits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28750"/>
            <a:ext cx="5000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Path: (7)</a:t>
            </a:r>
          </a:p>
          <a:p>
            <a:pPr>
              <a:spcBef>
                <a:spcPct val="0"/>
              </a:spcBef>
            </a:pPr>
            <a:endParaRPr lang="en-US" altLang="en-US" sz="2000" smtClean="0"/>
          </a:p>
          <a:p>
            <a:pPr>
              <a:spcBef>
                <a:spcPct val="0"/>
              </a:spcBef>
            </a:pPr>
            <a:r>
              <a:rPr lang="en-US" altLang="en-US" smtClean="0"/>
              <a:t>Is it a path?</a:t>
            </a:r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Circuits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28750"/>
            <a:ext cx="5000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Path: (7)</a:t>
            </a:r>
          </a:p>
          <a:p>
            <a:pPr>
              <a:spcBef>
                <a:spcPct val="0"/>
              </a:spcBef>
            </a:pPr>
            <a:endParaRPr lang="en-US" altLang="en-US" sz="2000" smtClean="0"/>
          </a:p>
          <a:p>
            <a:pPr>
              <a:spcBef>
                <a:spcPct val="0"/>
              </a:spcBef>
            </a:pPr>
            <a:r>
              <a:rPr lang="en-US" altLang="en-US" smtClean="0"/>
              <a:t>Is it a path?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FFFF00"/>
                </a:solidFill>
              </a:rPr>
              <a:t>yes</a:t>
            </a:r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Circuits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28750"/>
            <a:ext cx="5000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Path: (7)</a:t>
            </a:r>
          </a:p>
          <a:p>
            <a:pPr>
              <a:spcBef>
                <a:spcPct val="0"/>
              </a:spcBef>
            </a:pPr>
            <a:endParaRPr lang="en-US" altLang="en-US" sz="2000" smtClean="0"/>
          </a:p>
          <a:p>
            <a:pPr>
              <a:spcBef>
                <a:spcPct val="0"/>
              </a:spcBef>
            </a:pPr>
            <a:r>
              <a:rPr lang="en-US" altLang="en-US" smtClean="0"/>
              <a:t>Is it a circuit?</a:t>
            </a:r>
          </a:p>
        </p:txBody>
      </p:sp>
      <p:sp>
        <p:nvSpPr>
          <p:cNvPr id="6963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Circuits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28750"/>
            <a:ext cx="5000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Path: (7)</a:t>
            </a:r>
          </a:p>
          <a:p>
            <a:pPr>
              <a:spcBef>
                <a:spcPct val="0"/>
              </a:spcBef>
            </a:pPr>
            <a:endParaRPr lang="en-US" altLang="en-US" sz="2000" smtClean="0"/>
          </a:p>
          <a:p>
            <a:pPr>
              <a:spcBef>
                <a:spcPct val="0"/>
              </a:spcBef>
            </a:pPr>
            <a:r>
              <a:rPr lang="en-US" altLang="en-US" smtClean="0"/>
              <a:t>Is it a circuit?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FFFF00"/>
                </a:solidFill>
              </a:rPr>
              <a:t>nope!</a:t>
            </a:r>
          </a:p>
        </p:txBody>
      </p:sp>
      <p:sp>
        <p:nvSpPr>
          <p:cNvPr id="70660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Circuits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Circuits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</a:t>
            </a:r>
            <a:r>
              <a:rPr lang="en-US" altLang="en-US" dirty="0" smtClean="0">
                <a:solidFill>
                  <a:srgbClr val="FFC000"/>
                </a:solidFill>
              </a:rPr>
              <a:t>connected graph </a:t>
            </a:r>
            <a:r>
              <a:rPr lang="en-US" altLang="en-US" dirty="0" smtClean="0"/>
              <a:t>is a graph in which we can get from any vertex to any other vertex on a path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657600"/>
            <a:ext cx="4508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3000"/>
            <a:ext cx="49022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Circuits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connected graph consists of one “piece” while a graph that is not connected consists of two or more “pieces”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98500" y="6146800"/>
            <a:ext cx="381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 sz="3000" dirty="0" smtClean="0"/>
              <a:t>Connected </a:t>
            </a:r>
            <a:r>
              <a:rPr lang="en-US" altLang="en-US" sz="3000" dirty="0"/>
              <a:t>graph</a:t>
            </a:r>
            <a:endParaRPr lang="en-US" altLang="en-US" sz="3000" dirty="0">
              <a:solidFill>
                <a:srgbClr val="FFC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486400" y="6223000"/>
            <a:ext cx="381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 sz="3000" dirty="0" smtClean="0"/>
              <a:t>How many pieces?</a:t>
            </a:r>
            <a:endParaRPr lang="en-US" altLang="en-US" sz="3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Circuits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These “pieces” are subgraphs of the original graph and are called </a:t>
            </a:r>
            <a:r>
              <a:rPr lang="en-US" altLang="en-US" smtClean="0">
                <a:solidFill>
                  <a:srgbClr val="FFC000"/>
                </a:solidFill>
              </a:rPr>
              <a:t>components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657600"/>
            <a:ext cx="4508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3000"/>
            <a:ext cx="49022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98500" y="6146800"/>
            <a:ext cx="381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 sz="3000" dirty="0" smtClean="0"/>
              <a:t>Connected </a:t>
            </a:r>
            <a:r>
              <a:rPr lang="en-US" altLang="en-US" sz="3000" dirty="0"/>
              <a:t>graph</a:t>
            </a:r>
            <a:endParaRPr lang="en-US" altLang="en-US" sz="3000" dirty="0">
              <a:solidFill>
                <a:srgbClr val="FFC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48200" y="6223000"/>
            <a:ext cx="4508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 sz="3000" dirty="0" smtClean="0"/>
              <a:t>How many components?</a:t>
            </a:r>
            <a:endParaRPr lang="en-US" altLang="en-US" sz="3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Circuits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The </a:t>
            </a:r>
            <a:r>
              <a:rPr lang="en-US" altLang="en-US" dirty="0" smtClean="0">
                <a:solidFill>
                  <a:srgbClr val="FFC000"/>
                </a:solidFill>
              </a:rPr>
              <a:t>subgraph</a:t>
            </a:r>
            <a:r>
              <a:rPr lang="en-US" altLang="en-US" dirty="0" smtClean="0"/>
              <a:t> of a graph consisting of all edges and vertices that are contained in some path beginning at 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v is called the </a:t>
            </a:r>
            <a:r>
              <a:rPr lang="en-US" altLang="en-US" dirty="0" smtClean="0">
                <a:solidFill>
                  <a:srgbClr val="FFC000"/>
                </a:solidFill>
              </a:rPr>
              <a:t>component</a:t>
            </a:r>
            <a:r>
              <a:rPr lang="en-US" altLang="en-US" dirty="0" smtClean="0"/>
              <a:t> containing v</a:t>
            </a:r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Graph Theory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30500"/>
            <a:ext cx="52959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Content Placeholder 2"/>
          <p:cNvSpPr txBox="1">
            <a:spLocks/>
          </p:cNvSpPr>
          <p:nvPr/>
        </p:nvSpPr>
        <p:spPr bwMode="auto">
          <a:xfrm>
            <a:off x="6019800" y="27432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 b="0"/>
              <a:t>e</a:t>
            </a:r>
          </a:p>
        </p:txBody>
      </p:sp>
      <p:sp>
        <p:nvSpPr>
          <p:cNvPr id="8198" name="Content Placeholder 2"/>
          <p:cNvSpPr txBox="1">
            <a:spLocks/>
          </p:cNvSpPr>
          <p:nvPr/>
        </p:nvSpPr>
        <p:spPr bwMode="auto">
          <a:xfrm>
            <a:off x="5105400" y="2854325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 b="0"/>
              <a:t>v</a:t>
            </a:r>
          </a:p>
          <a:p>
            <a:pPr>
              <a:buFont typeface="Arial" charset="0"/>
              <a:buNone/>
            </a:pPr>
            <a:endParaRPr lang="en-US" altLang="en-US" b="0"/>
          </a:p>
        </p:txBody>
      </p:sp>
      <p:sp>
        <p:nvSpPr>
          <p:cNvPr id="8199" name="Content Placeholder 2"/>
          <p:cNvSpPr txBox="1">
            <a:spLocks/>
          </p:cNvSpPr>
          <p:nvPr/>
        </p:nvSpPr>
        <p:spPr bwMode="auto">
          <a:xfrm>
            <a:off x="7162800" y="2854325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 b="0"/>
              <a:t>w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Points v and w are said to be </a:t>
            </a:r>
            <a:r>
              <a:rPr lang="en-US" altLang="en-US" dirty="0" smtClean="0">
                <a:solidFill>
                  <a:srgbClr val="FFC000"/>
                </a:solidFill>
              </a:rPr>
              <a:t>incident </a:t>
            </a:r>
            <a:r>
              <a:rPr lang="en-US" altLang="en-US" dirty="0" smtClean="0"/>
              <a:t>on edge e and to be </a:t>
            </a:r>
            <a:r>
              <a:rPr lang="en-US" altLang="en-US" dirty="0" smtClean="0">
                <a:solidFill>
                  <a:srgbClr val="FFC000"/>
                </a:solidFill>
              </a:rPr>
              <a:t>adjacent </a:t>
            </a:r>
            <a:r>
              <a:rPr lang="en-US" altLang="en-US" dirty="0" smtClean="0"/>
              <a:t>vertices</a:t>
            </a:r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28750"/>
            <a:ext cx="5000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Is the graph connected?</a:t>
            </a:r>
          </a:p>
        </p:txBody>
      </p:sp>
      <p:sp>
        <p:nvSpPr>
          <p:cNvPr id="76804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Circuits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Is the graph connected?</a:t>
            </a:r>
          </a:p>
        </p:txBody>
      </p:sp>
      <p:sp>
        <p:nvSpPr>
          <p:cNvPr id="77828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Circuits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09700"/>
            <a:ext cx="5000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09700"/>
            <a:ext cx="5000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How many components?</a:t>
            </a:r>
          </a:p>
        </p:txBody>
      </p:sp>
      <p:sp>
        <p:nvSpPr>
          <p:cNvPr id="78852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Circuits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Paths and Circuits</a:t>
            </a:r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3152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0" y="66690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B0F0"/>
                </a:solidFill>
              </a:rPr>
              <a:t>https</a:t>
            </a:r>
            <a:r>
              <a:rPr lang="en-US" altLang="en-US" sz="1800" b="0">
                <a:solidFill>
                  <a:srgbClr val="00B0F0"/>
                </a:solidFill>
              </a:rPr>
              <a:t>://</a:t>
            </a:r>
            <a:r>
              <a:rPr lang="en-US" altLang="en-US" sz="1800" b="0" smtClean="0">
                <a:solidFill>
                  <a:srgbClr val="00B0F0"/>
                </a:solidFill>
              </a:rPr>
              <a:t>www.maa.org/sites/default/files/images/cms_upload/Konigsberg_colour37936.jpg</a:t>
            </a:r>
            <a:endParaRPr lang="en-US" altLang="en-US" sz="1800" b="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Paths and Circuits</a:t>
            </a:r>
          </a:p>
        </p:txBody>
      </p:sp>
      <p:sp>
        <p:nvSpPr>
          <p:cNvPr id="8192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city of </a:t>
            </a:r>
            <a:r>
              <a:rPr lang="en-US" altLang="en-US" dirty="0" err="1" smtClean="0"/>
              <a:t>Königsberg</a:t>
            </a:r>
            <a:r>
              <a:rPr lang="en-US" altLang="en-US" dirty="0" smtClean="0"/>
              <a:t> in Prussia (now Kaliningrad, Russia) was set on both sides of the </a:t>
            </a:r>
            <a:r>
              <a:rPr lang="en-US" altLang="en-US" dirty="0" err="1" smtClean="0"/>
              <a:t>Pregel</a:t>
            </a:r>
            <a:r>
              <a:rPr lang="en-US" altLang="en-US" dirty="0" smtClean="0"/>
              <a:t> River </a:t>
            </a:r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97225"/>
            <a:ext cx="46482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Paths and Circuits</a:t>
            </a:r>
          </a:p>
        </p:txBody>
      </p:sp>
      <p:sp>
        <p:nvSpPr>
          <p:cNvPr id="8294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It included two large islands which were connected to each other and to the two riverbanks of the city by 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seven bridges </a:t>
            </a:r>
          </a:p>
        </p:txBody>
      </p:sp>
      <p:pic>
        <p:nvPicPr>
          <p:cNvPr id="829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97225"/>
            <a:ext cx="46482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Paths and Circuits</a:t>
            </a:r>
          </a:p>
        </p:txBody>
      </p:sp>
      <p:sp>
        <p:nvSpPr>
          <p:cNvPr id="8397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problem was to devise a walk through the city that would cross each of the bridges once and only once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Paths and Circuits</a:t>
            </a:r>
          </a:p>
        </p:txBody>
      </p:sp>
      <p:sp>
        <p:nvSpPr>
          <p:cNvPr id="8499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 smtClean="0"/>
              <a:t>Leonhardt</a:t>
            </a:r>
            <a:r>
              <a:rPr lang="en-US" altLang="en-US" dirty="0" smtClean="0"/>
              <a:t> Euler 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(1707-1783)</a:t>
            </a:r>
            <a:endParaRPr lang="en-US" altLang="en-US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wanted to solve 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the problem</a:t>
            </a:r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81100"/>
            <a:ext cx="43434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Rectangle 2"/>
          <p:cNvSpPr>
            <a:spLocks noChangeArrowheads="1"/>
          </p:cNvSpPr>
          <p:nvPr/>
        </p:nvSpPr>
        <p:spPr bwMode="auto">
          <a:xfrm>
            <a:off x="31750" y="6564313"/>
            <a:ext cx="9112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B0F0"/>
                </a:solidFill>
              </a:rPr>
              <a:t>https://upload.wikimedia.org/wikipedia/commons/d/d7/Leonhard_Euler.jpg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Paths and Circuits</a:t>
            </a:r>
          </a:p>
        </p:txBody>
      </p:sp>
      <p:sp>
        <p:nvSpPr>
          <p:cNvPr id="8601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He labeled areas of land separated by the river into vertices which he labeled with capital letters </a:t>
            </a:r>
          </a:p>
          <a:p>
            <a:endParaRPr lang="en-US" altLang="en-US" sz="2000" smtClean="0"/>
          </a:p>
          <a:p>
            <a:r>
              <a:rPr lang="en-US" altLang="en-US" smtClean="0"/>
              <a:t>The bridges are the edges between the vertices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30500"/>
            <a:ext cx="52959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How many vertices?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How many edges?</a:t>
            </a:r>
          </a:p>
          <a:p>
            <a:endParaRPr lang="en-US" altLang="en-US" dirty="0" smtClean="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Graph Theory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Paths and Circuits</a:t>
            </a:r>
          </a:p>
        </p:txBody>
      </p:sp>
      <p:pic>
        <p:nvPicPr>
          <p:cNvPr id="87043" name="Picture 2" descr="http://www.google.com/url?source=imglanding&amp;ct=img&amp;q=http://www.galileo.org/math/images/Konigsberg3.jpg&amp;sa=X&amp;ei=zF7FT7_bB-Ww2wWUh-DtAQ&amp;ved=0CAwQ8wc&amp;usg=AFQjCNEIeob92wYDxzZy9f6ETln9kB2n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315200" cy="582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Can you find a circuit?</a:t>
            </a:r>
          </a:p>
        </p:txBody>
      </p:sp>
      <p:sp>
        <p:nvSpPr>
          <p:cNvPr id="88068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Paths and Circuits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PROBLEMS</a:t>
            </a:r>
            <a:endParaRPr lang="en-US" altLang="en-US" sz="2400" i="1">
              <a:solidFill>
                <a:schemeClr val="folHlin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4999"/>
            <a:ext cx="9448800" cy="393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Paths and Circuits</a:t>
            </a:r>
          </a:p>
        </p:txBody>
      </p:sp>
      <p:sp>
        <p:nvSpPr>
          <p:cNvPr id="8909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Some ways that don’t work…</a:t>
            </a:r>
          </a:p>
        </p:txBody>
      </p:sp>
      <p:pic>
        <p:nvPicPr>
          <p:cNvPr id="890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981200"/>
            <a:ext cx="6934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Paths and Circuits</a:t>
            </a:r>
          </a:p>
        </p:txBody>
      </p:sp>
      <p:sp>
        <p:nvSpPr>
          <p:cNvPr id="9011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Some ways that don’t work…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Euler proved it was not possible to solve this problem!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901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981200"/>
            <a:ext cx="6934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Paths and Circuits</a:t>
            </a:r>
          </a:p>
        </p:txBody>
      </p:sp>
      <p:sp>
        <p:nvSpPr>
          <p:cNvPr id="9113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Euler went on to generalize this mode of thinking, laying a foundation for graph theory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Paths and Circuits</a:t>
            </a:r>
          </a:p>
        </p:txBody>
      </p:sp>
      <p:sp>
        <p:nvSpPr>
          <p:cNvPr id="9216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</a:t>
            </a:r>
            <a:r>
              <a:rPr lang="en-US" altLang="en-US" smtClean="0">
                <a:solidFill>
                  <a:srgbClr val="FFC000"/>
                </a:solidFill>
              </a:rPr>
              <a:t>network</a:t>
            </a:r>
            <a:r>
              <a:rPr lang="en-US" altLang="en-US" smtClean="0"/>
              <a:t> is a figure made up of points (vertices) connected by non-intersecting curves (edges)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Paths and Circuits</a:t>
            </a:r>
          </a:p>
        </p:txBody>
      </p:sp>
      <p:sp>
        <p:nvSpPr>
          <p:cNvPr id="9318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vertex is called </a:t>
            </a:r>
            <a:r>
              <a:rPr lang="en-US" altLang="en-US" smtClean="0">
                <a:solidFill>
                  <a:srgbClr val="FFC000"/>
                </a:solidFill>
              </a:rPr>
              <a:t>odd</a:t>
            </a:r>
            <a:r>
              <a:rPr lang="en-US" altLang="en-US" smtClean="0"/>
              <a:t> if it has an odd number of edges leading to it, otherwise it is called </a:t>
            </a:r>
            <a:r>
              <a:rPr lang="en-US" altLang="en-US" smtClean="0">
                <a:solidFill>
                  <a:srgbClr val="FFC000"/>
                </a:solidFill>
              </a:rPr>
              <a:t>even</a:t>
            </a:r>
            <a:r>
              <a:rPr lang="en-US" altLang="en-US" smtClean="0"/>
              <a:t> 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Paths and Circuits</a:t>
            </a:r>
          </a:p>
        </p:txBody>
      </p:sp>
      <p:sp>
        <p:nvSpPr>
          <p:cNvPr id="9421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An </a:t>
            </a:r>
            <a:r>
              <a:rPr lang="en-US" altLang="en-US" smtClean="0">
                <a:solidFill>
                  <a:srgbClr val="FFC000"/>
                </a:solidFill>
              </a:rPr>
              <a:t>Euler path </a:t>
            </a:r>
            <a:r>
              <a:rPr lang="en-US" altLang="en-US" smtClean="0"/>
              <a:t>is a continuous path that passes through every edge once and only once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Paths and Circuits</a:t>
            </a:r>
          </a:p>
        </p:txBody>
      </p:sp>
      <p:pic>
        <p:nvPicPr>
          <p:cNvPr id="952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2819400"/>
            <a:ext cx="5964237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If a network has more than two odd vertices, it does not have an Euler path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654300"/>
            <a:ext cx="59944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Paths and Circuits</a:t>
            </a:r>
          </a:p>
        </p:txBody>
      </p:sp>
      <p:sp>
        <p:nvSpPr>
          <p:cNvPr id="9626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If a network has more than two odd vertices, it does not have an Euler path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6256</TotalTime>
  <Words>5471</Words>
  <Application>Microsoft Office PowerPoint</Application>
  <PresentationFormat>On-screen Show (4:3)</PresentationFormat>
  <Paragraphs>1438</Paragraphs>
  <Slides>325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325</vt:i4>
      </vt:variant>
    </vt:vector>
  </HeadingPairs>
  <TitlesOfParts>
    <vt:vector size="326" baseType="lpstr">
      <vt:lpstr>Office Theme</vt:lpstr>
      <vt:lpstr>PowerPoint Presentation</vt:lpstr>
      <vt:lpstr>Graph Theory</vt:lpstr>
      <vt:lpstr>Graph Theory</vt:lpstr>
      <vt:lpstr>Graph Theory</vt:lpstr>
      <vt:lpstr>Graph Theory</vt:lpstr>
      <vt:lpstr>Graph Theory</vt:lpstr>
      <vt:lpstr>Graph Theory</vt:lpstr>
      <vt:lpstr>Graph Theory</vt:lpstr>
      <vt:lpstr>PowerPoint Presentation</vt:lpstr>
      <vt:lpstr>PowerPoint Presentation</vt:lpstr>
      <vt:lpstr>Graph Theory</vt:lpstr>
      <vt:lpstr>Graph Theory</vt:lpstr>
      <vt:lpstr>Graph Theory</vt:lpstr>
      <vt:lpstr>PowerPoint Presentation</vt:lpstr>
      <vt:lpstr>Graph Theory</vt:lpstr>
      <vt:lpstr>Graph Theory</vt:lpstr>
      <vt:lpstr>Graph Theory</vt:lpstr>
      <vt:lpstr>Graph Theory</vt:lpstr>
      <vt:lpstr>Graph Theory</vt:lpstr>
      <vt:lpstr>Graph Theory</vt:lpstr>
      <vt:lpstr>Graph Theory</vt:lpstr>
      <vt:lpstr>PowerPoint Presentation</vt:lpstr>
      <vt:lpstr>Graph Theory</vt:lpstr>
      <vt:lpstr>Graph Theory</vt:lpstr>
      <vt:lpstr>PowerPoint Presentation</vt:lpstr>
      <vt:lpstr>PowerPoint Presentation</vt:lpstr>
      <vt:lpstr>Graph Theory</vt:lpstr>
      <vt:lpstr>Graph Theory</vt:lpstr>
      <vt:lpstr>PowerPoint Presentation</vt:lpstr>
      <vt:lpstr>PowerPoint Presentation</vt:lpstr>
      <vt:lpstr>Graph Theory</vt:lpstr>
      <vt:lpstr>Questions?</vt:lpstr>
      <vt:lpstr>Paths</vt:lpstr>
      <vt:lpstr>Paths</vt:lpstr>
      <vt:lpstr>Paths</vt:lpstr>
      <vt:lpstr>Paths</vt:lpstr>
      <vt:lpstr>Paths</vt:lpstr>
      <vt:lpstr>PowerPoint Presentation</vt:lpstr>
      <vt:lpstr>Paths</vt:lpstr>
      <vt:lpstr>Paths</vt:lpstr>
      <vt:lpstr>PowerPoint Presentation</vt:lpstr>
      <vt:lpstr>Paths</vt:lpstr>
      <vt:lpstr>PowerPoint Presentation</vt:lpstr>
      <vt:lpstr>PowerPoint Presentation</vt:lpstr>
      <vt:lpstr>Paths</vt:lpstr>
      <vt:lpstr>Questions?</vt:lpstr>
      <vt:lpstr>Circuits</vt:lpstr>
      <vt:lpstr>Circuits</vt:lpstr>
      <vt:lpstr>PowerPoint Presentation</vt:lpstr>
      <vt:lpstr>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Circuits</vt:lpstr>
      <vt:lpstr>Circuits</vt:lpstr>
      <vt:lpstr>Circuits</vt:lpstr>
      <vt:lpstr>Circuits</vt:lpstr>
      <vt:lpstr>PowerPoint Presentation</vt:lpstr>
      <vt:lpstr>PowerPoint Presentation</vt:lpstr>
      <vt:lpstr>PowerPoint Presentation</vt:lpstr>
      <vt:lpstr>Questions?</vt:lpstr>
      <vt:lpstr>Paths and Circuits</vt:lpstr>
      <vt:lpstr>Paths and Circuits</vt:lpstr>
      <vt:lpstr>Paths and Circuits</vt:lpstr>
      <vt:lpstr>Paths and Circuits</vt:lpstr>
      <vt:lpstr>Paths and Circuits</vt:lpstr>
      <vt:lpstr>Paths and Circuits</vt:lpstr>
      <vt:lpstr>Paths and Circuits</vt:lpstr>
      <vt:lpstr>PowerPoint Presentation</vt:lpstr>
      <vt:lpstr>Paths and Circuits</vt:lpstr>
      <vt:lpstr>Paths and Circuits</vt:lpstr>
      <vt:lpstr>Paths and Circuits</vt:lpstr>
      <vt:lpstr>Paths and Circuits</vt:lpstr>
      <vt:lpstr>Paths and Circuits</vt:lpstr>
      <vt:lpstr>Paths and Circuits</vt:lpstr>
      <vt:lpstr>Paths and Circuits</vt:lpstr>
      <vt:lpstr>Paths and Circuits</vt:lpstr>
      <vt:lpstr>Paths and Circuits</vt:lpstr>
      <vt:lpstr>Paths and Circuits</vt:lpstr>
      <vt:lpstr>Paths and Circuits</vt:lpstr>
      <vt:lpstr>Paths and Circuits</vt:lpstr>
      <vt:lpstr>Paths and Circuits</vt:lpstr>
      <vt:lpstr>Paths and Circuits</vt:lpstr>
      <vt:lpstr>Paths and Circuits</vt:lpstr>
      <vt:lpstr>Paths and Circuits</vt:lpstr>
      <vt:lpstr>Paths and Circuits</vt:lpstr>
      <vt:lpstr>Questions?</vt:lpstr>
      <vt:lpstr>Trees</vt:lpstr>
      <vt:lpstr>Trees</vt:lpstr>
      <vt:lpstr>Trees</vt:lpstr>
      <vt:lpstr>Trees</vt:lpstr>
      <vt:lpstr>Trees</vt:lpstr>
      <vt:lpstr>PowerPoint Presentation</vt:lpstr>
      <vt:lpstr>PowerPoint Presentation</vt:lpstr>
      <vt:lpstr>PowerPoint Presentation</vt:lpstr>
      <vt:lpstr>Trees</vt:lpstr>
      <vt:lpstr>Trees</vt:lpstr>
      <vt:lpstr>Trees</vt:lpstr>
      <vt:lpstr>PowerPoint Presentation</vt:lpstr>
      <vt:lpstr>PowerPoint Presentation</vt:lpstr>
      <vt:lpstr>Questions?</vt:lpstr>
      <vt:lpstr>Trees</vt:lpstr>
      <vt:lpstr>Trees</vt:lpstr>
      <vt:lpstr>Trees</vt:lpstr>
      <vt:lpstr>Trees</vt:lpstr>
      <vt:lpstr>Trees</vt:lpstr>
      <vt:lpstr>Trees</vt:lpstr>
      <vt:lpstr>Trees</vt:lpstr>
      <vt:lpstr>PowerPoint Presentation</vt:lpstr>
      <vt:lpstr>PowerPoint Presentation</vt:lpstr>
      <vt:lpstr>Trees</vt:lpstr>
      <vt:lpstr>Trees</vt:lpstr>
      <vt:lpstr>Trees</vt:lpstr>
      <vt:lpstr>Trees</vt:lpstr>
      <vt:lpstr>Trees</vt:lpstr>
      <vt:lpstr>Trees</vt:lpstr>
      <vt:lpstr>Trees</vt:lpstr>
      <vt:lpstr>Trees</vt:lpstr>
      <vt:lpstr>Trees</vt:lpstr>
      <vt:lpstr>Trees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Trees</vt:lpstr>
      <vt:lpstr>Trees</vt:lpstr>
      <vt:lpstr>Trees</vt:lpstr>
      <vt:lpstr>Trees</vt:lpstr>
      <vt:lpstr>Trees</vt:lpstr>
      <vt:lpstr>Trees</vt:lpstr>
      <vt:lpstr>PowerPoint Presentation</vt:lpstr>
      <vt:lpstr>Searching Trees</vt:lpstr>
      <vt:lpstr>Searching Trees</vt:lpstr>
      <vt:lpstr>Searching Trees</vt:lpstr>
      <vt:lpstr>Searching Trees</vt:lpstr>
      <vt:lpstr>Searching Trees</vt:lpstr>
      <vt:lpstr>Searching Trees</vt:lpstr>
      <vt:lpstr>Searching Trees</vt:lpstr>
      <vt:lpstr>Searching Trees</vt:lpstr>
      <vt:lpstr>Questions?</vt:lpstr>
      <vt:lpstr>Binary Trees</vt:lpstr>
      <vt:lpstr>Binary Trees</vt:lpstr>
      <vt:lpstr>PowerPoint Presentation</vt:lpstr>
      <vt:lpstr>PowerPoint Presentation</vt:lpstr>
      <vt:lpstr>Binary Trees</vt:lpstr>
      <vt:lpstr>Binary Trees</vt:lpstr>
      <vt:lpstr>Binary Trees</vt:lpstr>
      <vt:lpstr>Binary Trees</vt:lpstr>
      <vt:lpstr>Binary Trees</vt:lpstr>
      <vt:lpstr>Binary Trees</vt:lpstr>
      <vt:lpstr>Binary Trees</vt:lpstr>
      <vt:lpstr>Binary Trees</vt:lpstr>
      <vt:lpstr>PowerPoint Presentation</vt:lpstr>
      <vt:lpstr>Binary Trees</vt:lpstr>
      <vt:lpstr>Binary Trees</vt:lpstr>
      <vt:lpstr>Binary Trees</vt:lpstr>
      <vt:lpstr>Binary Trees</vt:lpstr>
      <vt:lpstr>Binary Trees</vt:lpstr>
      <vt:lpstr>Binary Trees</vt:lpstr>
      <vt:lpstr>Binary Trees</vt:lpstr>
      <vt:lpstr>Binary Trees</vt:lpstr>
      <vt:lpstr>Binary Trees</vt:lpstr>
      <vt:lpstr>Binary Trees</vt:lpstr>
      <vt:lpstr>Binary Trees</vt:lpstr>
      <vt:lpstr>Binary Trees</vt:lpstr>
      <vt:lpstr>Binary Trees</vt:lpstr>
      <vt:lpstr>Binary Trees</vt:lpstr>
      <vt:lpstr>Binary Trees</vt:lpstr>
      <vt:lpstr>Binary Trees</vt:lpstr>
      <vt:lpstr>Binary Trees</vt:lpstr>
      <vt:lpstr>Binary Trees</vt:lpstr>
      <vt:lpstr>Binary Trees</vt:lpstr>
      <vt:lpstr>Binary Trees</vt:lpstr>
      <vt:lpstr>Binary Trees</vt:lpstr>
      <vt:lpstr>Binary Trees</vt:lpstr>
      <vt:lpstr>Binary Trees</vt:lpstr>
      <vt:lpstr>PowerPoint Presentation</vt:lpstr>
      <vt:lpstr>PowerPoint Presentation</vt:lpstr>
      <vt:lpstr>Binary Trees</vt:lpstr>
      <vt:lpstr>Binary Trees</vt:lpstr>
      <vt:lpstr>Binary Trees</vt:lpstr>
      <vt:lpstr>PowerPoint Presentation</vt:lpstr>
      <vt:lpstr>PowerPoint Presentation</vt:lpstr>
      <vt:lpstr>Binary Trees</vt:lpstr>
      <vt:lpstr>Binary Trees</vt:lpstr>
      <vt:lpstr>Binary Trees</vt:lpstr>
      <vt:lpstr>Binary Trees</vt:lpstr>
      <vt:lpstr>Questions?</vt:lpstr>
      <vt:lpstr>Iteration</vt:lpstr>
      <vt:lpstr>Iteration</vt:lpstr>
      <vt:lpstr>Iteration</vt:lpstr>
      <vt:lpstr>Iteration</vt:lpstr>
      <vt:lpstr>Iteration</vt:lpstr>
      <vt:lpstr>Iteration</vt:lpstr>
      <vt:lpstr>Iteration</vt:lpstr>
      <vt:lpstr>Iteration</vt:lpstr>
      <vt:lpstr>Iteration</vt:lpstr>
      <vt:lpstr>Iteration</vt:lpstr>
      <vt:lpstr>Iteration</vt:lpstr>
      <vt:lpstr>Iteration</vt:lpstr>
      <vt:lpstr>Iteration</vt:lpstr>
      <vt:lpstr>Iteration</vt:lpstr>
      <vt:lpstr>Iteration</vt:lpstr>
      <vt:lpstr>Iteration</vt:lpstr>
      <vt:lpstr>Iteration</vt:lpstr>
      <vt:lpstr>Questions?</vt:lpstr>
      <vt:lpstr>Spanning Trees</vt:lpstr>
      <vt:lpstr>Spanning Trees</vt:lpstr>
      <vt:lpstr>Spanning Trees</vt:lpstr>
      <vt:lpstr>Spanning Trees</vt:lpstr>
      <vt:lpstr>Spanning Trees</vt:lpstr>
      <vt:lpstr>Spanning Trees</vt:lpstr>
      <vt:lpstr>Spanning Trees</vt:lpstr>
      <vt:lpstr>Spanning Trees</vt:lpstr>
      <vt:lpstr>Spanning Trees</vt:lpstr>
      <vt:lpstr>Spanning Trees</vt:lpstr>
      <vt:lpstr>Spanning Trees</vt:lpstr>
      <vt:lpstr>Spanning Trees</vt:lpstr>
      <vt:lpstr>Spanning Trees</vt:lpstr>
      <vt:lpstr>Spanning Trees</vt:lpstr>
      <vt:lpstr>Spanning Trees</vt:lpstr>
      <vt:lpstr>Spanning Trees</vt:lpstr>
      <vt:lpstr>Spanning Trees</vt:lpstr>
      <vt:lpstr>Spanning Trees</vt:lpstr>
      <vt:lpstr>Spanning Trees</vt:lpstr>
      <vt:lpstr>Spanning Trees</vt:lpstr>
      <vt:lpstr>Spanning Trees</vt:lpstr>
      <vt:lpstr>Spanning Trees</vt:lpstr>
      <vt:lpstr>Spanning Trees</vt:lpstr>
      <vt:lpstr>Spanning Trees</vt:lpstr>
      <vt:lpstr>Spanning Trees</vt:lpstr>
      <vt:lpstr>Spanning Trees</vt:lpstr>
      <vt:lpstr>Spanning Trees</vt:lpstr>
      <vt:lpstr>Spanning Trees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Decision Trees</vt:lpstr>
      <vt:lpstr>Decision Trees</vt:lpstr>
      <vt:lpstr>Decision Trees</vt:lpstr>
      <vt:lpstr>PowerPoint Presentation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Decision Trees</vt:lpstr>
      <vt:lpstr>Decision Trees</vt:lpstr>
      <vt:lpstr>Decision Trees</vt:lpstr>
      <vt:lpstr>PowerPoint Presentation</vt:lpstr>
      <vt:lpstr>PowerPoint Presentation</vt:lpstr>
      <vt:lpstr>PowerPoint Presentation</vt:lpstr>
      <vt:lpstr>Decision Trees + Prob</vt:lpstr>
      <vt:lpstr>Decision Trees + Prob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Owner</cp:lastModifiedBy>
  <cp:revision>661</cp:revision>
  <dcterms:created xsi:type="dcterms:W3CDTF">2012-09-06T22:30:26Z</dcterms:created>
  <dcterms:modified xsi:type="dcterms:W3CDTF">2017-10-28T04:34:09Z</dcterms:modified>
</cp:coreProperties>
</file>