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1"/>
  </p:handoutMasterIdLst>
  <p:sldIdLst>
    <p:sldId id="257" r:id="rId2"/>
    <p:sldId id="880" r:id="rId3"/>
    <p:sldId id="883" r:id="rId4"/>
    <p:sldId id="882" r:id="rId5"/>
    <p:sldId id="884" r:id="rId6"/>
    <p:sldId id="885" r:id="rId7"/>
    <p:sldId id="887" r:id="rId8"/>
    <p:sldId id="892" r:id="rId9"/>
    <p:sldId id="888" r:id="rId10"/>
    <p:sldId id="890" r:id="rId11"/>
    <p:sldId id="889" r:id="rId12"/>
    <p:sldId id="891" r:id="rId13"/>
    <p:sldId id="886" r:id="rId14"/>
    <p:sldId id="586" r:id="rId15"/>
    <p:sldId id="698" r:id="rId16"/>
    <p:sldId id="699" r:id="rId17"/>
    <p:sldId id="700" r:id="rId18"/>
    <p:sldId id="701" r:id="rId19"/>
    <p:sldId id="702" r:id="rId20"/>
    <p:sldId id="703" r:id="rId21"/>
    <p:sldId id="704" r:id="rId22"/>
    <p:sldId id="705" r:id="rId23"/>
    <p:sldId id="706" r:id="rId24"/>
    <p:sldId id="707" r:id="rId25"/>
    <p:sldId id="709" r:id="rId26"/>
    <p:sldId id="710" r:id="rId27"/>
    <p:sldId id="711" r:id="rId28"/>
    <p:sldId id="712" r:id="rId29"/>
    <p:sldId id="713" r:id="rId30"/>
    <p:sldId id="714" r:id="rId31"/>
    <p:sldId id="715" r:id="rId32"/>
    <p:sldId id="716" r:id="rId33"/>
    <p:sldId id="717" r:id="rId34"/>
    <p:sldId id="718" r:id="rId35"/>
    <p:sldId id="719" r:id="rId36"/>
    <p:sldId id="720" r:id="rId37"/>
    <p:sldId id="721" r:id="rId38"/>
    <p:sldId id="722" r:id="rId39"/>
    <p:sldId id="723" r:id="rId40"/>
    <p:sldId id="724" r:id="rId41"/>
    <p:sldId id="975" r:id="rId42"/>
    <p:sldId id="726" r:id="rId43"/>
    <p:sldId id="727" r:id="rId44"/>
    <p:sldId id="728" r:id="rId45"/>
    <p:sldId id="729" r:id="rId46"/>
    <p:sldId id="730" r:id="rId47"/>
    <p:sldId id="731" r:id="rId48"/>
    <p:sldId id="732" r:id="rId49"/>
    <p:sldId id="733" r:id="rId50"/>
    <p:sldId id="734" r:id="rId51"/>
    <p:sldId id="735" r:id="rId52"/>
    <p:sldId id="736" r:id="rId53"/>
    <p:sldId id="737" r:id="rId54"/>
    <p:sldId id="697" r:id="rId55"/>
    <p:sldId id="893" r:id="rId56"/>
    <p:sldId id="894" r:id="rId57"/>
    <p:sldId id="895" r:id="rId58"/>
    <p:sldId id="896" r:id="rId59"/>
    <p:sldId id="897" r:id="rId60"/>
    <p:sldId id="898" r:id="rId61"/>
    <p:sldId id="899" r:id="rId62"/>
    <p:sldId id="900" r:id="rId63"/>
    <p:sldId id="901" r:id="rId64"/>
    <p:sldId id="902" r:id="rId65"/>
    <p:sldId id="903" r:id="rId66"/>
    <p:sldId id="904" r:id="rId67"/>
    <p:sldId id="905" r:id="rId68"/>
    <p:sldId id="906" r:id="rId69"/>
    <p:sldId id="908" r:id="rId70"/>
    <p:sldId id="909" r:id="rId71"/>
    <p:sldId id="910" r:id="rId72"/>
    <p:sldId id="588" r:id="rId73"/>
    <p:sldId id="589" r:id="rId74"/>
    <p:sldId id="590" r:id="rId75"/>
    <p:sldId id="591" r:id="rId76"/>
    <p:sldId id="592" r:id="rId77"/>
    <p:sldId id="593" r:id="rId78"/>
    <p:sldId id="1046" r:id="rId79"/>
    <p:sldId id="594" r:id="rId80"/>
    <p:sldId id="595" r:id="rId81"/>
    <p:sldId id="596" r:id="rId82"/>
    <p:sldId id="1047" r:id="rId83"/>
    <p:sldId id="597" r:id="rId84"/>
    <p:sldId id="598" r:id="rId85"/>
    <p:sldId id="599" r:id="rId86"/>
    <p:sldId id="600" r:id="rId87"/>
    <p:sldId id="759" r:id="rId88"/>
    <p:sldId id="760" r:id="rId89"/>
    <p:sldId id="601" r:id="rId90"/>
    <p:sldId id="602" r:id="rId91"/>
    <p:sldId id="603" r:id="rId92"/>
    <p:sldId id="604" r:id="rId93"/>
    <p:sldId id="605" r:id="rId94"/>
    <p:sldId id="606" r:id="rId95"/>
    <p:sldId id="607" r:id="rId96"/>
    <p:sldId id="608" r:id="rId97"/>
    <p:sldId id="609" r:id="rId98"/>
    <p:sldId id="752" r:id="rId99"/>
    <p:sldId id="625" r:id="rId100"/>
    <p:sldId id="626" r:id="rId101"/>
    <p:sldId id="627" r:id="rId102"/>
    <p:sldId id="628" r:id="rId103"/>
    <p:sldId id="629" r:id="rId104"/>
    <p:sldId id="630" r:id="rId105"/>
    <p:sldId id="631" r:id="rId106"/>
    <p:sldId id="632" r:id="rId107"/>
    <p:sldId id="633" r:id="rId108"/>
    <p:sldId id="634" r:id="rId109"/>
    <p:sldId id="635" r:id="rId110"/>
    <p:sldId id="636" r:id="rId111"/>
    <p:sldId id="637" r:id="rId112"/>
    <p:sldId id="638" r:id="rId113"/>
    <p:sldId id="639" r:id="rId114"/>
    <p:sldId id="672" r:id="rId115"/>
    <p:sldId id="646" r:id="rId116"/>
    <p:sldId id="647" r:id="rId117"/>
    <p:sldId id="648" r:id="rId118"/>
    <p:sldId id="649" r:id="rId119"/>
    <p:sldId id="650" r:id="rId120"/>
    <p:sldId id="651" r:id="rId121"/>
    <p:sldId id="652" r:id="rId122"/>
    <p:sldId id="653" r:id="rId123"/>
    <p:sldId id="654" r:id="rId124"/>
    <p:sldId id="655" r:id="rId125"/>
    <p:sldId id="656" r:id="rId126"/>
    <p:sldId id="657" r:id="rId127"/>
    <p:sldId id="658" r:id="rId128"/>
    <p:sldId id="659" r:id="rId129"/>
    <p:sldId id="660" r:id="rId130"/>
    <p:sldId id="661" r:id="rId131"/>
    <p:sldId id="796" r:id="rId132"/>
    <p:sldId id="797" r:id="rId133"/>
    <p:sldId id="669" r:id="rId134"/>
    <p:sldId id="776" r:id="rId135"/>
    <p:sldId id="777" r:id="rId136"/>
    <p:sldId id="798" r:id="rId137"/>
    <p:sldId id="799" r:id="rId138"/>
    <p:sldId id="800" r:id="rId139"/>
    <p:sldId id="801" r:id="rId140"/>
    <p:sldId id="802" r:id="rId141"/>
    <p:sldId id="803" r:id="rId142"/>
    <p:sldId id="804" r:id="rId143"/>
    <p:sldId id="805" r:id="rId144"/>
    <p:sldId id="806" r:id="rId145"/>
    <p:sldId id="807" r:id="rId146"/>
    <p:sldId id="808" r:id="rId147"/>
    <p:sldId id="809" r:id="rId148"/>
    <p:sldId id="985" r:id="rId149"/>
    <p:sldId id="1041" r:id="rId150"/>
    <p:sldId id="986" r:id="rId151"/>
    <p:sldId id="987" r:id="rId152"/>
    <p:sldId id="988" r:id="rId153"/>
    <p:sldId id="989" r:id="rId154"/>
    <p:sldId id="990" r:id="rId155"/>
    <p:sldId id="991" r:id="rId156"/>
    <p:sldId id="992" r:id="rId157"/>
    <p:sldId id="1040" r:id="rId158"/>
    <p:sldId id="587" r:id="rId159"/>
    <p:sldId id="761" r:id="rId160"/>
    <p:sldId id="778" r:id="rId161"/>
    <p:sldId id="762" r:id="rId162"/>
    <p:sldId id="763" r:id="rId163"/>
    <p:sldId id="764" r:id="rId164"/>
    <p:sldId id="765" r:id="rId165"/>
    <p:sldId id="766" r:id="rId166"/>
    <p:sldId id="767" r:id="rId167"/>
    <p:sldId id="779" r:id="rId168"/>
    <p:sldId id="781" r:id="rId169"/>
    <p:sldId id="780" r:id="rId170"/>
    <p:sldId id="768" r:id="rId171"/>
    <p:sldId id="769" r:id="rId172"/>
    <p:sldId id="770" r:id="rId173"/>
    <p:sldId id="782" r:id="rId174"/>
    <p:sldId id="976" r:id="rId175"/>
    <p:sldId id="977" r:id="rId176"/>
    <p:sldId id="978" r:id="rId177"/>
    <p:sldId id="979" r:id="rId178"/>
    <p:sldId id="980" r:id="rId179"/>
    <p:sldId id="811" r:id="rId180"/>
    <p:sldId id="812" r:id="rId181"/>
    <p:sldId id="813" r:id="rId182"/>
    <p:sldId id="814" r:id="rId183"/>
    <p:sldId id="815" r:id="rId184"/>
    <p:sldId id="816" r:id="rId185"/>
    <p:sldId id="817" r:id="rId186"/>
    <p:sldId id="818" r:id="rId187"/>
    <p:sldId id="1042" r:id="rId188"/>
    <p:sldId id="1043" r:id="rId189"/>
    <p:sldId id="1049" r:id="rId190"/>
    <p:sldId id="1044" r:id="rId191"/>
    <p:sldId id="1048" r:id="rId192"/>
    <p:sldId id="1045" r:id="rId193"/>
    <p:sldId id="819" r:id="rId194"/>
    <p:sldId id="912" r:id="rId195"/>
    <p:sldId id="913" r:id="rId196"/>
    <p:sldId id="821" r:id="rId197"/>
    <p:sldId id="822" r:id="rId198"/>
    <p:sldId id="823" r:id="rId199"/>
    <p:sldId id="824" r:id="rId200"/>
    <p:sldId id="825" r:id="rId201"/>
    <p:sldId id="826" r:id="rId202"/>
    <p:sldId id="827" r:id="rId203"/>
    <p:sldId id="828" r:id="rId204"/>
    <p:sldId id="829" r:id="rId205"/>
    <p:sldId id="830" r:id="rId206"/>
    <p:sldId id="831" r:id="rId207"/>
    <p:sldId id="832" r:id="rId208"/>
    <p:sldId id="833" r:id="rId209"/>
    <p:sldId id="834" r:id="rId210"/>
    <p:sldId id="835" r:id="rId211"/>
    <p:sldId id="836" r:id="rId212"/>
    <p:sldId id="851" r:id="rId213"/>
    <p:sldId id="852" r:id="rId214"/>
    <p:sldId id="877" r:id="rId215"/>
    <p:sldId id="855" r:id="rId216"/>
    <p:sldId id="856" r:id="rId217"/>
    <p:sldId id="857" r:id="rId218"/>
    <p:sldId id="858" r:id="rId219"/>
    <p:sldId id="872" r:id="rId220"/>
    <p:sldId id="878" r:id="rId221"/>
    <p:sldId id="911" r:id="rId222"/>
    <p:sldId id="498" r:id="rId223"/>
    <p:sldId id="499" r:id="rId224"/>
    <p:sldId id="915" r:id="rId225"/>
    <p:sldId id="500" r:id="rId226"/>
    <p:sldId id="501" r:id="rId227"/>
    <p:sldId id="502" r:id="rId228"/>
    <p:sldId id="503" r:id="rId229"/>
    <p:sldId id="504" r:id="rId230"/>
    <p:sldId id="505" r:id="rId231"/>
    <p:sldId id="506" r:id="rId232"/>
    <p:sldId id="507" r:id="rId233"/>
    <p:sldId id="508" r:id="rId234"/>
    <p:sldId id="509" r:id="rId235"/>
    <p:sldId id="916" r:id="rId236"/>
    <p:sldId id="918" r:id="rId237"/>
    <p:sldId id="919" r:id="rId238"/>
    <p:sldId id="920" r:id="rId239"/>
    <p:sldId id="921" r:id="rId240"/>
    <p:sldId id="922" r:id="rId241"/>
    <p:sldId id="923" r:id="rId242"/>
    <p:sldId id="924" r:id="rId243"/>
    <p:sldId id="925" r:id="rId244"/>
    <p:sldId id="926" r:id="rId245"/>
    <p:sldId id="927" r:id="rId246"/>
    <p:sldId id="934" r:id="rId247"/>
    <p:sldId id="935" r:id="rId248"/>
    <p:sldId id="936" r:id="rId249"/>
    <p:sldId id="928" r:id="rId250"/>
    <p:sldId id="937" r:id="rId251"/>
    <p:sldId id="929" r:id="rId252"/>
    <p:sldId id="938" r:id="rId253"/>
    <p:sldId id="939" r:id="rId254"/>
    <p:sldId id="940" r:id="rId255"/>
    <p:sldId id="930" r:id="rId256"/>
    <p:sldId id="931" r:id="rId257"/>
    <p:sldId id="941" r:id="rId258"/>
    <p:sldId id="932" r:id="rId259"/>
    <p:sldId id="933" r:id="rId260"/>
    <p:sldId id="942" r:id="rId261"/>
    <p:sldId id="943" r:id="rId262"/>
    <p:sldId id="949" r:id="rId263"/>
    <p:sldId id="947" r:id="rId264"/>
    <p:sldId id="950" r:id="rId265"/>
    <p:sldId id="951" r:id="rId266"/>
    <p:sldId id="952" r:id="rId267"/>
    <p:sldId id="945" r:id="rId268"/>
    <p:sldId id="946" r:id="rId269"/>
    <p:sldId id="963" r:id="rId270"/>
    <p:sldId id="964" r:id="rId271"/>
    <p:sldId id="965" r:id="rId272"/>
    <p:sldId id="966" r:id="rId273"/>
    <p:sldId id="958" r:id="rId274"/>
    <p:sldId id="959" r:id="rId275"/>
    <p:sldId id="960" r:id="rId276"/>
    <p:sldId id="962" r:id="rId277"/>
    <p:sldId id="961" r:id="rId278"/>
    <p:sldId id="967" r:id="rId279"/>
    <p:sldId id="968" r:id="rId280"/>
    <p:sldId id="969" r:id="rId281"/>
    <p:sldId id="981" r:id="rId282"/>
    <p:sldId id="917" r:id="rId283"/>
    <p:sldId id="994" r:id="rId284"/>
    <p:sldId id="995" r:id="rId285"/>
    <p:sldId id="996" r:id="rId286"/>
    <p:sldId id="997" r:id="rId287"/>
    <p:sldId id="998" r:id="rId288"/>
    <p:sldId id="999" r:id="rId289"/>
    <p:sldId id="1000" r:id="rId290"/>
    <p:sldId id="1001" r:id="rId291"/>
    <p:sldId id="1002" r:id="rId292"/>
    <p:sldId id="1003" r:id="rId293"/>
    <p:sldId id="1004" r:id="rId294"/>
    <p:sldId id="1005" r:id="rId295"/>
    <p:sldId id="1006" r:id="rId296"/>
    <p:sldId id="1007" r:id="rId297"/>
    <p:sldId id="1008" r:id="rId298"/>
    <p:sldId id="1009" r:id="rId299"/>
    <p:sldId id="1010" r:id="rId300"/>
    <p:sldId id="1011" r:id="rId301"/>
    <p:sldId id="1012" r:id="rId302"/>
    <p:sldId id="1013" r:id="rId303"/>
    <p:sldId id="1014" r:id="rId304"/>
    <p:sldId id="1015" r:id="rId305"/>
    <p:sldId id="1016" r:id="rId306"/>
    <p:sldId id="1017" r:id="rId307"/>
    <p:sldId id="1018" r:id="rId308"/>
    <p:sldId id="1019" r:id="rId309"/>
    <p:sldId id="1020" r:id="rId310"/>
    <p:sldId id="1021" r:id="rId311"/>
    <p:sldId id="1022" r:id="rId312"/>
    <p:sldId id="1023" r:id="rId313"/>
    <p:sldId id="1024" r:id="rId314"/>
    <p:sldId id="1025" r:id="rId315"/>
    <p:sldId id="1026" r:id="rId316"/>
    <p:sldId id="1027" r:id="rId317"/>
    <p:sldId id="1028" r:id="rId318"/>
    <p:sldId id="1029" r:id="rId319"/>
    <p:sldId id="1030" r:id="rId320"/>
    <p:sldId id="1031" r:id="rId321"/>
    <p:sldId id="1032" r:id="rId322"/>
    <p:sldId id="1033" r:id="rId323"/>
    <p:sldId id="1034" r:id="rId324"/>
    <p:sldId id="1035" r:id="rId325"/>
    <p:sldId id="1036" r:id="rId326"/>
    <p:sldId id="1037" r:id="rId327"/>
    <p:sldId id="1038" r:id="rId328"/>
    <p:sldId id="1039" r:id="rId329"/>
    <p:sldId id="993" r:id="rId3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00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4" autoAdjust="0"/>
    <p:restoredTop sz="94660"/>
  </p:normalViewPr>
  <p:slideViewPr>
    <p:cSldViewPr>
      <p:cViewPr varScale="1">
        <p:scale>
          <a:sx n="51" d="100"/>
          <a:sy n="51" d="100"/>
        </p:scale>
        <p:origin x="-108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303" Type="http://schemas.openxmlformats.org/officeDocument/2006/relationships/slide" Target="slides/slide302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35" Type="http://schemas.openxmlformats.org/officeDocument/2006/relationships/tableStyles" Target="tableStyle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25" Type="http://schemas.openxmlformats.org/officeDocument/2006/relationships/slide" Target="slides/slide324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15" Type="http://schemas.openxmlformats.org/officeDocument/2006/relationships/slide" Target="slides/slide314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26" Type="http://schemas.openxmlformats.org/officeDocument/2006/relationships/slide" Target="slides/slide325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2" Type="http://schemas.openxmlformats.org/officeDocument/2006/relationships/slide" Target="slides/slide301.xml"/><Relationship Id="rId307" Type="http://schemas.openxmlformats.org/officeDocument/2006/relationships/slide" Target="slides/slide306.xml"/><Relationship Id="rId323" Type="http://schemas.openxmlformats.org/officeDocument/2006/relationships/slide" Target="slides/slide322.xml"/><Relationship Id="rId328" Type="http://schemas.openxmlformats.org/officeDocument/2006/relationships/slide" Target="slides/slide32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3" Type="http://schemas.openxmlformats.org/officeDocument/2006/relationships/slide" Target="slides/slide312.xml"/><Relationship Id="rId318" Type="http://schemas.openxmlformats.org/officeDocument/2006/relationships/slide" Target="slides/slide317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33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presProps" Target="presProps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10/28/2017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4457700"/>
            <a:ext cx="91440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0" dirty="0">
                <a:solidFill>
                  <a:srgbClr val="FFFF00"/>
                </a:solidFill>
                <a:latin typeface="MV Boli" pitchFamily="2" charset="0"/>
                <a:ea typeface="MV Boli" pitchFamily="2" charset="0"/>
                <a:cs typeface="MV Boli" pitchFamily="2" charset="0"/>
              </a:rPr>
              <a:t>Welcome </a:t>
            </a:r>
            <a:r>
              <a:rPr lang="en-US" altLang="en-US" sz="7000">
                <a:solidFill>
                  <a:srgbClr val="FFFF00"/>
                </a:solidFill>
                <a:latin typeface="MV Boli" pitchFamily="2" charset="0"/>
                <a:ea typeface="MV Boli" pitchFamily="2" charset="0"/>
                <a:cs typeface="MV Boli" pitchFamily="2" charset="0"/>
              </a:rPr>
              <a:t>to </a:t>
            </a:r>
            <a:r>
              <a:rPr lang="en-US" altLang="en-US" sz="7000" smtClean="0">
                <a:solidFill>
                  <a:srgbClr val="FFFF00"/>
                </a:solidFill>
                <a:latin typeface="MV Boli" pitchFamily="2" charset="0"/>
                <a:ea typeface="MV Boli" pitchFamily="2" charset="0"/>
                <a:cs typeface="MV Boli" pitchFamily="2" charset="0"/>
              </a:rPr>
              <a:t>Wk04</a:t>
            </a:r>
            <a:endParaRPr lang="en-US" altLang="en-US" sz="7000" dirty="0">
              <a:solidFill>
                <a:schemeClr val="bg1"/>
              </a:solidFill>
              <a:latin typeface="MV Boli" pitchFamily="2" charset="0"/>
              <a:ea typeface="MV Boli" pitchFamily="2" charset="0"/>
              <a:cs typeface="MV Boli" pitchFamily="2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MATH225 </a:t>
            </a:r>
            <a:r>
              <a:rPr lang="en-US" altLang="en-US" b="0" dirty="0"/>
              <a:t>Applications of Discrete Mathematics and Statistics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66688" y="6763435"/>
            <a:ext cx="702468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http://media.dcnews.ro/image/201109/w670/statistics.jpg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graphical way to display a relation: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2832100"/>
            <a:ext cx="46990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33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lain"/>
            </a:pPr>
            <a:r>
              <a:rPr lang="en-US" dirty="0" smtClean="0"/>
              <a:t>3   5   7</a:t>
            </a:r>
          </a:p>
          <a:p>
            <a:pPr marL="742950" indent="-742950">
              <a:buAutoNum type="arabicPlain"/>
            </a:pPr>
            <a:endParaRPr lang="en-US" dirty="0"/>
          </a:p>
          <a:p>
            <a:r>
              <a:rPr lang="en-US" dirty="0"/>
              <a:t>What’s the next item in this sequence?</a:t>
            </a:r>
          </a:p>
          <a:p>
            <a:pPr marL="742950" indent="-742950">
              <a:buAutoNum type="arabicPlain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92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lain"/>
            </a:pPr>
            <a:r>
              <a:rPr lang="en-US" dirty="0" smtClean="0"/>
              <a:t>4   7   10</a:t>
            </a:r>
            <a:endParaRPr lang="en-US" dirty="0"/>
          </a:p>
          <a:p>
            <a:pPr marL="742950" indent="-742950">
              <a:buAutoNum type="arabicPlain"/>
            </a:pPr>
            <a:endParaRPr lang="en-US" dirty="0"/>
          </a:p>
          <a:p>
            <a:r>
              <a:rPr lang="en-US" dirty="0"/>
              <a:t>What’s the next item in this sequence?</a:t>
            </a:r>
          </a:p>
        </p:txBody>
      </p:sp>
    </p:spTree>
    <p:extLst>
      <p:ext uri="{BB962C8B-B14F-4D97-AF65-F5344CB8AC3E}">
        <p14:creationId xmlns:p14="http://schemas.microsoft.com/office/powerpoint/2010/main" val="171919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 Sequences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These are called “</a:t>
            </a:r>
            <a:r>
              <a:rPr lang="en-US" dirty="0" smtClean="0">
                <a:solidFill>
                  <a:schemeClr val="tx1"/>
                </a:solidFill>
              </a:rPr>
              <a:t>arithmetic sequences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pPr algn="ctr"/>
            <a:r>
              <a:rPr lang="en-US" dirty="0" smtClean="0"/>
              <a:t>air-</a:t>
            </a:r>
            <a:r>
              <a:rPr lang="en-US" dirty="0" err="1" smtClean="0"/>
              <a:t>rith</a:t>
            </a:r>
            <a:r>
              <a:rPr lang="en-US" dirty="0" smtClean="0"/>
              <a:t>-MEH-tic</a:t>
            </a:r>
          </a:p>
          <a:p>
            <a:pPr algn="ctr"/>
            <a:r>
              <a:rPr lang="en-US" dirty="0" smtClean="0"/>
              <a:t>not</a:t>
            </a:r>
          </a:p>
          <a:p>
            <a:pPr algn="ctr"/>
            <a:r>
              <a:rPr lang="en-US" dirty="0" smtClean="0"/>
              <a:t>ah-RITH-meh-tic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 Sequences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Each term in the sequence (after the first) differs from the </a:t>
            </a:r>
            <a:r>
              <a:rPr lang="en-US" dirty="0" smtClean="0"/>
              <a:t>preceding one by </a:t>
            </a:r>
            <a:r>
              <a:rPr lang="en-US" dirty="0"/>
              <a:t>a constant amount (positive or negative)</a:t>
            </a:r>
          </a:p>
        </p:txBody>
      </p:sp>
    </p:spTree>
    <p:extLst>
      <p:ext uri="{BB962C8B-B14F-4D97-AF65-F5344CB8AC3E}">
        <p14:creationId xmlns:p14="http://schemas.microsoft.com/office/powerpoint/2010/main" val="264431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 Sequences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start </a:t>
            </a:r>
            <a:r>
              <a:rPr lang="en-US" dirty="0"/>
              <a:t>with a</a:t>
            </a:r>
            <a:r>
              <a:rPr lang="en-US" baseline="-25000" dirty="0"/>
              <a:t>1</a:t>
            </a:r>
            <a:endParaRPr lang="en-US" dirty="0"/>
          </a:p>
          <a:p>
            <a:r>
              <a:rPr lang="en-US" dirty="0" smtClean="0"/>
              <a:t>increase </a:t>
            </a:r>
            <a:r>
              <a:rPr lang="en-US" dirty="0"/>
              <a:t>each time by "d</a:t>
            </a:r>
            <a:r>
              <a:rPr lang="en-US" dirty="0" smtClean="0"/>
              <a:t>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6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a</a:t>
            </a:r>
            <a:r>
              <a:rPr lang="en-US" baseline="-25000" dirty="0"/>
              <a:t>1</a:t>
            </a:r>
            <a:endParaRPr lang="en-US" dirty="0"/>
          </a:p>
          <a:p>
            <a:r>
              <a:rPr lang="en-US" dirty="0"/>
              <a:t>increase each time by "d"</a:t>
            </a:r>
          </a:p>
          <a:p>
            <a:endParaRPr lang="en-US" dirty="0"/>
          </a:p>
          <a:p>
            <a:r>
              <a:rPr lang="en-US" dirty="0" smtClean="0"/>
              <a:t>3 7 11 15 19 …</a:t>
            </a:r>
          </a:p>
          <a:p>
            <a:endParaRPr lang="en-US" dirty="0"/>
          </a:p>
          <a:p>
            <a:r>
              <a:rPr lang="en-US" dirty="0" smtClean="0"/>
              <a:t>What is a</a:t>
            </a:r>
            <a:r>
              <a:rPr lang="en-US" baseline="-25000" dirty="0" smtClean="0"/>
              <a:t>1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is d?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Arithmetic Sequences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Arithmetic Sequences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start </a:t>
            </a:r>
            <a:r>
              <a:rPr lang="en-US" dirty="0"/>
              <a:t>with a</a:t>
            </a:r>
            <a:r>
              <a:rPr lang="en-US" baseline="-25000" dirty="0"/>
              <a:t>1</a:t>
            </a:r>
            <a:endParaRPr lang="en-US" dirty="0"/>
          </a:p>
          <a:p>
            <a:r>
              <a:rPr lang="en-US" dirty="0" smtClean="0"/>
              <a:t>increase </a:t>
            </a:r>
            <a:r>
              <a:rPr lang="en-US" dirty="0"/>
              <a:t>each time by "d"</a:t>
            </a:r>
          </a:p>
          <a:p>
            <a:r>
              <a:rPr lang="en-US" dirty="0"/>
              <a:t>General term of an arithmetic </a:t>
            </a:r>
            <a:r>
              <a:rPr lang="en-US" dirty="0" smtClean="0"/>
              <a:t>sequence:   </a:t>
            </a:r>
          </a:p>
          <a:p>
            <a:pPr algn="ctr"/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 </a:t>
            </a:r>
            <a:r>
              <a:rPr lang="en-US" dirty="0"/>
              <a:t>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</p:txBody>
      </p:sp>
    </p:spTree>
    <p:extLst>
      <p:ext uri="{BB962C8B-B14F-4D97-AF65-F5344CB8AC3E}">
        <p14:creationId xmlns:p14="http://schemas.microsoft.com/office/powerpoint/2010/main" val="261587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 </a:t>
            </a:r>
            <a:r>
              <a:rPr lang="en-US" dirty="0"/>
              <a:t>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  <a:p>
            <a:endParaRPr lang="en-US" sz="2000" dirty="0" smtClean="0"/>
          </a:p>
          <a:p>
            <a:r>
              <a:rPr lang="en-US" dirty="0" smtClean="0"/>
              <a:t>If 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0 and d = 3   what are the first four terms of the arithmetic sequence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Just plug in a</a:t>
            </a:r>
            <a:r>
              <a:rPr lang="en-US" baseline="-25000" dirty="0" smtClean="0"/>
              <a:t>1</a:t>
            </a:r>
            <a:r>
              <a:rPr lang="en-US" dirty="0" smtClean="0"/>
              <a:t> and d </a:t>
            </a:r>
          </a:p>
          <a:p>
            <a:r>
              <a:rPr lang="en-US" dirty="0" smtClean="0"/>
              <a:t>and n= 1,2,3,4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Arithmetic Sequences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6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 </a:t>
            </a:r>
            <a:r>
              <a:rPr lang="en-US" dirty="0"/>
              <a:t>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0 </a:t>
            </a:r>
            <a:r>
              <a:rPr lang="en-US" dirty="0"/>
              <a:t>+ (</a:t>
            </a:r>
            <a:r>
              <a:rPr lang="en-US" dirty="0" smtClean="0"/>
              <a:t>n-1)3</a:t>
            </a:r>
            <a:endParaRPr lang="en-US" dirty="0"/>
          </a:p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0 + </a:t>
            </a:r>
            <a:r>
              <a:rPr lang="en-US" dirty="0" smtClean="0"/>
              <a:t>(1-1)3 = ?</a:t>
            </a:r>
            <a:endParaRPr lang="en-US" dirty="0"/>
          </a:p>
          <a:p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0 + </a:t>
            </a:r>
            <a:r>
              <a:rPr lang="en-US" dirty="0" smtClean="0"/>
              <a:t>(2-1)3 = ?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= 0 + </a:t>
            </a:r>
            <a:r>
              <a:rPr lang="en-US" dirty="0" smtClean="0"/>
              <a:t>(3-1)3 = ?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= 0 + </a:t>
            </a:r>
            <a:r>
              <a:rPr lang="en-US" dirty="0" smtClean="0"/>
              <a:t>(4-1)3 = ?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Arithmetic Sequences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calculate the 10,000</a:t>
            </a:r>
            <a:r>
              <a:rPr lang="en-US" baseline="30000" dirty="0" smtClean="0"/>
              <a:t>th</a:t>
            </a:r>
            <a:r>
              <a:rPr lang="en-US" dirty="0" smtClean="0"/>
              <a:t> term in an arithmetic sequence using the formula without having to list up the 9,999 that come before it! 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03316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there is only one piece of information for each identifier, the relation is called </a:t>
            </a:r>
            <a:r>
              <a:rPr lang="en-US" dirty="0" smtClean="0">
                <a:solidFill>
                  <a:srgbClr val="FFC000"/>
                </a:solidFill>
              </a:rPr>
              <a:t>binary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3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 = 5 and d = 2   what are the first four terms of the arithmetic sequence?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Arithmetic Sequences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5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 = 5 and d = 2   what are the first four terms of the arithmetic sequence?</a:t>
            </a:r>
          </a:p>
          <a:p>
            <a:endParaRPr lang="en-US" sz="1000" dirty="0" smtClean="0"/>
          </a:p>
          <a:p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 </a:t>
            </a:r>
            <a:r>
              <a:rPr lang="en-US" dirty="0"/>
              <a:t>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Arithmetic Sequences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2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 = 5 and d = 2   what are the first four terms of the arithmetic sequence?</a:t>
            </a:r>
          </a:p>
          <a:p>
            <a:endParaRPr lang="en-US" sz="1000" dirty="0" smtClean="0"/>
          </a:p>
          <a:p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5 </a:t>
            </a:r>
            <a:r>
              <a:rPr lang="en-US" dirty="0"/>
              <a:t>+ (</a:t>
            </a:r>
            <a:r>
              <a:rPr lang="en-US" dirty="0" smtClean="0"/>
              <a:t>n-1)2</a:t>
            </a:r>
          </a:p>
          <a:p>
            <a:endParaRPr lang="en-US" dirty="0"/>
          </a:p>
          <a:p>
            <a:r>
              <a:rPr lang="en-US" dirty="0" smtClean="0"/>
              <a:t>n = ?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Arithmetic Sequences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If a</a:t>
            </a:r>
            <a:r>
              <a:rPr lang="en-US" baseline="-25000" dirty="0"/>
              <a:t>1</a:t>
            </a:r>
            <a:r>
              <a:rPr lang="en-US" dirty="0"/>
              <a:t> = 5 and d = 2   what are the first four terms of the arithmetic sequence?</a:t>
            </a:r>
          </a:p>
          <a:p>
            <a:endParaRPr lang="en-US" sz="1000" dirty="0" smtClean="0"/>
          </a:p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5 </a:t>
            </a:r>
            <a:r>
              <a:rPr lang="en-US" dirty="0"/>
              <a:t>+ </a:t>
            </a:r>
            <a:r>
              <a:rPr lang="en-US" dirty="0" smtClean="0"/>
              <a:t>(1-1)2 = 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5 + </a:t>
            </a:r>
            <a:r>
              <a:rPr lang="en-US" dirty="0" smtClean="0"/>
              <a:t>(2-1)2 = </a:t>
            </a:r>
            <a:endParaRPr lang="en-US" dirty="0"/>
          </a:p>
          <a:p>
            <a:r>
              <a:rPr lang="en-US" dirty="0" smtClean="0"/>
              <a:t>a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= 5 + </a:t>
            </a:r>
            <a:r>
              <a:rPr lang="en-US" dirty="0" smtClean="0"/>
              <a:t>(3-1)2 = </a:t>
            </a:r>
            <a:endParaRPr lang="en-US" dirty="0"/>
          </a:p>
          <a:p>
            <a:r>
              <a:rPr lang="en-US" dirty="0" smtClean="0"/>
              <a:t>a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= 5 + </a:t>
            </a:r>
            <a:r>
              <a:rPr lang="en-US" dirty="0" smtClean="0"/>
              <a:t>(4-1)2 =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Arithmetic Sequences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4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8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next term in this sequence:</a:t>
            </a:r>
          </a:p>
          <a:p>
            <a:endParaRPr lang="en-US" dirty="0"/>
          </a:p>
          <a:p>
            <a:r>
              <a:rPr lang="en-US" dirty="0" smtClean="0"/>
              <a:t>1   2   4   8  </a:t>
            </a:r>
          </a:p>
        </p:txBody>
      </p:sp>
    </p:spTree>
    <p:extLst>
      <p:ext uri="{BB962C8B-B14F-4D97-AF65-F5344CB8AC3E}">
        <p14:creationId xmlns:p14="http://schemas.microsoft.com/office/powerpoint/2010/main" val="53310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about this one?</a:t>
            </a:r>
          </a:p>
          <a:p>
            <a:endParaRPr lang="en-US" dirty="0"/>
          </a:p>
          <a:p>
            <a:r>
              <a:rPr lang="en-US" dirty="0" smtClean="0"/>
              <a:t>1   3   9   27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9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Geometric </a:t>
            </a:r>
            <a:r>
              <a:rPr lang="en-US" dirty="0" smtClean="0"/>
              <a:t>sequences - each </a:t>
            </a:r>
            <a:r>
              <a:rPr lang="en-US" dirty="0"/>
              <a:t>term in the sequence (after the first) is a common </a:t>
            </a:r>
            <a:r>
              <a:rPr lang="en-US" dirty="0" smtClean="0"/>
              <a:t>multiple </a:t>
            </a:r>
            <a:r>
              <a:rPr lang="en-US" dirty="0"/>
              <a:t>(positive or negative) of the previous term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4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Geometric Sequences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For a geometric sequence, you need: </a:t>
            </a:r>
          </a:p>
          <a:p>
            <a:r>
              <a:rPr lang="en-US" dirty="0" smtClean="0"/>
              <a:t>the starting value a</a:t>
            </a:r>
            <a:r>
              <a:rPr lang="en-US" baseline="-25000" dirty="0" smtClean="0"/>
              <a:t>1</a:t>
            </a:r>
          </a:p>
          <a:p>
            <a:r>
              <a:rPr lang="en-US" dirty="0" smtClean="0"/>
              <a:t>the multiple 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For the sequence:  1 4 16 64</a:t>
            </a:r>
          </a:p>
          <a:p>
            <a:endParaRPr lang="en-US" sz="2000" dirty="0" smtClean="0"/>
          </a:p>
          <a:p>
            <a:r>
              <a:rPr lang="en-US" dirty="0" smtClean="0"/>
              <a:t>What </a:t>
            </a:r>
            <a:r>
              <a:rPr lang="en-US" dirty="0"/>
              <a:t>is a</a:t>
            </a:r>
            <a:r>
              <a:rPr lang="en-US" baseline="-25000" dirty="0"/>
              <a:t>1</a:t>
            </a:r>
            <a:r>
              <a:rPr lang="en-US" dirty="0"/>
              <a:t>?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What </a:t>
            </a:r>
            <a:r>
              <a:rPr lang="en-US" dirty="0"/>
              <a:t>is r?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S</a:t>
            </a:r>
            <a:r>
              <a:rPr lang="en-US" altLang="en-US" sz="2400" b="1" dirty="0">
                <a:solidFill>
                  <a:schemeClr val="bg1"/>
                </a:solidFill>
              </a:rPr>
              <a:t>e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quences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7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more information is available, it is called </a:t>
            </a:r>
            <a:r>
              <a:rPr lang="en-US" dirty="0" smtClean="0">
                <a:solidFill>
                  <a:srgbClr val="FFC000"/>
                </a:solidFill>
              </a:rPr>
              <a:t>n-</a:t>
            </a:r>
            <a:r>
              <a:rPr lang="en-US" dirty="0" err="1" smtClean="0">
                <a:solidFill>
                  <a:srgbClr val="FFC000"/>
                </a:solidFill>
              </a:rPr>
              <a:t>ary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3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Geometric Sequences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General term of a geometric series:  </a:t>
            </a:r>
            <a:endParaRPr lang="en-US" dirty="0" smtClean="0"/>
          </a:p>
          <a:p>
            <a:pPr algn="ctr"/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r</a:t>
            </a:r>
            <a:r>
              <a:rPr lang="en-US" sz="2000" baseline="30000" dirty="0" smtClean="0"/>
              <a:t> </a:t>
            </a:r>
            <a:r>
              <a:rPr lang="en-US" baseline="30000" dirty="0" smtClean="0"/>
              <a:t>n-1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68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 a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 smtClean="0"/>
              <a:t>1 </a:t>
            </a:r>
            <a:r>
              <a:rPr lang="en-US" dirty="0"/>
              <a:t>and  r = 2, what are the first four terms of the geometric sequence?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S</a:t>
            </a:r>
            <a:r>
              <a:rPr lang="en-US" altLang="en-US" sz="2400" b="1" dirty="0">
                <a:solidFill>
                  <a:schemeClr val="bg1"/>
                </a:solidFill>
              </a:rPr>
              <a:t>e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quences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 a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 smtClean="0"/>
              <a:t>1 </a:t>
            </a:r>
            <a:r>
              <a:rPr lang="en-US" dirty="0"/>
              <a:t>and  r = 2, what are the first four terms of the geometric sequence</a:t>
            </a:r>
            <a:r>
              <a:rPr lang="en-US" dirty="0" smtClean="0"/>
              <a:t>?</a:t>
            </a:r>
          </a:p>
          <a:p>
            <a:endParaRPr lang="en-US" sz="2000" dirty="0"/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r</a:t>
            </a:r>
            <a:r>
              <a:rPr lang="en-US" sz="2000" baseline="30000" dirty="0"/>
              <a:t> </a:t>
            </a:r>
            <a:r>
              <a:rPr lang="en-US" baseline="30000" dirty="0"/>
              <a:t>n-1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Sequences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 a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 smtClean="0"/>
              <a:t>1 </a:t>
            </a:r>
            <a:r>
              <a:rPr lang="en-US" dirty="0"/>
              <a:t>and  r = 2, what are the first four terms of the geometric sequence</a:t>
            </a:r>
            <a:r>
              <a:rPr lang="en-US" dirty="0" smtClean="0"/>
              <a:t>?</a:t>
            </a:r>
          </a:p>
          <a:p>
            <a:endParaRPr lang="en-US" sz="2000" dirty="0"/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</a:t>
            </a:r>
            <a:r>
              <a:rPr lang="en-US" dirty="0" smtClean="0"/>
              <a:t>1(2</a:t>
            </a:r>
            <a:r>
              <a:rPr lang="en-US" sz="2000" baseline="30000" dirty="0" smtClean="0"/>
              <a:t> </a:t>
            </a:r>
            <a:r>
              <a:rPr lang="en-US" baseline="30000" dirty="0" smtClean="0"/>
              <a:t>n-1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What is n?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Sequences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 a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 smtClean="0"/>
              <a:t>1 </a:t>
            </a:r>
            <a:r>
              <a:rPr lang="en-US" dirty="0"/>
              <a:t>and  r = 2, what are the first four terms of the geometric sequence</a:t>
            </a:r>
            <a:r>
              <a:rPr lang="en-US" dirty="0" smtClean="0"/>
              <a:t>?</a:t>
            </a:r>
          </a:p>
          <a:p>
            <a:endParaRPr lang="en-US" sz="2000" dirty="0"/>
          </a:p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1(2</a:t>
            </a:r>
            <a:r>
              <a:rPr lang="en-US" sz="2000" baseline="30000" dirty="0" smtClean="0"/>
              <a:t> </a:t>
            </a:r>
            <a:r>
              <a:rPr lang="en-US" baseline="30000" dirty="0" smtClean="0"/>
              <a:t>1-1</a:t>
            </a:r>
            <a:r>
              <a:rPr lang="en-US" dirty="0" smtClean="0"/>
              <a:t>) = ?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1(2</a:t>
            </a:r>
            <a:r>
              <a:rPr lang="en-US" sz="2000" baseline="30000" dirty="0" smtClean="0"/>
              <a:t> </a:t>
            </a:r>
            <a:r>
              <a:rPr lang="en-US" baseline="30000" dirty="0" smtClean="0"/>
              <a:t>2-1</a:t>
            </a:r>
            <a:r>
              <a:rPr lang="en-US" dirty="0" smtClean="0"/>
              <a:t>) = ?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1(2</a:t>
            </a:r>
            <a:r>
              <a:rPr lang="en-US" sz="2000" baseline="30000" dirty="0" smtClean="0"/>
              <a:t> </a:t>
            </a:r>
            <a:r>
              <a:rPr lang="en-US" baseline="30000" dirty="0" smtClean="0"/>
              <a:t>3-1</a:t>
            </a:r>
            <a:r>
              <a:rPr lang="en-US" dirty="0" smtClean="0"/>
              <a:t>) = ?</a:t>
            </a:r>
            <a:endParaRPr lang="en-US" dirty="0"/>
          </a:p>
          <a:p>
            <a:r>
              <a:rPr lang="en-US" dirty="0" smtClean="0"/>
              <a:t>a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1(2</a:t>
            </a:r>
            <a:r>
              <a:rPr lang="en-US" sz="2000" baseline="30000" dirty="0" smtClean="0"/>
              <a:t> </a:t>
            </a:r>
            <a:r>
              <a:rPr lang="en-US" baseline="30000" dirty="0" smtClean="0"/>
              <a:t>4-1</a:t>
            </a:r>
            <a:r>
              <a:rPr lang="en-US" dirty="0" smtClean="0"/>
              <a:t>) = 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Sequences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 a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 smtClean="0"/>
              <a:t>1 </a:t>
            </a:r>
            <a:r>
              <a:rPr lang="en-US" dirty="0"/>
              <a:t>and  r = 2, what are the first four terms of the geometric sequence</a:t>
            </a:r>
            <a:r>
              <a:rPr lang="en-US" dirty="0" smtClean="0"/>
              <a:t>?</a:t>
            </a:r>
          </a:p>
          <a:p>
            <a:endParaRPr lang="en-US" sz="2000" dirty="0"/>
          </a:p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1(2</a:t>
            </a:r>
            <a:r>
              <a:rPr lang="en-US" sz="2000" baseline="30000" dirty="0" smtClean="0"/>
              <a:t> </a:t>
            </a:r>
            <a:r>
              <a:rPr lang="en-US" baseline="30000" dirty="0" smtClean="0"/>
              <a:t>1-1</a:t>
            </a:r>
            <a:r>
              <a:rPr lang="en-US" dirty="0" smtClean="0"/>
              <a:t>) = 1(1) = 1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1(2</a:t>
            </a:r>
            <a:r>
              <a:rPr lang="en-US" sz="2000" baseline="30000" dirty="0" smtClean="0"/>
              <a:t> </a:t>
            </a:r>
            <a:r>
              <a:rPr lang="en-US" baseline="30000" dirty="0" smtClean="0"/>
              <a:t>2-1</a:t>
            </a:r>
            <a:r>
              <a:rPr lang="en-US" dirty="0" smtClean="0"/>
              <a:t>) = 1(2) = 2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1(2</a:t>
            </a:r>
            <a:r>
              <a:rPr lang="en-US" sz="2000" baseline="30000" dirty="0" smtClean="0"/>
              <a:t> </a:t>
            </a:r>
            <a:r>
              <a:rPr lang="en-US" baseline="30000" dirty="0" smtClean="0"/>
              <a:t>3-1</a:t>
            </a:r>
            <a:r>
              <a:rPr lang="en-US" dirty="0" smtClean="0"/>
              <a:t>) = 1(4) = 4</a:t>
            </a:r>
            <a:endParaRPr lang="en-US" dirty="0"/>
          </a:p>
          <a:p>
            <a:r>
              <a:rPr lang="en-US" dirty="0" smtClean="0"/>
              <a:t>a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1(2</a:t>
            </a:r>
            <a:r>
              <a:rPr lang="en-US" sz="2000" baseline="30000" dirty="0" smtClean="0"/>
              <a:t> </a:t>
            </a:r>
            <a:r>
              <a:rPr lang="en-US" baseline="30000" dirty="0" smtClean="0"/>
              <a:t>4-1</a:t>
            </a:r>
            <a:r>
              <a:rPr lang="en-US" dirty="0" smtClean="0"/>
              <a:t>) = 1(8) = 8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Sequences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 a</a:t>
            </a:r>
            <a:r>
              <a:rPr lang="en-US" baseline="-25000" dirty="0"/>
              <a:t>1</a:t>
            </a:r>
            <a:r>
              <a:rPr lang="en-US" dirty="0"/>
              <a:t> = 2 and  r = 2, what are the first four terms of the geometric sequence?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S</a:t>
            </a:r>
            <a:r>
              <a:rPr lang="en-US" altLang="en-US" sz="2400" b="1" dirty="0">
                <a:solidFill>
                  <a:schemeClr val="bg1"/>
                </a:solidFill>
              </a:rPr>
              <a:t>e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quences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 a</a:t>
            </a:r>
            <a:r>
              <a:rPr lang="en-US" baseline="-25000" dirty="0"/>
              <a:t>1</a:t>
            </a:r>
            <a:r>
              <a:rPr lang="en-US" dirty="0"/>
              <a:t> = 2 and  r = 2, what are the first four terms of the geometric sequence</a:t>
            </a:r>
            <a:r>
              <a:rPr lang="en-US" dirty="0" smtClean="0"/>
              <a:t>?</a:t>
            </a:r>
          </a:p>
          <a:p>
            <a:endParaRPr lang="en-US" sz="2000" dirty="0"/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r</a:t>
            </a:r>
            <a:r>
              <a:rPr lang="en-US" sz="2000" baseline="30000" dirty="0"/>
              <a:t> </a:t>
            </a:r>
            <a:r>
              <a:rPr lang="en-US" baseline="30000" dirty="0"/>
              <a:t>n-1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Sequences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1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 a</a:t>
            </a:r>
            <a:r>
              <a:rPr lang="en-US" baseline="-25000" dirty="0"/>
              <a:t>1</a:t>
            </a:r>
            <a:r>
              <a:rPr lang="en-US" dirty="0"/>
              <a:t> = 2 and  r = 2, what are the first four terms of the geometric sequence</a:t>
            </a:r>
            <a:r>
              <a:rPr lang="en-US" dirty="0" smtClean="0"/>
              <a:t>?</a:t>
            </a:r>
          </a:p>
          <a:p>
            <a:endParaRPr lang="en-US" sz="2000" dirty="0"/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</a:t>
            </a:r>
            <a:r>
              <a:rPr lang="en-US" dirty="0" smtClean="0"/>
              <a:t>2(2</a:t>
            </a:r>
            <a:r>
              <a:rPr lang="en-US" sz="2000" baseline="30000" dirty="0" smtClean="0"/>
              <a:t> </a:t>
            </a:r>
            <a:r>
              <a:rPr lang="en-US" baseline="30000" dirty="0" smtClean="0"/>
              <a:t>n-1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What is n?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Sequences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9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 a</a:t>
            </a:r>
            <a:r>
              <a:rPr lang="en-US" baseline="-25000" dirty="0"/>
              <a:t>1</a:t>
            </a:r>
            <a:r>
              <a:rPr lang="en-US" dirty="0"/>
              <a:t> = 2 and  r = 2, what are the first four terms of the geometric sequence</a:t>
            </a:r>
            <a:r>
              <a:rPr lang="en-US" dirty="0" smtClean="0"/>
              <a:t>?</a:t>
            </a:r>
          </a:p>
          <a:p>
            <a:endParaRPr lang="en-US" sz="2000" dirty="0"/>
          </a:p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2(2</a:t>
            </a:r>
            <a:r>
              <a:rPr lang="en-US" sz="2000" baseline="30000" dirty="0" smtClean="0"/>
              <a:t> </a:t>
            </a:r>
            <a:r>
              <a:rPr lang="en-US" baseline="30000" dirty="0" smtClean="0"/>
              <a:t>1-1</a:t>
            </a:r>
            <a:r>
              <a:rPr lang="en-US" dirty="0" smtClean="0"/>
              <a:t>) = ?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2(2</a:t>
            </a:r>
            <a:r>
              <a:rPr lang="en-US" sz="2000" baseline="30000" dirty="0"/>
              <a:t> </a:t>
            </a:r>
            <a:r>
              <a:rPr lang="en-US" baseline="30000" dirty="0" smtClean="0"/>
              <a:t>2-1</a:t>
            </a:r>
            <a:r>
              <a:rPr lang="en-US" dirty="0" smtClean="0"/>
              <a:t>) = ?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= 2(2</a:t>
            </a:r>
            <a:r>
              <a:rPr lang="en-US" sz="2000" baseline="30000" dirty="0"/>
              <a:t> </a:t>
            </a:r>
            <a:r>
              <a:rPr lang="en-US" baseline="30000" dirty="0" smtClean="0"/>
              <a:t>3-1</a:t>
            </a:r>
            <a:r>
              <a:rPr lang="en-US" dirty="0" smtClean="0"/>
              <a:t>) = ?</a:t>
            </a:r>
            <a:endParaRPr lang="en-US" dirty="0"/>
          </a:p>
          <a:p>
            <a:r>
              <a:rPr lang="en-US" dirty="0" smtClean="0"/>
              <a:t>a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= 2(2</a:t>
            </a:r>
            <a:r>
              <a:rPr lang="en-US" sz="2000" baseline="30000" dirty="0"/>
              <a:t> </a:t>
            </a:r>
            <a:r>
              <a:rPr lang="en-US" baseline="30000" dirty="0" smtClean="0"/>
              <a:t>4-1</a:t>
            </a:r>
            <a:r>
              <a:rPr lang="en-US" dirty="0" smtClean="0"/>
              <a:t>) = 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Sequences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8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  <a:cs typeface="Arial" charset="0"/>
              </a:rPr>
              <a:t>Subject   |   Height  |  Weight</a:t>
            </a:r>
          </a:p>
          <a:p>
            <a:pPr eaLnBrk="1" hangingPunct="1"/>
            <a:r>
              <a:rPr lang="en-US" altLang="en-US" dirty="0" smtClean="0">
                <a:latin typeface="Comic Sans MS" pitchFamily="66" charset="0"/>
                <a:cs typeface="Arial" charset="0"/>
              </a:rPr>
              <a:t>Alice			5’8</a:t>
            </a:r>
            <a:r>
              <a:rPr lang="en-US" altLang="en-US" dirty="0">
                <a:latin typeface="Comic Sans MS" pitchFamily="66" charset="0"/>
                <a:cs typeface="Arial" charset="0"/>
              </a:rPr>
              <a:t>’’         170  </a:t>
            </a:r>
          </a:p>
          <a:p>
            <a:pPr eaLnBrk="1" hangingPunct="1"/>
            <a:r>
              <a:rPr lang="en-US" altLang="en-US" dirty="0" smtClean="0">
                <a:latin typeface="Comic Sans MS" pitchFamily="66" charset="0"/>
                <a:cs typeface="Arial" charset="0"/>
              </a:rPr>
              <a:t>Ben				5’3</a:t>
            </a:r>
            <a:r>
              <a:rPr lang="en-US" altLang="en-US" dirty="0">
                <a:latin typeface="Comic Sans MS" pitchFamily="66" charset="0"/>
                <a:cs typeface="Arial" charset="0"/>
              </a:rPr>
              <a:t>’’         120</a:t>
            </a:r>
          </a:p>
          <a:p>
            <a:pPr eaLnBrk="1" hangingPunct="1"/>
            <a:r>
              <a:rPr lang="en-US" altLang="en-US" dirty="0" smtClean="0">
                <a:latin typeface="Comic Sans MS" pitchFamily="66" charset="0"/>
                <a:cs typeface="Arial" charset="0"/>
              </a:rPr>
              <a:t>Carlos			6</a:t>
            </a:r>
            <a:r>
              <a:rPr lang="en-US" altLang="en-US" dirty="0">
                <a:latin typeface="Comic Sans MS" pitchFamily="66" charset="0"/>
                <a:cs typeface="Arial" charset="0"/>
              </a:rPr>
              <a:t>’           </a:t>
            </a:r>
            <a:r>
              <a:rPr lang="en-US" altLang="en-US" sz="2000" dirty="0">
                <a:latin typeface="Comic Sans MS" pitchFamily="66" charset="0"/>
                <a:cs typeface="Arial" charset="0"/>
              </a:rPr>
              <a:t> </a:t>
            </a:r>
            <a:r>
              <a:rPr lang="en-US" altLang="en-US" dirty="0">
                <a:latin typeface="Comic Sans MS" pitchFamily="66" charset="0"/>
                <a:cs typeface="Arial" charset="0"/>
              </a:rPr>
              <a:t>200</a:t>
            </a:r>
          </a:p>
          <a:p>
            <a:pPr eaLnBrk="1" hangingPunct="1"/>
            <a:r>
              <a:rPr lang="en-US" altLang="en-US" dirty="0" smtClean="0">
                <a:latin typeface="Comic Sans MS" pitchFamily="66" charset="0"/>
                <a:cs typeface="Arial" charset="0"/>
              </a:rPr>
              <a:t>Delphine		5’7</a:t>
            </a:r>
            <a:r>
              <a:rPr lang="en-US" altLang="en-US" dirty="0">
                <a:latin typeface="Comic Sans MS" pitchFamily="66" charset="0"/>
                <a:cs typeface="Arial" charset="0"/>
              </a:rPr>
              <a:t>’’         250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7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 a</a:t>
            </a:r>
            <a:r>
              <a:rPr lang="en-US" baseline="-25000" dirty="0"/>
              <a:t>1</a:t>
            </a:r>
            <a:r>
              <a:rPr lang="en-US" dirty="0"/>
              <a:t> = 2 and  r = 2, what are the first four terms of the geometric sequence</a:t>
            </a:r>
            <a:r>
              <a:rPr lang="en-US" dirty="0" smtClean="0"/>
              <a:t>?</a:t>
            </a:r>
          </a:p>
          <a:p>
            <a:endParaRPr lang="en-US" sz="2000" dirty="0"/>
          </a:p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2(2</a:t>
            </a:r>
            <a:r>
              <a:rPr lang="en-US" sz="2000" baseline="30000" dirty="0" smtClean="0"/>
              <a:t> </a:t>
            </a:r>
            <a:r>
              <a:rPr lang="en-US" baseline="30000" dirty="0" smtClean="0"/>
              <a:t>1-1</a:t>
            </a:r>
            <a:r>
              <a:rPr lang="en-US" dirty="0" smtClean="0"/>
              <a:t>) = 2(1) = 2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2(2</a:t>
            </a:r>
            <a:r>
              <a:rPr lang="en-US" sz="2000" baseline="30000" dirty="0"/>
              <a:t> </a:t>
            </a:r>
            <a:r>
              <a:rPr lang="en-US" baseline="30000" dirty="0" smtClean="0"/>
              <a:t>2-1</a:t>
            </a:r>
            <a:r>
              <a:rPr lang="en-US" dirty="0" smtClean="0"/>
              <a:t>) = 2(2) = 4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= 2(2</a:t>
            </a:r>
            <a:r>
              <a:rPr lang="en-US" sz="2000" baseline="30000" dirty="0"/>
              <a:t> </a:t>
            </a:r>
            <a:r>
              <a:rPr lang="en-US" baseline="30000" dirty="0" smtClean="0"/>
              <a:t>3-1</a:t>
            </a:r>
            <a:r>
              <a:rPr lang="en-US" dirty="0" smtClean="0"/>
              <a:t>) = 2(4) = 8</a:t>
            </a:r>
            <a:endParaRPr lang="en-US" dirty="0"/>
          </a:p>
          <a:p>
            <a:r>
              <a:rPr lang="en-US" dirty="0" smtClean="0"/>
              <a:t>a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= 2(2</a:t>
            </a:r>
            <a:r>
              <a:rPr lang="en-US" sz="2000" baseline="30000" dirty="0"/>
              <a:t> </a:t>
            </a:r>
            <a:r>
              <a:rPr lang="en-US" baseline="30000" dirty="0" smtClean="0"/>
              <a:t>4-1</a:t>
            </a:r>
            <a:r>
              <a:rPr lang="en-US" dirty="0" smtClean="0"/>
              <a:t>) = 2(8) = 16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Sequences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4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Consider </a:t>
            </a:r>
            <a:r>
              <a:rPr lang="en-US" dirty="0"/>
              <a:t>a string of amplifiers each with a voltage gain </a:t>
            </a:r>
            <a:r>
              <a:rPr lang="en-US" dirty="0" smtClean="0"/>
              <a:t>‘A’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 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If a signal V is applied to the first amplifier, show the sequence that describes the successive output voltages </a:t>
            </a:r>
          </a:p>
          <a:p>
            <a:pPr>
              <a:spcBef>
                <a:spcPts val="0"/>
              </a:spcBef>
            </a:pPr>
            <a:r>
              <a:rPr lang="en-US" dirty="0"/>
              <a:t>of each </a:t>
            </a:r>
            <a:r>
              <a:rPr lang="en-US" dirty="0" smtClean="0"/>
              <a:t>stage: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Sequences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Consider </a:t>
            </a:r>
            <a:r>
              <a:rPr lang="en-US" dirty="0"/>
              <a:t>a string of amplifiers each with a voltage gain </a:t>
            </a:r>
            <a:r>
              <a:rPr lang="en-US" dirty="0" smtClean="0"/>
              <a:t>‘A’ </a:t>
            </a:r>
            <a:endParaRPr lang="en-US" dirty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If </a:t>
            </a:r>
            <a:r>
              <a:rPr lang="en-US" dirty="0"/>
              <a:t>a signal V is applied to the first amplifier, show the sequence that describes the successive output voltages </a:t>
            </a:r>
          </a:p>
          <a:p>
            <a:pPr>
              <a:spcBef>
                <a:spcPts val="0"/>
              </a:spcBef>
            </a:pPr>
            <a:r>
              <a:rPr lang="en-US" dirty="0"/>
              <a:t>of each </a:t>
            </a:r>
            <a:r>
              <a:rPr lang="en-US" dirty="0" smtClean="0"/>
              <a:t>stage: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r>
              <a:rPr lang="en-US" dirty="0" smtClean="0"/>
              <a:t>V </a:t>
            </a:r>
            <a:r>
              <a:rPr lang="en-US" dirty="0"/>
              <a:t>AV A</a:t>
            </a:r>
            <a:r>
              <a:rPr lang="en-US" baseline="30000" dirty="0"/>
              <a:t>2</a:t>
            </a:r>
            <a:r>
              <a:rPr lang="en-US" dirty="0"/>
              <a:t>V A</a:t>
            </a:r>
            <a:r>
              <a:rPr lang="en-US" baseline="30000" dirty="0"/>
              <a:t>3</a:t>
            </a:r>
            <a:r>
              <a:rPr lang="en-US" dirty="0"/>
              <a:t>V A</a:t>
            </a:r>
            <a:r>
              <a:rPr lang="en-US" baseline="30000" dirty="0"/>
              <a:t>4</a:t>
            </a:r>
            <a:r>
              <a:rPr lang="en-US" dirty="0"/>
              <a:t>V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Geometric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Sequences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1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Which </a:t>
            </a:r>
            <a:r>
              <a:rPr lang="en-US" dirty="0"/>
              <a:t>is </a:t>
            </a:r>
            <a:r>
              <a:rPr lang="en-US" dirty="0" smtClean="0"/>
              <a:t>geometric?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                   3  </a:t>
            </a:r>
            <a:r>
              <a:rPr lang="en-US" dirty="0"/>
              <a:t>6  9  12</a:t>
            </a:r>
          </a:p>
          <a:p>
            <a:r>
              <a:rPr lang="en-US" dirty="0"/>
              <a:t>1 2 4 8 				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      7 </a:t>
            </a:r>
            <a:r>
              <a:rPr lang="en-US" dirty="0"/>
              <a:t>10 13 16		</a:t>
            </a:r>
          </a:p>
          <a:p>
            <a:r>
              <a:rPr lang="en-US" dirty="0"/>
              <a:t>		</a:t>
            </a:r>
            <a:r>
              <a:rPr lang="en-US" dirty="0" smtClean="0"/>
              <a:t>        2  3  4.5  6.75 </a:t>
            </a:r>
          </a:p>
          <a:p>
            <a:r>
              <a:rPr lang="en-US" dirty="0" smtClean="0"/>
              <a:t>2 </a:t>
            </a:r>
            <a:r>
              <a:rPr lang="en-US" dirty="0"/>
              <a:t>4 6 8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Sequences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01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Identify which are arithmetic and geometric series:</a:t>
            </a:r>
          </a:p>
          <a:p>
            <a:endParaRPr lang="en-US" sz="2000" dirty="0"/>
          </a:p>
          <a:p>
            <a:r>
              <a:rPr lang="en-US" dirty="0"/>
              <a:t>1, 5, 25, 125, </a:t>
            </a:r>
            <a:r>
              <a:rPr lang="en-US" dirty="0" smtClean="0"/>
              <a:t>...</a:t>
            </a:r>
            <a:endParaRPr lang="en-US" dirty="0"/>
          </a:p>
          <a:p>
            <a:endParaRPr lang="en-US" sz="2000" dirty="0"/>
          </a:p>
          <a:p>
            <a:r>
              <a:rPr lang="en-US" dirty="0"/>
              <a:t>2, 5, 8, 11, </a:t>
            </a:r>
            <a:r>
              <a:rPr lang="en-US" dirty="0" smtClean="0"/>
              <a:t>...</a:t>
            </a:r>
            <a:endParaRPr lang="en-US" dirty="0"/>
          </a:p>
          <a:p>
            <a:endParaRPr lang="en-US" sz="2000" dirty="0"/>
          </a:p>
          <a:p>
            <a:r>
              <a:rPr lang="en-US" dirty="0"/>
              <a:t>19, 26, 33, 40, </a:t>
            </a:r>
            <a:r>
              <a:rPr lang="en-US" dirty="0" smtClean="0"/>
              <a:t>...</a:t>
            </a:r>
            <a:endParaRPr lang="en-US" dirty="0"/>
          </a:p>
          <a:p>
            <a:endParaRPr lang="en-US" sz="2000" dirty="0"/>
          </a:p>
          <a:p>
            <a:r>
              <a:rPr lang="en-US" dirty="0"/>
              <a:t>21, 42, 84, 168, </a:t>
            </a:r>
            <a:r>
              <a:rPr lang="en-US" dirty="0" smtClean="0"/>
              <a:t>...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Sequences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6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Identify which are arithmetic and geometric series:</a:t>
            </a:r>
          </a:p>
          <a:p>
            <a:endParaRPr lang="en-US" sz="2000" dirty="0"/>
          </a:p>
          <a:p>
            <a:r>
              <a:rPr lang="en-US" dirty="0"/>
              <a:t>1, 5, 25, 125, </a:t>
            </a:r>
            <a:r>
              <a:rPr lang="en-US" dirty="0" smtClean="0"/>
              <a:t>... </a:t>
            </a:r>
            <a:r>
              <a:rPr lang="en-US" dirty="0" smtClean="0">
                <a:solidFill>
                  <a:srgbClr val="FFFF00"/>
                </a:solidFill>
              </a:rPr>
              <a:t>geometric</a:t>
            </a:r>
            <a:endParaRPr lang="en-US" dirty="0">
              <a:solidFill>
                <a:srgbClr val="FFFF00"/>
              </a:solidFill>
            </a:endParaRPr>
          </a:p>
          <a:p>
            <a:endParaRPr lang="en-US" sz="2000" dirty="0"/>
          </a:p>
          <a:p>
            <a:r>
              <a:rPr lang="en-US" dirty="0"/>
              <a:t>2, 5, 8, 11, </a:t>
            </a:r>
            <a:r>
              <a:rPr lang="en-US" dirty="0" smtClean="0"/>
              <a:t>... </a:t>
            </a:r>
            <a:r>
              <a:rPr lang="en-US" dirty="0" smtClean="0">
                <a:solidFill>
                  <a:srgbClr val="FFFF00"/>
                </a:solidFill>
              </a:rPr>
              <a:t>arithmetic</a:t>
            </a:r>
            <a:endParaRPr lang="en-US" dirty="0">
              <a:solidFill>
                <a:srgbClr val="FFFF00"/>
              </a:solidFill>
            </a:endParaRPr>
          </a:p>
          <a:p>
            <a:endParaRPr lang="en-US" sz="2000" dirty="0"/>
          </a:p>
          <a:p>
            <a:r>
              <a:rPr lang="en-US" dirty="0"/>
              <a:t>19, 26, 33, 40, </a:t>
            </a:r>
            <a:r>
              <a:rPr lang="en-US" dirty="0" smtClean="0"/>
              <a:t>... </a:t>
            </a:r>
            <a:r>
              <a:rPr lang="en-US" dirty="0" smtClean="0">
                <a:solidFill>
                  <a:srgbClr val="FFFF00"/>
                </a:solidFill>
              </a:rPr>
              <a:t>arithmetic</a:t>
            </a:r>
            <a:endParaRPr lang="en-US" dirty="0"/>
          </a:p>
          <a:p>
            <a:endParaRPr lang="en-US" sz="2000" dirty="0"/>
          </a:p>
          <a:p>
            <a:r>
              <a:rPr lang="en-US" dirty="0"/>
              <a:t>21, 42, 84, 168, </a:t>
            </a:r>
            <a:r>
              <a:rPr lang="en-US" dirty="0" smtClean="0"/>
              <a:t>... </a:t>
            </a:r>
            <a:r>
              <a:rPr lang="en-US" dirty="0">
                <a:solidFill>
                  <a:srgbClr val="FFFF00"/>
                </a:solidFill>
              </a:rPr>
              <a:t>geometric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Sequences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7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26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Limit of a </a:t>
            </a:r>
            <a:r>
              <a:rPr lang="en-US" dirty="0" smtClean="0">
                <a:solidFill>
                  <a:srgbClr val="FFC000"/>
                </a:solidFill>
              </a:rPr>
              <a:t>sequence</a:t>
            </a:r>
            <a:r>
              <a:rPr lang="en-US" dirty="0" smtClean="0"/>
              <a:t>:  </a:t>
            </a:r>
          </a:p>
          <a:p>
            <a:r>
              <a:rPr lang="en-US" dirty="0" smtClean="0"/>
              <a:t>if </a:t>
            </a:r>
            <a:r>
              <a:rPr lang="en-US" dirty="0"/>
              <a:t>the terms of a sequence approach a </a:t>
            </a:r>
            <a:r>
              <a:rPr lang="en-US" dirty="0" smtClean="0"/>
              <a:t>specific </a:t>
            </a:r>
            <a:r>
              <a:rPr lang="en-US" dirty="0"/>
              <a:t>number, we say the limit of the sequence exists and it </a:t>
            </a:r>
            <a:r>
              <a:rPr lang="en-US" dirty="0" smtClean="0">
                <a:solidFill>
                  <a:schemeClr val="tx1"/>
                </a:solidFill>
              </a:rPr>
              <a:t>converges</a:t>
            </a:r>
            <a:r>
              <a:rPr lang="en-US" dirty="0" smtClean="0"/>
              <a:t> </a:t>
            </a:r>
            <a:r>
              <a:rPr lang="en-US" dirty="0"/>
              <a:t>to the number</a:t>
            </a:r>
          </a:p>
        </p:txBody>
      </p:sp>
    </p:spTree>
    <p:extLst>
      <p:ext uri="{BB962C8B-B14F-4D97-AF65-F5344CB8AC3E}">
        <p14:creationId xmlns:p14="http://schemas.microsoft.com/office/powerpoint/2010/main" val="18342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209800"/>
            <a:ext cx="84391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height of a bouncing ball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667333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http://people.rit.edu/andpph/photofile-sci/bouncing-ball-7810.jpg</a:t>
            </a:r>
          </a:p>
        </p:txBody>
      </p:sp>
    </p:spTree>
    <p:extLst>
      <p:ext uri="{BB962C8B-B14F-4D97-AF65-F5344CB8AC3E}">
        <p14:creationId xmlns:p14="http://schemas.microsoft.com/office/powerpoint/2010/main" val="236746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Monotonic – either increasing or decreasing only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819400"/>
            <a:ext cx="88757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350" y="6673334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http://epa.gov/ncct/edr/images/nonmonotoniccurves2.jpg</a:t>
            </a:r>
          </a:p>
        </p:txBody>
      </p:sp>
    </p:spTree>
    <p:extLst>
      <p:ext uri="{BB962C8B-B14F-4D97-AF65-F5344CB8AC3E}">
        <p14:creationId xmlns:p14="http://schemas.microsoft.com/office/powerpoint/2010/main" val="228368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1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Non-decreasing – each term is greater than or equal to </a:t>
            </a:r>
          </a:p>
          <a:p>
            <a:pPr>
              <a:spcBef>
                <a:spcPts val="0"/>
              </a:spcBef>
            </a:pPr>
            <a:r>
              <a:rPr lang="en-US" dirty="0"/>
              <a:t>the preceding term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50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Non-increasing – each term is less than or equal to the </a:t>
            </a:r>
            <a:r>
              <a:rPr lang="en-US" dirty="0" smtClean="0"/>
              <a:t>preceding term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9917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73334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http://img.tfd.com/ggse/2c/gsed_0001_0016_0_img4169.png</a:t>
            </a:r>
          </a:p>
        </p:txBody>
      </p:sp>
    </p:spTree>
    <p:extLst>
      <p:ext uri="{BB962C8B-B14F-4D97-AF65-F5344CB8AC3E}">
        <p14:creationId xmlns:p14="http://schemas.microsoft.com/office/powerpoint/2010/main" val="374110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Bounded – all terms are less than or equal to some finite number </a:t>
            </a:r>
            <a:r>
              <a:rPr lang="en-US" dirty="0" smtClean="0"/>
              <a:t>in </a:t>
            </a:r>
            <a:r>
              <a:rPr lang="en-US" dirty="0"/>
              <a:t>magnitude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52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541923"/>
            <a:ext cx="3403600" cy="270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37846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212" y="1143000"/>
            <a:ext cx="34290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500" y="66294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solidFill>
                  <a:srgbClr val="00B0F0"/>
                </a:solidFill>
              </a:rPr>
              <a:t>http://math.feld.cvut.cz/mt/txta/1/gifa1/pc3aa1ba.gif</a:t>
            </a:r>
          </a:p>
        </p:txBody>
      </p:sp>
      <p:sp>
        <p:nvSpPr>
          <p:cNvPr id="8" name="Rectangle 7"/>
          <p:cNvSpPr/>
          <p:nvPr/>
        </p:nvSpPr>
        <p:spPr>
          <a:xfrm>
            <a:off x="4241800" y="66502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solidFill>
                  <a:srgbClr val="00B0F0"/>
                </a:solidFill>
              </a:rPr>
              <a:t>http://upload.wikimedia.org/wikipedia/commons/thumb/f/f4/Cauchy_sequence_illustration2.png/250px-Cauchy_sequence_illustration2.png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855768"/>
            <a:ext cx="8356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http://upload.wikimedia.org/wikipedia/commons/thumb/e/e4/Converging_Sequence_example.svg/320px-Converging_Sequence_example.svg.png</a:t>
            </a:r>
          </a:p>
        </p:txBody>
      </p:sp>
    </p:spTree>
    <p:extLst>
      <p:ext uri="{BB962C8B-B14F-4D97-AF65-F5344CB8AC3E}">
        <p14:creationId xmlns:p14="http://schemas.microsoft.com/office/powerpoint/2010/main" val="6426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Alternating Sequence:</a:t>
            </a:r>
          </a:p>
          <a:p>
            <a:r>
              <a:rPr lang="en-US" dirty="0"/>
              <a:t>Each term: (-1)</a:t>
            </a:r>
            <a:r>
              <a:rPr lang="en-US" baseline="30000" dirty="0"/>
              <a:t>n</a:t>
            </a:r>
            <a:r>
              <a:rPr lang="en-US" dirty="0"/>
              <a:t> a</a:t>
            </a:r>
            <a:r>
              <a:rPr lang="en-US" baseline="-25000" dirty="0"/>
              <a:t>n</a:t>
            </a: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r>
              <a:rPr lang="en-US" dirty="0" smtClean="0"/>
              <a:t>5 </a:t>
            </a:r>
            <a:r>
              <a:rPr lang="en-US" dirty="0"/>
              <a:t>-5 </a:t>
            </a:r>
            <a:r>
              <a:rPr lang="en-US" dirty="0" smtClean="0"/>
              <a:t> 5 </a:t>
            </a:r>
            <a:r>
              <a:rPr lang="en-US" dirty="0"/>
              <a:t>-5 </a:t>
            </a:r>
            <a:r>
              <a:rPr lang="en-US" dirty="0" smtClean="0"/>
              <a:t> 5 </a:t>
            </a:r>
            <a:r>
              <a:rPr lang="en-US" dirty="0"/>
              <a:t>-5 </a:t>
            </a:r>
            <a:r>
              <a:rPr lang="en-US" dirty="0" smtClean="0"/>
              <a:t> 5 </a:t>
            </a:r>
            <a:r>
              <a:rPr lang="en-US" dirty="0"/>
              <a:t>-5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2819400"/>
            <a:ext cx="50546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446" y="6717268"/>
            <a:ext cx="91305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B0F0"/>
                </a:solidFill>
              </a:rPr>
              <a:t>http://www.cs.cas.cz/portal/AlgoMath/MathematicalAnalysis/InfiniteSeriesAndProducts/InfiniteSeries/SeriesWithArbitraryTerms/HTMLFiles/AlternatingSeries_38.gif</a:t>
            </a:r>
          </a:p>
        </p:txBody>
      </p:sp>
    </p:spTree>
    <p:extLst>
      <p:ext uri="{BB962C8B-B14F-4D97-AF65-F5344CB8AC3E}">
        <p14:creationId xmlns:p14="http://schemas.microsoft.com/office/powerpoint/2010/main" val="139253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 smtClean="0"/>
              <a:t>Is this an alternating sequence?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27" y="1905000"/>
            <a:ext cx="7445573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Sequences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58" y="6717268"/>
            <a:ext cx="9108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B0F0"/>
                </a:solidFill>
              </a:rPr>
              <a:t>http://www.cs.cas.cz/portal/AlgoMath/MathematicalAnalysis/InfiniteSeriesAndProducts/InfiniteSeries/SeriesWithArbitraryTerms/HTMLFiles/AlternatingSeries_28.gif</a:t>
            </a:r>
          </a:p>
        </p:txBody>
      </p:sp>
    </p:spTree>
    <p:extLst>
      <p:ext uri="{BB962C8B-B14F-4D97-AF65-F5344CB8AC3E}">
        <p14:creationId xmlns:p14="http://schemas.microsoft.com/office/powerpoint/2010/main" val="19602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r>
              <a:rPr lang="en-US" dirty="0" smtClean="0"/>
              <a:t>Fibonacci Sequence</a:t>
            </a:r>
          </a:p>
          <a:p>
            <a:r>
              <a:rPr lang="en-US" dirty="0"/>
              <a:t>a series of numbers in which each number </a:t>
            </a:r>
            <a:r>
              <a:rPr lang="en-US" dirty="0" smtClean="0"/>
              <a:t>is </a:t>
            </a:r>
            <a:r>
              <a:rPr lang="en-US" dirty="0"/>
              <a:t>the sum of the two preceding </a:t>
            </a:r>
            <a:r>
              <a:rPr lang="en-US" dirty="0" smtClean="0"/>
              <a:t>numbers</a:t>
            </a:r>
          </a:p>
          <a:p>
            <a:endParaRPr lang="en-US" dirty="0"/>
          </a:p>
          <a:p>
            <a:r>
              <a:rPr lang="en-US" dirty="0" smtClean="0"/>
              <a:t>0, 1</a:t>
            </a:r>
            <a:r>
              <a:rPr lang="en-US" dirty="0"/>
              <a:t>, 1, 2, 3, 5, 8, </a:t>
            </a:r>
            <a:r>
              <a:rPr lang="en-US" dirty="0" smtClean="0"/>
              <a:t>...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19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next number in the Fibonacci </a:t>
            </a:r>
            <a:r>
              <a:rPr lang="en-US" dirty="0" smtClean="0"/>
              <a:t>sequence?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       1 1 2 3 5 8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Sequences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8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term</a:t>
            </a:r>
            <a:r>
              <a:rPr lang="en-US" dirty="0"/>
              <a:t>, "function" was coined by Gottfried </a:t>
            </a:r>
            <a:r>
              <a:rPr lang="en-US" dirty="0" smtClean="0"/>
              <a:t>Wilhelm Leibniz </a:t>
            </a:r>
            <a:r>
              <a:rPr lang="en-US" dirty="0"/>
              <a:t>in </a:t>
            </a:r>
            <a:r>
              <a:rPr lang="en-US" dirty="0" smtClean="0"/>
              <a:t>1673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8576"/>
            <a:ext cx="2895600" cy="363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" y="2191799"/>
            <a:ext cx="9129409" cy="291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2856" y="6534835"/>
            <a:ext cx="146065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(Amend 2005)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Sequences</a:t>
            </a:r>
          </a:p>
        </p:txBody>
      </p:sp>
    </p:spTree>
    <p:extLst>
      <p:ext uri="{BB962C8B-B14F-4D97-AF65-F5344CB8AC3E}">
        <p14:creationId xmlns:p14="http://schemas.microsoft.com/office/powerpoint/2010/main" val="171840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Fibonacci sequence first appears in the book </a:t>
            </a:r>
            <a:endParaRPr lang="en-US" dirty="0" smtClean="0"/>
          </a:p>
          <a:p>
            <a:r>
              <a:rPr lang="en-US" i="1" dirty="0" smtClean="0"/>
              <a:t>Liber </a:t>
            </a:r>
            <a:r>
              <a:rPr lang="en-US" i="1" dirty="0"/>
              <a:t>Abaci</a:t>
            </a:r>
            <a:r>
              <a:rPr lang="en-US" dirty="0"/>
              <a:t> (1202)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2819400" cy="377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62709" y="5638800"/>
            <a:ext cx="2909771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dirty="0">
                <a:solidFill>
                  <a:srgbClr val="00B0F0"/>
                </a:solidFill>
              </a:rPr>
              <a:t>Leonardo </a:t>
            </a:r>
            <a:r>
              <a:rPr lang="en-US" sz="2500" b="1" dirty="0" smtClean="0">
                <a:solidFill>
                  <a:srgbClr val="00B0F0"/>
                </a:solidFill>
              </a:rPr>
              <a:t>of Pisa </a:t>
            </a:r>
          </a:p>
          <a:p>
            <a:pPr algn="ctr"/>
            <a:r>
              <a:rPr lang="en-US" sz="2500" b="1" dirty="0">
                <a:solidFill>
                  <a:srgbClr val="00B0F0"/>
                </a:solidFill>
              </a:rPr>
              <a:t>(</a:t>
            </a:r>
            <a:r>
              <a:rPr lang="en-US" sz="2500" b="1" dirty="0" smtClean="0">
                <a:solidFill>
                  <a:srgbClr val="00B0F0"/>
                </a:solidFill>
              </a:rPr>
              <a:t>Fibonacci) </a:t>
            </a:r>
          </a:p>
          <a:p>
            <a:pPr algn="ctr"/>
            <a:r>
              <a:rPr lang="en-US" sz="2500" b="1" dirty="0" smtClean="0">
                <a:solidFill>
                  <a:srgbClr val="00B0F0"/>
                </a:solidFill>
              </a:rPr>
              <a:t>(1175-1250)</a:t>
            </a:r>
            <a:endParaRPr lang="en-US" sz="2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Fibonacci considers the growth of an idealized </a:t>
            </a:r>
            <a:r>
              <a:rPr lang="en-US" dirty="0" smtClean="0"/>
              <a:t>rabbit </a:t>
            </a:r>
            <a:r>
              <a:rPr lang="en-US" dirty="0"/>
              <a:t>population, </a:t>
            </a:r>
            <a:r>
              <a:rPr lang="en-US" dirty="0" smtClean="0"/>
              <a:t>assuming: </a:t>
            </a:r>
          </a:p>
          <a:p>
            <a:r>
              <a:rPr lang="en-US" dirty="0" smtClean="0"/>
              <a:t>Start with a </a:t>
            </a:r>
            <a:r>
              <a:rPr lang="en-US" dirty="0"/>
              <a:t>single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newly </a:t>
            </a:r>
            <a:r>
              <a:rPr lang="en-US" dirty="0"/>
              <a:t>born </a:t>
            </a:r>
            <a:r>
              <a:rPr lang="en-US" dirty="0" smtClean="0"/>
              <a:t>pair </a:t>
            </a:r>
            <a:r>
              <a:rPr lang="en-US" dirty="0"/>
              <a:t>of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rabbits (m/f)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2819400" cy="377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62709" y="5638800"/>
            <a:ext cx="2909771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dirty="0">
                <a:solidFill>
                  <a:srgbClr val="00B0F0"/>
                </a:solidFill>
              </a:rPr>
              <a:t>Leonardo </a:t>
            </a:r>
            <a:r>
              <a:rPr lang="en-US" sz="2500" b="1" dirty="0" smtClean="0">
                <a:solidFill>
                  <a:srgbClr val="00B0F0"/>
                </a:solidFill>
              </a:rPr>
              <a:t>of Pisa </a:t>
            </a:r>
          </a:p>
          <a:p>
            <a:pPr algn="ctr"/>
            <a:r>
              <a:rPr lang="en-US" sz="2500" b="1" dirty="0">
                <a:solidFill>
                  <a:srgbClr val="00B0F0"/>
                </a:solidFill>
              </a:rPr>
              <a:t>(</a:t>
            </a:r>
            <a:r>
              <a:rPr lang="en-US" sz="2500" b="1" dirty="0" smtClean="0">
                <a:solidFill>
                  <a:srgbClr val="00B0F0"/>
                </a:solidFill>
              </a:rPr>
              <a:t>Fibonacci) </a:t>
            </a:r>
          </a:p>
          <a:p>
            <a:pPr algn="ctr"/>
            <a:r>
              <a:rPr lang="en-US" sz="2500" b="1" dirty="0" smtClean="0">
                <a:solidFill>
                  <a:srgbClr val="00B0F0"/>
                </a:solidFill>
              </a:rPr>
              <a:t>(1175-1250)</a:t>
            </a:r>
            <a:endParaRPr lang="en-US" sz="2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0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Rabbits </a:t>
            </a:r>
            <a:r>
              <a:rPr lang="en-US" dirty="0"/>
              <a:t>are able to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mate </a:t>
            </a:r>
            <a:r>
              <a:rPr lang="en-US" dirty="0"/>
              <a:t>at the age of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one </a:t>
            </a:r>
            <a:r>
              <a:rPr lang="en-US" dirty="0"/>
              <a:t>month so that at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n-US" dirty="0"/>
              <a:t>end of its second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month </a:t>
            </a:r>
            <a:r>
              <a:rPr lang="en-US" dirty="0"/>
              <a:t>a female can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produce </a:t>
            </a:r>
            <a:r>
              <a:rPr lang="en-US" dirty="0"/>
              <a:t>another pair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of rabbits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2819400" cy="377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62709" y="5638800"/>
            <a:ext cx="2909771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dirty="0">
                <a:solidFill>
                  <a:srgbClr val="00B0F0"/>
                </a:solidFill>
              </a:rPr>
              <a:t>Leonardo </a:t>
            </a:r>
            <a:r>
              <a:rPr lang="en-US" sz="2500" b="1" dirty="0" smtClean="0">
                <a:solidFill>
                  <a:srgbClr val="00B0F0"/>
                </a:solidFill>
              </a:rPr>
              <a:t>of Pisa </a:t>
            </a:r>
          </a:p>
          <a:p>
            <a:pPr algn="ctr"/>
            <a:r>
              <a:rPr lang="en-US" sz="2500" b="1" dirty="0">
                <a:solidFill>
                  <a:srgbClr val="00B0F0"/>
                </a:solidFill>
              </a:rPr>
              <a:t>(</a:t>
            </a:r>
            <a:r>
              <a:rPr lang="en-US" sz="2500" b="1" dirty="0" smtClean="0">
                <a:solidFill>
                  <a:srgbClr val="00B0F0"/>
                </a:solidFill>
              </a:rPr>
              <a:t>Fibonacci) </a:t>
            </a:r>
          </a:p>
          <a:p>
            <a:pPr algn="ctr"/>
            <a:r>
              <a:rPr lang="en-US" sz="2500" b="1" dirty="0" smtClean="0">
                <a:solidFill>
                  <a:srgbClr val="00B0F0"/>
                </a:solidFill>
              </a:rPr>
              <a:t>(1175-1250)</a:t>
            </a:r>
            <a:endParaRPr lang="en-US" sz="2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R</a:t>
            </a:r>
            <a:r>
              <a:rPr lang="en-US" dirty="0" smtClean="0"/>
              <a:t>abbits </a:t>
            </a:r>
            <a:r>
              <a:rPr lang="en-US" dirty="0"/>
              <a:t>never die and a mating pair always produces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one </a:t>
            </a:r>
            <a:r>
              <a:rPr lang="en-US" dirty="0"/>
              <a:t>new pair </a:t>
            </a:r>
            <a:r>
              <a:rPr lang="en-US" dirty="0" smtClean="0"/>
              <a:t>(m/f)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every </a:t>
            </a:r>
            <a:r>
              <a:rPr lang="en-US" dirty="0"/>
              <a:t>month from the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second </a:t>
            </a:r>
            <a:r>
              <a:rPr lang="en-US" dirty="0"/>
              <a:t>month </a:t>
            </a:r>
            <a:r>
              <a:rPr lang="en-US" dirty="0" smtClean="0"/>
              <a:t>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2819400" cy="377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62709" y="5638800"/>
            <a:ext cx="2909771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dirty="0">
                <a:solidFill>
                  <a:srgbClr val="00B0F0"/>
                </a:solidFill>
              </a:rPr>
              <a:t>Leonardo </a:t>
            </a:r>
            <a:r>
              <a:rPr lang="en-US" sz="2500" b="1" dirty="0" smtClean="0">
                <a:solidFill>
                  <a:srgbClr val="00B0F0"/>
                </a:solidFill>
              </a:rPr>
              <a:t>of Pisa </a:t>
            </a:r>
          </a:p>
          <a:p>
            <a:pPr algn="ctr"/>
            <a:r>
              <a:rPr lang="en-US" sz="2500" b="1" dirty="0">
                <a:solidFill>
                  <a:srgbClr val="00B0F0"/>
                </a:solidFill>
              </a:rPr>
              <a:t>(</a:t>
            </a:r>
            <a:r>
              <a:rPr lang="en-US" sz="2500" b="1" dirty="0" smtClean="0">
                <a:solidFill>
                  <a:srgbClr val="00B0F0"/>
                </a:solidFill>
              </a:rPr>
              <a:t>Fibonacci) </a:t>
            </a:r>
          </a:p>
          <a:p>
            <a:pPr algn="ctr"/>
            <a:r>
              <a:rPr lang="en-US" sz="2500" b="1" dirty="0" smtClean="0">
                <a:solidFill>
                  <a:srgbClr val="00B0F0"/>
                </a:solidFill>
              </a:rPr>
              <a:t>(1175-1250)</a:t>
            </a:r>
            <a:endParaRPr lang="en-US" sz="2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50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How </a:t>
            </a:r>
            <a:r>
              <a:rPr lang="en-US" dirty="0"/>
              <a:t>many pairs will there be in one year?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2819400" cy="377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62709" y="5638800"/>
            <a:ext cx="2909771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dirty="0">
                <a:solidFill>
                  <a:srgbClr val="00B0F0"/>
                </a:solidFill>
              </a:rPr>
              <a:t>Leonardo </a:t>
            </a:r>
            <a:r>
              <a:rPr lang="en-US" sz="2500" b="1" dirty="0" smtClean="0">
                <a:solidFill>
                  <a:srgbClr val="00B0F0"/>
                </a:solidFill>
              </a:rPr>
              <a:t>of Pisa </a:t>
            </a:r>
          </a:p>
          <a:p>
            <a:pPr algn="ctr"/>
            <a:r>
              <a:rPr lang="en-US" sz="2500" b="1" dirty="0">
                <a:solidFill>
                  <a:srgbClr val="00B0F0"/>
                </a:solidFill>
              </a:rPr>
              <a:t>(</a:t>
            </a:r>
            <a:r>
              <a:rPr lang="en-US" sz="2500" b="1" dirty="0" smtClean="0">
                <a:solidFill>
                  <a:srgbClr val="00B0F0"/>
                </a:solidFill>
              </a:rPr>
              <a:t>Fibonacci) </a:t>
            </a:r>
          </a:p>
          <a:p>
            <a:pPr algn="ctr"/>
            <a:r>
              <a:rPr lang="en-US" sz="2500" b="1" dirty="0" smtClean="0">
                <a:solidFill>
                  <a:srgbClr val="00B0F0"/>
                </a:solidFill>
              </a:rPr>
              <a:t>(1175-1250)</a:t>
            </a:r>
            <a:endParaRPr lang="en-US" sz="2500" b="1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Sequences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5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pairs will there be in one year?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401462"/>
              </p:ext>
            </p:extLst>
          </p:nvPr>
        </p:nvGraphicFramePr>
        <p:xfrm>
          <a:off x="152400" y="3322320"/>
          <a:ext cx="8848631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730"/>
                <a:gridCol w="514667"/>
                <a:gridCol w="514667"/>
                <a:gridCol w="514667"/>
                <a:gridCol w="514667"/>
                <a:gridCol w="514667"/>
                <a:gridCol w="514667"/>
                <a:gridCol w="514667"/>
                <a:gridCol w="615043"/>
                <a:gridCol w="615043"/>
                <a:gridCol w="615043"/>
                <a:gridCol w="615043"/>
                <a:gridCol w="615043"/>
                <a:gridCol w="9020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Pairs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144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0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953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439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4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combine the numbers in a sequence into a single number, it’s called a “</a:t>
            </a:r>
            <a:r>
              <a:rPr lang="en-US" dirty="0" smtClean="0">
                <a:solidFill>
                  <a:schemeClr val="tx1"/>
                </a:solidFill>
              </a:rPr>
              <a:t>series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2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ts val="5000"/>
              </a:lnSpc>
            </a:pPr>
            <a:r>
              <a:rPr lang="en-US" dirty="0" smtClean="0"/>
              <a:t>Leibnitz observed that in many real-world processes there are inputs and outputs</a:t>
            </a:r>
            <a:endParaRPr lang="en-US" dirty="0"/>
          </a:p>
          <a:p>
            <a:pPr algn="ctr">
              <a:lnSpc>
                <a:spcPts val="5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601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sequence is a list of terms</a:t>
            </a:r>
          </a:p>
          <a:p>
            <a:endParaRPr lang="en-US" sz="2000" dirty="0"/>
          </a:p>
          <a:p>
            <a:r>
              <a:rPr lang="en-US" dirty="0"/>
              <a:t>A series is a sum of terms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Series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sum of the first 10 counting numbers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4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Series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sum of the first 10 counting numbers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algn="ctr"/>
            <a:r>
              <a:rPr lang="en-US" dirty="0" smtClean="0"/>
              <a:t>1+2+3+4+5+6+7+8+9+10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5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Series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 smtClean="0"/>
              <a:t>Here’s a trick:</a:t>
            </a:r>
          </a:p>
          <a:p>
            <a:endParaRPr lang="en-US" sz="2000" dirty="0"/>
          </a:p>
          <a:p>
            <a:r>
              <a:rPr lang="en-US" dirty="0" smtClean="0"/>
              <a:t>	1 + 10 = 11</a:t>
            </a:r>
          </a:p>
          <a:p>
            <a:r>
              <a:rPr lang="en-US" dirty="0" smtClean="0"/>
              <a:t>	2 +  </a:t>
            </a:r>
            <a:r>
              <a:rPr lang="en-US" sz="2000" dirty="0" smtClean="0"/>
              <a:t> </a:t>
            </a:r>
            <a:r>
              <a:rPr lang="en-US" dirty="0" smtClean="0"/>
              <a:t>9 = 11</a:t>
            </a:r>
          </a:p>
          <a:p>
            <a:r>
              <a:rPr lang="en-US" dirty="0" smtClean="0"/>
              <a:t>	3 </a:t>
            </a:r>
            <a:r>
              <a:rPr lang="en-US" dirty="0"/>
              <a:t>+  </a:t>
            </a:r>
            <a:r>
              <a:rPr lang="en-US" sz="2000" dirty="0"/>
              <a:t> </a:t>
            </a:r>
            <a:r>
              <a:rPr lang="en-US" dirty="0" smtClean="0"/>
              <a:t>8 </a:t>
            </a:r>
            <a:r>
              <a:rPr lang="en-US" dirty="0"/>
              <a:t>= 11</a:t>
            </a:r>
          </a:p>
          <a:p>
            <a:r>
              <a:rPr lang="en-US" dirty="0" smtClean="0"/>
              <a:t>	4 </a:t>
            </a:r>
            <a:r>
              <a:rPr lang="en-US" dirty="0"/>
              <a:t>+  </a:t>
            </a:r>
            <a:r>
              <a:rPr lang="en-US" sz="2000" dirty="0"/>
              <a:t> </a:t>
            </a:r>
            <a:r>
              <a:rPr lang="en-US" dirty="0" smtClean="0"/>
              <a:t>7 </a:t>
            </a:r>
            <a:r>
              <a:rPr lang="en-US" dirty="0"/>
              <a:t>= 11</a:t>
            </a:r>
          </a:p>
          <a:p>
            <a:r>
              <a:rPr lang="en-US" dirty="0" smtClean="0"/>
              <a:t>	5 </a:t>
            </a:r>
            <a:r>
              <a:rPr lang="en-US" dirty="0"/>
              <a:t>+  </a:t>
            </a:r>
            <a:r>
              <a:rPr lang="en-US" sz="2000" dirty="0"/>
              <a:t> </a:t>
            </a:r>
            <a:r>
              <a:rPr lang="en-US" dirty="0" smtClean="0"/>
              <a:t>6 </a:t>
            </a:r>
            <a:r>
              <a:rPr lang="en-US" dirty="0"/>
              <a:t>= 11</a:t>
            </a:r>
          </a:p>
          <a:p>
            <a:endParaRPr lang="en-US" sz="2000" dirty="0" smtClean="0"/>
          </a:p>
          <a:p>
            <a:r>
              <a:rPr lang="en-US" dirty="0" smtClean="0"/>
              <a:t>So the answer is 5 </a:t>
            </a:r>
            <a:r>
              <a:rPr lang="en-US" dirty="0" smtClean="0">
                <a:latin typeface="Symbol" panose="05050102010706020507" pitchFamily="18" charset="2"/>
              </a:rPr>
              <a:t>*</a:t>
            </a:r>
            <a:r>
              <a:rPr lang="en-US" dirty="0" smtClean="0"/>
              <a:t> 11 = 55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5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math class… so there’s always a new symbol!</a:t>
            </a:r>
          </a:p>
          <a:p>
            <a:r>
              <a:rPr lang="en-US" dirty="0" smtClean="0"/>
              <a:t>				</a:t>
            </a:r>
            <a:r>
              <a:rPr lang="en-US" sz="10000" dirty="0" smtClean="0"/>
              <a:t>∑</a:t>
            </a:r>
          </a:p>
          <a:p>
            <a:r>
              <a:rPr lang="en-US" dirty="0" smtClean="0"/>
              <a:t>called “summation”</a:t>
            </a:r>
          </a:p>
          <a:p>
            <a:r>
              <a:rPr lang="en-US" dirty="0" smtClean="0"/>
              <a:t>means “</a:t>
            </a:r>
            <a:r>
              <a:rPr lang="en-US" dirty="0" smtClean="0">
                <a:solidFill>
                  <a:schemeClr val="tx1"/>
                </a:solidFill>
              </a:rPr>
              <a:t>add ‘</a:t>
            </a:r>
            <a:r>
              <a:rPr lang="en-US" dirty="0" err="1" smtClean="0">
                <a:solidFill>
                  <a:schemeClr val="tx1"/>
                </a:solidFill>
              </a:rPr>
              <a:t>em</a:t>
            </a:r>
            <a:r>
              <a:rPr lang="en-US" dirty="0" smtClean="0">
                <a:solidFill>
                  <a:schemeClr val="tx1"/>
                </a:solidFill>
              </a:rPr>
              <a:t> up!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57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could have written:</a:t>
            </a:r>
          </a:p>
          <a:p>
            <a:r>
              <a:rPr lang="en-US" dirty="0"/>
              <a:t>What is the sum of the first 10 counting numbers?</a:t>
            </a:r>
          </a:p>
          <a:p>
            <a:r>
              <a:rPr lang="en-US" dirty="0" smtClean="0"/>
              <a:t>as:</a:t>
            </a:r>
          </a:p>
          <a:p>
            <a:endParaRPr lang="en-US" sz="2000" dirty="0"/>
          </a:p>
          <a:p>
            <a:pPr algn="ctr"/>
            <a:r>
              <a:rPr lang="en-US" dirty="0" smtClean="0"/>
              <a:t>∑1 2 3…10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53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usually use ∑ with a formula:</a:t>
            </a:r>
            <a:endParaRPr lang="en-US" dirty="0"/>
          </a:p>
          <a:p>
            <a:r>
              <a:rPr lang="en-US" sz="2700" dirty="0" smtClean="0"/>
              <a:t>			 </a:t>
            </a:r>
            <a:r>
              <a:rPr lang="en-US" sz="2700" dirty="0"/>
              <a:t>10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		∑ </a:t>
            </a:r>
            <a:r>
              <a:rPr lang="en-US" dirty="0"/>
              <a:t>n</a:t>
            </a:r>
          </a:p>
          <a:p>
            <a:r>
              <a:rPr lang="en-US" sz="2700" dirty="0" smtClean="0"/>
              <a:t>			n=1</a:t>
            </a:r>
            <a:endParaRPr lang="en-US" sz="2700" dirty="0"/>
          </a:p>
          <a:p>
            <a:endParaRPr lang="en-US" sz="2000" dirty="0"/>
          </a:p>
          <a:p>
            <a:r>
              <a:rPr lang="en-US" dirty="0" smtClean="0"/>
              <a:t>This means “add up the n’s where n goes from 1 to 10”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usually use ∑ with a formula:</a:t>
            </a:r>
            <a:endParaRPr lang="en-US" dirty="0"/>
          </a:p>
          <a:p>
            <a:r>
              <a:rPr lang="en-US" sz="2700" dirty="0" smtClean="0"/>
              <a:t>			 </a:t>
            </a:r>
            <a:r>
              <a:rPr lang="en-US" sz="2700" dirty="0"/>
              <a:t>10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		∑ </a:t>
            </a:r>
            <a:r>
              <a:rPr lang="en-US" dirty="0"/>
              <a:t>n</a:t>
            </a:r>
          </a:p>
          <a:p>
            <a:r>
              <a:rPr lang="en-US" sz="2700" dirty="0" smtClean="0"/>
              <a:t>			n=1</a:t>
            </a:r>
            <a:endParaRPr lang="en-US" sz="2700" dirty="0"/>
          </a:p>
          <a:p>
            <a:endParaRPr lang="en-US" sz="2000" dirty="0"/>
          </a:p>
          <a:p>
            <a:r>
              <a:rPr lang="en-US" dirty="0" smtClean="0"/>
              <a:t>This means “add up the n’s where n goes from 1 to 10”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343400" y="2514600"/>
            <a:ext cx="2819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smtClean="0">
                <a:solidFill>
                  <a:srgbClr val="FFFF00"/>
                </a:solidFill>
              </a:rPr>
              <a:t>upper limit</a:t>
            </a:r>
            <a:endParaRPr lang="en-US" sz="2500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43400" y="3657600"/>
            <a:ext cx="2819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smtClean="0">
                <a:solidFill>
                  <a:srgbClr val="FFFF00"/>
                </a:solidFill>
              </a:rPr>
              <a:t>lower limit</a:t>
            </a:r>
            <a:endParaRPr lang="en-US" sz="2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Calculating a series:</a:t>
            </a:r>
            <a:endParaRPr lang="en-US" dirty="0"/>
          </a:p>
          <a:p>
            <a:r>
              <a:rPr lang="en-US" sz="2700" dirty="0" smtClean="0"/>
              <a:t>		</a:t>
            </a:r>
            <a:r>
              <a:rPr lang="en-US" sz="2700" dirty="0"/>
              <a:t> </a:t>
            </a:r>
            <a:r>
              <a:rPr lang="en-US" sz="2700" dirty="0" smtClean="0"/>
              <a:t> </a:t>
            </a:r>
            <a:r>
              <a:rPr lang="en-US" sz="1500" dirty="0" smtClean="0"/>
              <a:t> </a:t>
            </a:r>
            <a:r>
              <a:rPr lang="en-US" sz="2700" dirty="0" smtClean="0"/>
              <a:t>5</a:t>
            </a:r>
            <a:endParaRPr lang="en-US" sz="2700" dirty="0"/>
          </a:p>
          <a:p>
            <a:pPr>
              <a:spcBef>
                <a:spcPts val="0"/>
              </a:spcBef>
            </a:pPr>
            <a:r>
              <a:rPr lang="en-US" dirty="0" smtClean="0"/>
              <a:t>		∑ k = 2 + 3 + 4 + 5</a:t>
            </a:r>
            <a:endParaRPr lang="en-US" dirty="0"/>
          </a:p>
          <a:p>
            <a:r>
              <a:rPr lang="en-US" sz="2700" dirty="0" smtClean="0"/>
              <a:t>		k=2</a:t>
            </a:r>
            <a:endParaRPr lang="en-US" sz="2700" dirty="0"/>
          </a:p>
          <a:p>
            <a:r>
              <a:rPr lang="en-US" dirty="0" smtClean="0"/>
              <a:t>             </a:t>
            </a:r>
            <a:r>
              <a:rPr lang="en-US" sz="2000" dirty="0" smtClean="0"/>
              <a:t> </a:t>
            </a:r>
            <a:r>
              <a:rPr lang="en-US" dirty="0" smtClean="0"/>
              <a:t>= 14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sz="2700" dirty="0"/>
              <a:t>	 </a:t>
            </a:r>
            <a:r>
              <a:rPr lang="en-US" sz="2700" dirty="0" smtClean="0"/>
              <a:t> 4</a:t>
            </a:r>
            <a:endParaRPr lang="en-US" sz="2700" dirty="0"/>
          </a:p>
          <a:p>
            <a:pPr>
              <a:spcBef>
                <a:spcPts val="0"/>
              </a:spcBef>
            </a:pPr>
            <a:r>
              <a:rPr lang="en-US" dirty="0" smtClean="0"/>
              <a:t>In:</a:t>
            </a:r>
            <a:r>
              <a:rPr lang="en-US" dirty="0"/>
              <a:t>	∑ </a:t>
            </a:r>
            <a:r>
              <a:rPr lang="en-US" dirty="0" smtClean="0"/>
              <a:t>(n + 1)</a:t>
            </a:r>
            <a:endParaRPr lang="en-US" dirty="0"/>
          </a:p>
          <a:p>
            <a:r>
              <a:rPr lang="en-US" sz="2700" dirty="0"/>
              <a:t>	</a:t>
            </a:r>
            <a:r>
              <a:rPr lang="en-US" sz="2700" dirty="0" smtClean="0"/>
              <a:t>n=1</a:t>
            </a:r>
            <a:endParaRPr lang="en-US" sz="2700" dirty="0"/>
          </a:p>
          <a:p>
            <a:r>
              <a:rPr lang="en-US" dirty="0" smtClean="0"/>
              <a:t>what is the lower limit?</a:t>
            </a:r>
          </a:p>
          <a:p>
            <a:endParaRPr lang="en-US" dirty="0"/>
          </a:p>
          <a:p>
            <a:r>
              <a:rPr lang="en-US" dirty="0" smtClean="0"/>
              <a:t>what is the upper limit?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Series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8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In a factory, the inputs are the components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819400"/>
            <a:ext cx="44577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sz="2700" dirty="0"/>
              <a:t>			 </a:t>
            </a:r>
            <a:r>
              <a:rPr lang="en-US" sz="2700" dirty="0" smtClean="0"/>
              <a:t> 4</a:t>
            </a:r>
            <a:endParaRPr lang="en-US" sz="2700" dirty="0"/>
          </a:p>
          <a:p>
            <a:pPr>
              <a:spcBef>
                <a:spcPts val="0"/>
              </a:spcBef>
            </a:pPr>
            <a:r>
              <a:rPr lang="en-US" dirty="0" smtClean="0"/>
              <a:t>What is</a:t>
            </a:r>
            <a:r>
              <a:rPr lang="en-US" dirty="0"/>
              <a:t>	∑ </a:t>
            </a:r>
            <a:r>
              <a:rPr lang="en-US" dirty="0" smtClean="0"/>
              <a:t>(n + 1)</a:t>
            </a:r>
            <a:endParaRPr lang="en-US" dirty="0"/>
          </a:p>
          <a:p>
            <a:r>
              <a:rPr lang="en-US" sz="2700" dirty="0"/>
              <a:t>			n=1</a:t>
            </a:r>
          </a:p>
          <a:p>
            <a:endParaRPr lang="en-US" dirty="0" smtClean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Series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2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sz="2700" dirty="0"/>
              <a:t>			 </a:t>
            </a:r>
            <a:r>
              <a:rPr lang="en-US" sz="2700" dirty="0" smtClean="0"/>
              <a:t> 4</a:t>
            </a:r>
            <a:endParaRPr lang="en-US" sz="2700" dirty="0"/>
          </a:p>
          <a:p>
            <a:pPr>
              <a:spcBef>
                <a:spcPts val="0"/>
              </a:spcBef>
            </a:pPr>
            <a:r>
              <a:rPr lang="en-US" dirty="0" smtClean="0"/>
              <a:t>What is</a:t>
            </a:r>
            <a:r>
              <a:rPr lang="en-US" dirty="0"/>
              <a:t>	∑ </a:t>
            </a:r>
            <a:r>
              <a:rPr lang="en-US" dirty="0" smtClean="0"/>
              <a:t>(n + 1)</a:t>
            </a:r>
            <a:endParaRPr lang="en-US" dirty="0"/>
          </a:p>
          <a:p>
            <a:r>
              <a:rPr lang="en-US" sz="2700" dirty="0"/>
              <a:t>			n=1</a:t>
            </a:r>
          </a:p>
          <a:p>
            <a:endParaRPr lang="en-US" dirty="0" smtClean="0"/>
          </a:p>
          <a:p>
            <a:r>
              <a:rPr lang="en-US" dirty="0" smtClean="0"/>
              <a:t>Just start adding up the (n + 1)s</a:t>
            </a:r>
            <a:endParaRPr lang="en-US" dirty="0"/>
          </a:p>
          <a:p>
            <a:r>
              <a:rPr lang="en-US" dirty="0" smtClean="0"/>
              <a:t>Plugging in n=1, n=2, n=3, n=4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Series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2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sz="2700" dirty="0"/>
              <a:t>			 </a:t>
            </a:r>
            <a:r>
              <a:rPr lang="en-US" sz="2700" dirty="0" smtClean="0"/>
              <a:t> 4</a:t>
            </a:r>
            <a:endParaRPr lang="en-US" sz="2700" dirty="0"/>
          </a:p>
          <a:p>
            <a:pPr>
              <a:spcBef>
                <a:spcPts val="0"/>
              </a:spcBef>
            </a:pPr>
            <a:r>
              <a:rPr lang="en-US" dirty="0" smtClean="0"/>
              <a:t>What is</a:t>
            </a:r>
            <a:r>
              <a:rPr lang="en-US" dirty="0"/>
              <a:t>	∑ </a:t>
            </a:r>
            <a:r>
              <a:rPr lang="en-US" dirty="0" smtClean="0"/>
              <a:t>(n + 1)</a:t>
            </a:r>
            <a:endParaRPr lang="en-US" dirty="0"/>
          </a:p>
          <a:p>
            <a:r>
              <a:rPr lang="en-US" sz="2700" dirty="0"/>
              <a:t>			</a:t>
            </a:r>
            <a:r>
              <a:rPr lang="en-US" sz="2700" dirty="0" smtClean="0"/>
              <a:t>n=1</a:t>
            </a:r>
          </a:p>
          <a:p>
            <a:r>
              <a:rPr lang="en-US" dirty="0" smtClean="0"/>
              <a:t> = 1 + 1</a:t>
            </a:r>
          </a:p>
          <a:p>
            <a:r>
              <a:rPr lang="en-US" dirty="0"/>
              <a:t> </a:t>
            </a:r>
            <a:r>
              <a:rPr lang="en-US" dirty="0" smtClean="0"/>
              <a:t>+ 2 + 1</a:t>
            </a:r>
          </a:p>
          <a:p>
            <a:r>
              <a:rPr lang="en-US" dirty="0"/>
              <a:t> </a:t>
            </a:r>
            <a:r>
              <a:rPr lang="en-US" dirty="0" smtClean="0"/>
              <a:t>+ 3 + 1</a:t>
            </a:r>
          </a:p>
          <a:p>
            <a:r>
              <a:rPr lang="en-US" dirty="0"/>
              <a:t> </a:t>
            </a:r>
            <a:r>
              <a:rPr lang="en-US" dirty="0" smtClean="0"/>
              <a:t>+ 4 + 1</a:t>
            </a:r>
          </a:p>
          <a:p>
            <a:r>
              <a:rPr lang="en-US" dirty="0" smtClean="0"/>
              <a:t>= 2 + 3 + 4 + 5 = ?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Series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0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No, all series do not add up to </a:t>
            </a:r>
          </a:p>
          <a:p>
            <a:pPr algn="ctr"/>
            <a:r>
              <a:rPr lang="en-US" dirty="0" smtClean="0"/>
              <a:t>14 </a:t>
            </a:r>
          </a:p>
          <a:p>
            <a:r>
              <a:rPr lang="en-US" dirty="0" smtClean="0"/>
              <a:t>(just a coincidence)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5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sum of the first five terms in the arithmetic sequence 1, 4, 7</a:t>
            </a:r>
            <a:r>
              <a:rPr lang="en-US" dirty="0" smtClean="0"/>
              <a:t>…?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Series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4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sum of the first five terms in the arithmetic sequence 1, 4, 7</a:t>
            </a:r>
            <a:r>
              <a:rPr lang="en-US" dirty="0" smtClean="0"/>
              <a:t>…?</a:t>
            </a:r>
          </a:p>
          <a:p>
            <a:endParaRPr lang="en-US" sz="2000" dirty="0"/>
          </a:p>
          <a:p>
            <a:pPr algn="ctr"/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(n-1)d</a:t>
            </a:r>
          </a:p>
          <a:p>
            <a:endParaRPr lang="en-US" sz="2000" dirty="0" smtClean="0"/>
          </a:p>
          <a:p>
            <a:r>
              <a:rPr lang="en-US" dirty="0" smtClean="0"/>
              <a:t>What is a</a:t>
            </a:r>
            <a:r>
              <a:rPr lang="en-US" baseline="-25000" dirty="0" smtClean="0"/>
              <a:t>1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is d?</a:t>
            </a:r>
          </a:p>
          <a:p>
            <a:r>
              <a:rPr lang="en-US" dirty="0" smtClean="0"/>
              <a:t>What is n?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Series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sum of the first five terms in the arithmetic sequence 1, 4, 7</a:t>
            </a:r>
            <a:r>
              <a:rPr lang="en-US" dirty="0" smtClean="0"/>
              <a:t>…?</a:t>
            </a:r>
          </a:p>
          <a:p>
            <a:endParaRPr lang="en-US" sz="1000" dirty="0"/>
          </a:p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 </a:t>
            </a:r>
            <a:r>
              <a:rPr lang="en-US" dirty="0"/>
              <a:t>+ </a:t>
            </a:r>
            <a:r>
              <a:rPr lang="en-US" dirty="0" smtClean="0"/>
              <a:t>(1-1)3 = 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1 + </a:t>
            </a:r>
            <a:r>
              <a:rPr lang="en-US" dirty="0" smtClean="0"/>
              <a:t>(2-1)3 = </a:t>
            </a:r>
            <a:endParaRPr lang="en-US" dirty="0"/>
          </a:p>
          <a:p>
            <a:r>
              <a:rPr lang="en-US" dirty="0" smtClean="0"/>
              <a:t>a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= 1 + </a:t>
            </a:r>
            <a:r>
              <a:rPr lang="en-US" dirty="0" smtClean="0"/>
              <a:t>(3-1)3 = </a:t>
            </a:r>
            <a:endParaRPr lang="en-US" dirty="0"/>
          </a:p>
          <a:p>
            <a:r>
              <a:rPr lang="en-US" dirty="0" smtClean="0"/>
              <a:t>a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= 1 + </a:t>
            </a:r>
            <a:r>
              <a:rPr lang="en-US" dirty="0" smtClean="0"/>
              <a:t>(4-1)3 = </a:t>
            </a:r>
            <a:endParaRPr lang="en-US" dirty="0"/>
          </a:p>
          <a:p>
            <a:r>
              <a:rPr lang="en-US" dirty="0" smtClean="0"/>
              <a:t>a</a:t>
            </a:r>
            <a:r>
              <a:rPr lang="en-US" baseline="-25000" dirty="0" smtClean="0"/>
              <a:t>5</a:t>
            </a:r>
            <a:r>
              <a:rPr lang="en-US" dirty="0" smtClean="0"/>
              <a:t> </a:t>
            </a:r>
            <a:r>
              <a:rPr lang="en-US" dirty="0"/>
              <a:t>= 1 + </a:t>
            </a:r>
            <a:r>
              <a:rPr lang="en-US" dirty="0" smtClean="0"/>
              <a:t>(5-1)3 = </a:t>
            </a:r>
            <a:endParaRPr lang="en-US" dirty="0"/>
          </a:p>
          <a:p>
            <a:endParaRPr lang="en-US" dirty="0"/>
          </a:p>
          <a:p>
            <a:endParaRPr lang="en-US" sz="20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Series </a:t>
            </a:r>
            <a:endParaRPr lang="en-US" alt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3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Series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sum of the first five terms in the arithmetic sequence 1, 4, 7</a:t>
            </a:r>
            <a:r>
              <a:rPr lang="en-US" dirty="0" smtClean="0"/>
              <a:t>…?</a:t>
            </a:r>
          </a:p>
          <a:p>
            <a:endParaRPr lang="en-US" sz="1000" dirty="0"/>
          </a:p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 </a:t>
            </a:r>
            <a:r>
              <a:rPr lang="en-US" dirty="0"/>
              <a:t>+ </a:t>
            </a:r>
            <a:r>
              <a:rPr lang="en-US" dirty="0" smtClean="0"/>
              <a:t>(1-1)3 = 1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1 + </a:t>
            </a:r>
            <a:r>
              <a:rPr lang="en-US" dirty="0" smtClean="0"/>
              <a:t>(2-1)3 = 4</a:t>
            </a:r>
            <a:endParaRPr lang="en-US" dirty="0"/>
          </a:p>
          <a:p>
            <a:r>
              <a:rPr lang="en-US" dirty="0" smtClean="0"/>
              <a:t>a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= 1 + </a:t>
            </a:r>
            <a:r>
              <a:rPr lang="en-US" dirty="0" smtClean="0"/>
              <a:t>(3-1)3 = 7</a:t>
            </a:r>
            <a:endParaRPr lang="en-US" dirty="0"/>
          </a:p>
          <a:p>
            <a:r>
              <a:rPr lang="en-US" dirty="0" smtClean="0"/>
              <a:t>a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= 1 + </a:t>
            </a:r>
            <a:r>
              <a:rPr lang="en-US" dirty="0" smtClean="0"/>
              <a:t>(4-1)3 = 10</a:t>
            </a:r>
            <a:endParaRPr lang="en-US" dirty="0"/>
          </a:p>
          <a:p>
            <a:r>
              <a:rPr lang="en-US" dirty="0" smtClean="0"/>
              <a:t>a</a:t>
            </a:r>
            <a:r>
              <a:rPr lang="en-US" baseline="-25000" dirty="0" smtClean="0"/>
              <a:t>5</a:t>
            </a:r>
            <a:r>
              <a:rPr lang="en-US" dirty="0" smtClean="0"/>
              <a:t> </a:t>
            </a:r>
            <a:r>
              <a:rPr lang="en-US" dirty="0"/>
              <a:t>= 1 + </a:t>
            </a:r>
            <a:r>
              <a:rPr lang="en-US" dirty="0" smtClean="0"/>
              <a:t>(5-1)3 = 13</a:t>
            </a:r>
            <a:endParaRPr lang="en-US" dirty="0"/>
          </a:p>
          <a:p>
            <a:endParaRPr lang="en-US" dirty="0"/>
          </a:p>
          <a:p>
            <a:endParaRPr lang="en-US" sz="20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5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So the sum is:</a:t>
            </a:r>
          </a:p>
          <a:p>
            <a:endParaRPr lang="en-US" sz="2000" dirty="0"/>
          </a:p>
          <a:p>
            <a:r>
              <a:rPr lang="en-US" dirty="0" smtClean="0"/>
              <a:t>1+4+7+10+13 = 14</a:t>
            </a:r>
            <a:r>
              <a:rPr lang="en-US" dirty="0" smtClean="0">
                <a:latin typeface="Symbol" panose="05050102010706020507" pitchFamily="18" charset="2"/>
              </a:rPr>
              <a:t>*</a:t>
            </a:r>
            <a:r>
              <a:rPr lang="en-US" dirty="0" smtClean="0"/>
              <a:t>2 + 7 = 35</a:t>
            </a:r>
            <a:endParaRPr lang="en-US" dirty="0"/>
          </a:p>
          <a:p>
            <a:endParaRPr lang="en-US" dirty="0"/>
          </a:p>
          <a:p>
            <a:endParaRPr lang="en-US" sz="20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Series </a:t>
            </a:r>
            <a:endParaRPr lang="en-US" alt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Series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Sum of the first n terms of an arithmetic </a:t>
                </a:r>
                <a:r>
                  <a:rPr lang="en-US" dirty="0"/>
                  <a:t>series:   </a:t>
                </a:r>
              </a:p>
              <a:p>
                <a:pPr algn="ctr"/>
                <a:r>
                  <a:rPr lang="en-US" dirty="0" smtClean="0"/>
                  <a:t>S</a:t>
                </a:r>
                <a:r>
                  <a:rPr lang="en-US" baseline="-25000" dirty="0" smtClean="0"/>
                  <a:t>n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aseline="-25000" dirty="0"/>
                          <m:t>n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 smtClean="0"/>
                  <a:t>(2a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  <a:r>
                  <a:rPr lang="en-US" dirty="0"/>
                  <a:t>+ </a:t>
                </a:r>
                <a:r>
                  <a:rPr lang="en-US" dirty="0" smtClean="0"/>
                  <a:t>(n-1)d)</a:t>
                </a:r>
              </a:p>
              <a:p>
                <a:pPr algn="ctr"/>
                <a:endParaRPr lang="en-US" dirty="0"/>
              </a:p>
              <a:p>
                <a:r>
                  <a:rPr lang="en-US" dirty="0" smtClean="0"/>
                  <a:t>For ours: S</a:t>
                </a:r>
                <a:r>
                  <a:rPr lang="en-US" baseline="-25000" dirty="0" smtClean="0"/>
                  <a:t>5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baseline="-25000" dirty="0" smtClean="0"/>
                          <m:t>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 smtClean="0"/>
                  <a:t>(2 </a:t>
                </a:r>
                <a:r>
                  <a:rPr lang="en-US" dirty="0"/>
                  <a:t>+ </a:t>
                </a:r>
                <a:r>
                  <a:rPr lang="en-US" dirty="0" smtClean="0"/>
                  <a:t>4(3)) = 35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 rotWithShape="0">
                <a:blip r:embed="rId2"/>
                <a:stretch>
                  <a:fillRect l="-2593" t="-1946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28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smtClean="0"/>
              <a:t>The output is the final product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2590800"/>
            <a:ext cx="45434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08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What is the sum of the first five terms in the geometric sequence 1, 4, 16…?</a:t>
            </a:r>
          </a:p>
          <a:p>
            <a:endParaRPr lang="en-US" sz="2000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Series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What is the sum of the first five terms in the geometric sequence 1, 4, 16…?</a:t>
            </a:r>
          </a:p>
          <a:p>
            <a:endParaRPr lang="en-US" sz="2000" dirty="0" smtClean="0"/>
          </a:p>
          <a:p>
            <a:pPr algn="ctr"/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r</a:t>
            </a:r>
            <a:r>
              <a:rPr lang="en-US" sz="2000" baseline="30000" dirty="0"/>
              <a:t> </a:t>
            </a:r>
            <a:r>
              <a:rPr lang="en-US" baseline="30000" dirty="0"/>
              <a:t>n-1</a:t>
            </a:r>
            <a:endParaRPr lang="en-US" dirty="0"/>
          </a:p>
          <a:p>
            <a:endParaRPr lang="en-US" sz="2000" dirty="0" smtClean="0"/>
          </a:p>
          <a:p>
            <a:r>
              <a:rPr lang="en-US" dirty="0" smtClean="0"/>
              <a:t>What is a</a:t>
            </a:r>
            <a:r>
              <a:rPr lang="en-US" baseline="-25000" dirty="0" smtClean="0"/>
              <a:t>1</a:t>
            </a:r>
            <a:r>
              <a:rPr lang="en-US" dirty="0" smtClean="0"/>
              <a:t>?</a:t>
            </a:r>
          </a:p>
          <a:p>
            <a:endParaRPr lang="en-US" sz="2000" dirty="0"/>
          </a:p>
          <a:p>
            <a:r>
              <a:rPr lang="en-US" dirty="0" smtClean="0"/>
              <a:t>What is r?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Series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What is the sum of the first five terms in the geometric sequence 1, 4, 16…?</a:t>
            </a:r>
          </a:p>
          <a:p>
            <a:endParaRPr lang="en-US" sz="2000" dirty="0" smtClean="0"/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</a:t>
            </a:r>
            <a:r>
              <a:rPr lang="en-US" dirty="0" smtClean="0"/>
              <a:t>1(4</a:t>
            </a:r>
            <a:r>
              <a:rPr lang="en-US" sz="2000" baseline="30000" dirty="0" smtClean="0"/>
              <a:t> </a:t>
            </a:r>
            <a:r>
              <a:rPr lang="en-US" baseline="30000" dirty="0" smtClean="0"/>
              <a:t>n-1</a:t>
            </a:r>
            <a:r>
              <a:rPr lang="en-US" dirty="0" smtClean="0"/>
              <a:t>)</a:t>
            </a:r>
          </a:p>
          <a:p>
            <a:endParaRPr lang="en-US" sz="2000" dirty="0"/>
          </a:p>
          <a:p>
            <a:r>
              <a:rPr lang="en-US" dirty="0" smtClean="0"/>
              <a:t>What is n?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Series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What is the sum of the first five terms in the geometric sequence 1, 4, 16…?</a:t>
            </a:r>
          </a:p>
          <a:p>
            <a:endParaRPr lang="en-US" sz="2000" dirty="0" smtClean="0"/>
          </a:p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1(4</a:t>
            </a:r>
            <a:r>
              <a:rPr lang="en-US" sz="2000" baseline="30000" dirty="0" smtClean="0"/>
              <a:t> </a:t>
            </a:r>
            <a:r>
              <a:rPr lang="en-US" baseline="30000" dirty="0" smtClean="0"/>
              <a:t>1-1</a:t>
            </a:r>
            <a:r>
              <a:rPr lang="en-US" dirty="0" smtClean="0"/>
              <a:t>) = ?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1(4</a:t>
            </a:r>
            <a:r>
              <a:rPr lang="en-US" sz="2000" baseline="30000" dirty="0"/>
              <a:t> </a:t>
            </a:r>
            <a:r>
              <a:rPr lang="en-US" baseline="30000" dirty="0" smtClean="0"/>
              <a:t>2-1</a:t>
            </a:r>
            <a:r>
              <a:rPr lang="en-US" dirty="0" smtClean="0"/>
              <a:t>) = ?</a:t>
            </a:r>
            <a:endParaRPr lang="en-US" dirty="0"/>
          </a:p>
          <a:p>
            <a:r>
              <a:rPr lang="en-US" dirty="0" smtClean="0"/>
              <a:t>a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= 1(4</a:t>
            </a:r>
            <a:r>
              <a:rPr lang="en-US" sz="2000" baseline="30000" dirty="0"/>
              <a:t> </a:t>
            </a:r>
            <a:r>
              <a:rPr lang="en-US" baseline="30000" dirty="0" smtClean="0"/>
              <a:t>3-1</a:t>
            </a:r>
            <a:r>
              <a:rPr lang="en-US" dirty="0" smtClean="0"/>
              <a:t>) = ?</a:t>
            </a:r>
            <a:endParaRPr lang="en-US" dirty="0"/>
          </a:p>
          <a:p>
            <a:r>
              <a:rPr lang="en-US" dirty="0" smtClean="0"/>
              <a:t>a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= 1(4</a:t>
            </a:r>
            <a:r>
              <a:rPr lang="en-US" sz="2000" baseline="30000" dirty="0"/>
              <a:t> </a:t>
            </a:r>
            <a:r>
              <a:rPr lang="en-US" baseline="30000" dirty="0" smtClean="0"/>
              <a:t>4-1</a:t>
            </a:r>
            <a:r>
              <a:rPr lang="en-US" dirty="0" smtClean="0"/>
              <a:t>) = ?</a:t>
            </a:r>
            <a:endParaRPr lang="en-US" dirty="0"/>
          </a:p>
          <a:p>
            <a:r>
              <a:rPr lang="en-US" dirty="0" smtClean="0"/>
              <a:t>a</a:t>
            </a:r>
            <a:r>
              <a:rPr lang="en-US" baseline="-25000" dirty="0" smtClean="0"/>
              <a:t>5</a:t>
            </a:r>
            <a:r>
              <a:rPr lang="en-US" dirty="0" smtClean="0"/>
              <a:t> </a:t>
            </a:r>
            <a:r>
              <a:rPr lang="en-US" dirty="0"/>
              <a:t>= 1(4</a:t>
            </a:r>
            <a:r>
              <a:rPr lang="en-US" sz="2000" baseline="30000" dirty="0"/>
              <a:t> </a:t>
            </a:r>
            <a:r>
              <a:rPr lang="en-US" baseline="30000" dirty="0" smtClean="0"/>
              <a:t>5-1</a:t>
            </a:r>
            <a:r>
              <a:rPr lang="en-US" dirty="0" smtClean="0"/>
              <a:t>) = ?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Series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What is the sum of the first five terms in the geometric sequence 1, 4, 16…?</a:t>
            </a:r>
          </a:p>
          <a:p>
            <a:endParaRPr lang="en-US" sz="2000" dirty="0" smtClean="0"/>
          </a:p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1(4</a:t>
            </a:r>
            <a:r>
              <a:rPr lang="en-US" sz="2000" baseline="30000" dirty="0" smtClean="0"/>
              <a:t> </a:t>
            </a:r>
            <a:r>
              <a:rPr lang="en-US" baseline="30000" dirty="0" smtClean="0"/>
              <a:t>1-1</a:t>
            </a:r>
            <a:r>
              <a:rPr lang="en-US" dirty="0" smtClean="0"/>
              <a:t>) = 1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1(4</a:t>
            </a:r>
            <a:r>
              <a:rPr lang="en-US" sz="2000" baseline="30000" dirty="0"/>
              <a:t> </a:t>
            </a:r>
            <a:r>
              <a:rPr lang="en-US" baseline="30000" dirty="0" smtClean="0"/>
              <a:t>2-1</a:t>
            </a:r>
            <a:r>
              <a:rPr lang="en-US" dirty="0" smtClean="0"/>
              <a:t>) = 4</a:t>
            </a:r>
            <a:endParaRPr lang="en-US" dirty="0"/>
          </a:p>
          <a:p>
            <a:r>
              <a:rPr lang="en-US" dirty="0" smtClean="0"/>
              <a:t>a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= 1(4</a:t>
            </a:r>
            <a:r>
              <a:rPr lang="en-US" sz="2000" baseline="30000" dirty="0"/>
              <a:t> </a:t>
            </a:r>
            <a:r>
              <a:rPr lang="en-US" baseline="30000" dirty="0" smtClean="0"/>
              <a:t>3-1</a:t>
            </a:r>
            <a:r>
              <a:rPr lang="en-US" dirty="0" smtClean="0"/>
              <a:t>) = 16</a:t>
            </a:r>
            <a:endParaRPr lang="en-US" dirty="0"/>
          </a:p>
          <a:p>
            <a:r>
              <a:rPr lang="en-US" dirty="0" smtClean="0"/>
              <a:t>a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= 1(4</a:t>
            </a:r>
            <a:r>
              <a:rPr lang="en-US" sz="2000" baseline="30000" dirty="0"/>
              <a:t> </a:t>
            </a:r>
            <a:r>
              <a:rPr lang="en-US" baseline="30000" dirty="0" smtClean="0"/>
              <a:t>4-1</a:t>
            </a:r>
            <a:r>
              <a:rPr lang="en-US" dirty="0" smtClean="0"/>
              <a:t>) = 64</a:t>
            </a:r>
            <a:endParaRPr lang="en-US" dirty="0"/>
          </a:p>
          <a:p>
            <a:r>
              <a:rPr lang="en-US" dirty="0" smtClean="0"/>
              <a:t>a</a:t>
            </a:r>
            <a:r>
              <a:rPr lang="en-US" baseline="-25000" dirty="0" smtClean="0"/>
              <a:t>5</a:t>
            </a:r>
            <a:r>
              <a:rPr lang="en-US" dirty="0" smtClean="0"/>
              <a:t> </a:t>
            </a:r>
            <a:r>
              <a:rPr lang="en-US" dirty="0"/>
              <a:t>= 1(4</a:t>
            </a:r>
            <a:r>
              <a:rPr lang="en-US" sz="2000" baseline="30000" dirty="0"/>
              <a:t> </a:t>
            </a:r>
            <a:r>
              <a:rPr lang="en-US" baseline="30000" dirty="0" smtClean="0"/>
              <a:t>5-1</a:t>
            </a:r>
            <a:r>
              <a:rPr lang="en-US" dirty="0" smtClean="0"/>
              <a:t>) = 256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Series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7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/>
              <a:t>What is the sum of the first five terms in the geometric sequence 1, 4, 16…?</a:t>
            </a:r>
          </a:p>
          <a:p>
            <a:endParaRPr lang="en-US" sz="2000" dirty="0" smtClean="0"/>
          </a:p>
          <a:p>
            <a:pPr algn="ctr"/>
            <a:r>
              <a:rPr lang="en-US" dirty="0" smtClean="0"/>
              <a:t>1 + 4 + 16 + 64 + 256</a:t>
            </a:r>
          </a:p>
          <a:p>
            <a:pPr algn="ctr"/>
            <a:r>
              <a:rPr lang="en-US" dirty="0" smtClean="0"/>
              <a:t>= 341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Series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4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Sum of the first n terms of a geometric series:   </a:t>
                </a:r>
              </a:p>
              <a:p>
                <a:pPr algn="ctr"/>
                <a:r>
                  <a:rPr lang="en-US" dirty="0"/>
                  <a:t>S</a:t>
                </a:r>
                <a:r>
                  <a:rPr lang="en-US" baseline="-25000" dirty="0"/>
                  <a:t>n</a:t>
                </a:r>
                <a:r>
                  <a:rPr lang="en-US" dirty="0"/>
                  <a:t>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𝒓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𝒓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algn="ctr"/>
                <a:endParaRPr lang="en-US" dirty="0" smtClean="0"/>
              </a:p>
              <a:p>
                <a:r>
                  <a:rPr lang="en-US" dirty="0" smtClean="0"/>
                  <a:t>For ours: S</a:t>
                </a:r>
                <a:r>
                  <a:rPr lang="en-US" baseline="-25000" dirty="0" smtClean="0"/>
                  <a:t>5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𝟏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𝟒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𝟓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𝟏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𝟏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𝟏𝟎𝟐𝟒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𝟏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			  </a:t>
                </a:r>
                <a:r>
                  <a:rPr lang="en-US" sz="2000" dirty="0" smtClean="0"/>
                  <a:t>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𝟏𝟎𝟐𝟑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dirty="0" smtClean="0"/>
                  <a:t> = 341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84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new symbol:</a:t>
            </a:r>
          </a:p>
          <a:p>
            <a:pPr algn="ctr"/>
            <a:endParaRPr lang="en-US" dirty="0" smtClean="0"/>
          </a:p>
          <a:p>
            <a:pPr algn="ctr">
              <a:lnSpc>
                <a:spcPts val="4000"/>
              </a:lnSpc>
              <a:spcBef>
                <a:spcPts val="0"/>
              </a:spcBef>
            </a:pPr>
            <a:r>
              <a:rPr lang="el-GR" sz="10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en-US" sz="10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sz="10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  <a:spcBef>
                <a:spcPts val="960"/>
              </a:spcBef>
            </a:pPr>
            <a:r>
              <a:rPr lang="en-US" dirty="0" smtClean="0"/>
              <a:t>which </a:t>
            </a:r>
            <a:r>
              <a:rPr lang="en-US" dirty="0"/>
              <a:t>is the product </a:t>
            </a:r>
            <a:r>
              <a:rPr lang="en-US" dirty="0" smtClean="0"/>
              <a:t>operator</a:t>
            </a:r>
          </a:p>
          <a:p>
            <a:pPr>
              <a:lnSpc>
                <a:spcPts val="4000"/>
              </a:lnSpc>
              <a:spcBef>
                <a:spcPts val="960"/>
              </a:spcBef>
            </a:pPr>
            <a:r>
              <a:rPr lang="en-US" dirty="0" smtClean="0"/>
              <a:t>(multiply ‘</a:t>
            </a:r>
            <a:r>
              <a:rPr lang="en-US" dirty="0" err="1" smtClean="0"/>
              <a:t>em</a:t>
            </a:r>
            <a:r>
              <a:rPr lang="en-US" dirty="0" smtClean="0"/>
              <a:t> all together)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0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sz="2700" dirty="0"/>
              <a:t>			  </a:t>
            </a:r>
            <a:r>
              <a:rPr lang="en-US" sz="2700" dirty="0" smtClean="0"/>
              <a:t>3</a:t>
            </a:r>
            <a:endParaRPr lang="en-US" sz="2700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What is	</a:t>
            </a:r>
            <a:r>
              <a:rPr lang="el-GR" sz="7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dirty="0" smtClean="0"/>
              <a:t> n ?</a:t>
            </a:r>
            <a:endParaRPr lang="en-US" dirty="0"/>
          </a:p>
          <a:p>
            <a:r>
              <a:rPr lang="en-US" sz="2700" dirty="0"/>
              <a:t>			n=1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Series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3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sz="2700" dirty="0"/>
              <a:t>			  </a:t>
            </a:r>
            <a:r>
              <a:rPr lang="en-US" sz="2700" dirty="0" smtClean="0"/>
              <a:t>3</a:t>
            </a:r>
            <a:endParaRPr lang="en-US" sz="2700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What is	</a:t>
            </a:r>
            <a:r>
              <a:rPr lang="el-GR" sz="7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dirty="0" smtClean="0"/>
              <a:t> 2n ?</a:t>
            </a:r>
            <a:endParaRPr lang="en-US" dirty="0"/>
          </a:p>
          <a:p>
            <a:r>
              <a:rPr lang="en-US" sz="2700" dirty="0"/>
              <a:t>			n=1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Series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1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In formulas, some variables are “</a:t>
            </a:r>
            <a:r>
              <a:rPr lang="en-US" dirty="0" smtClean="0">
                <a:solidFill>
                  <a:srgbClr val="FFC000"/>
                </a:solidFill>
              </a:rPr>
              <a:t>input</a:t>
            </a:r>
            <a:r>
              <a:rPr lang="en-US" dirty="0" smtClean="0"/>
              <a:t>” variables</a:t>
            </a:r>
          </a:p>
          <a:p>
            <a:endParaRPr lang="en-US" dirty="0" smtClean="0"/>
          </a:p>
          <a:p>
            <a:r>
              <a:rPr lang="en-US" dirty="0" smtClean="0"/>
              <a:t>The thing  you are calculating with the formula is the “</a:t>
            </a:r>
            <a:r>
              <a:rPr lang="en-US" dirty="0" smtClean="0">
                <a:solidFill>
                  <a:srgbClr val="FFC000"/>
                </a:solidFill>
              </a:rPr>
              <a:t>output</a:t>
            </a:r>
            <a:r>
              <a:rPr lang="en-US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69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new symbol:</a:t>
            </a:r>
          </a:p>
          <a:p>
            <a:endParaRPr lang="en-US" dirty="0" smtClean="0"/>
          </a:p>
          <a:p>
            <a:pPr algn="ctr">
              <a:lnSpc>
                <a:spcPts val="4000"/>
              </a:lnSpc>
              <a:spcBef>
                <a:spcPts val="0"/>
              </a:spcBef>
            </a:pPr>
            <a:r>
              <a:rPr lang="en-US" dirty="0" smtClean="0">
                <a:cs typeface="Arial" panose="020B0604020202020204" pitchFamily="34" charset="0"/>
              </a:rPr>
              <a:t>n!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sz="10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  <a:spcBef>
                <a:spcPts val="960"/>
              </a:spcBef>
            </a:pPr>
            <a:r>
              <a:rPr lang="en-US" dirty="0" smtClean="0"/>
              <a:t>which </a:t>
            </a:r>
            <a:r>
              <a:rPr lang="en-US" dirty="0"/>
              <a:t>is the </a:t>
            </a:r>
            <a:r>
              <a:rPr lang="en-US" dirty="0" smtClean="0"/>
              <a:t>factorial operator</a:t>
            </a:r>
          </a:p>
          <a:p>
            <a:pPr>
              <a:lnSpc>
                <a:spcPts val="4000"/>
              </a:lnSpc>
              <a:spcBef>
                <a:spcPts val="960"/>
              </a:spcBef>
            </a:pPr>
            <a:r>
              <a:rPr lang="en-US" dirty="0" smtClean="0"/>
              <a:t>(</a:t>
            </a:r>
            <a:r>
              <a:rPr lang="en-US" dirty="0"/>
              <a:t>the product of the integers from 1 to n</a:t>
            </a:r>
            <a:r>
              <a:rPr lang="en-US" dirty="0" smtClean="0"/>
              <a:t>)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58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n! = n×(n-1)×(n-2)...3×2×1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 smtClean="0"/>
              <a:t>What is 5! ?</a:t>
            </a:r>
            <a:endParaRPr lang="en-US" dirty="0"/>
          </a:p>
          <a:p>
            <a:endParaRPr lang="en-US" dirty="0"/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Series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9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7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in your book…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69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in your book…</a:t>
            </a:r>
          </a:p>
          <a:p>
            <a:endParaRPr lang="en-US" sz="2000" dirty="0"/>
          </a:p>
          <a:p>
            <a:r>
              <a:rPr lang="en-US" dirty="0" smtClean="0"/>
              <a:t>	but important for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8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</a:t>
            </a:r>
            <a:r>
              <a:rPr lang="en-US" dirty="0"/>
              <a:t>a sequence of numbers {</a:t>
            </a:r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}, </a:t>
            </a:r>
            <a:r>
              <a:rPr lang="en-US" dirty="0"/>
              <a:t>the sum of the terms of this </a:t>
            </a:r>
            <a:r>
              <a:rPr lang="en-US" dirty="0" smtClean="0"/>
              <a:t>sequence: </a:t>
            </a:r>
          </a:p>
          <a:p>
            <a:pPr algn="ctr"/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a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... </a:t>
            </a:r>
            <a:r>
              <a:rPr lang="en-US" dirty="0"/>
              <a:t>+ </a:t>
            </a:r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...  </a:t>
            </a:r>
          </a:p>
          <a:p>
            <a:r>
              <a:rPr lang="en-US" dirty="0" smtClean="0"/>
              <a:t>is </a:t>
            </a:r>
            <a:r>
              <a:rPr lang="en-US" dirty="0"/>
              <a:t>called an infinite </a:t>
            </a:r>
            <a:r>
              <a:rPr lang="en-US" dirty="0" smtClean="0"/>
              <a:t>series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3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 smtClean="0"/>
              <a:t>The sequence Sn defined by</a:t>
            </a:r>
          </a:p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dirty="0"/>
              <a:t>	</a:t>
            </a:r>
            <a:r>
              <a:rPr lang="en-US" dirty="0" smtClean="0"/>
              <a:t>= a</a:t>
            </a:r>
            <a:r>
              <a:rPr lang="en-US" baseline="-25000" dirty="0"/>
              <a:t>1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r>
              <a:rPr lang="en-US" dirty="0"/>
              <a:t>	</a:t>
            </a:r>
            <a:r>
              <a:rPr lang="en-US" dirty="0" smtClean="0"/>
              <a:t>= a</a:t>
            </a:r>
            <a:r>
              <a:rPr lang="en-US" baseline="-25000" dirty="0"/>
              <a:t>1</a:t>
            </a:r>
            <a:r>
              <a:rPr lang="en-US" dirty="0" smtClean="0"/>
              <a:t> + a</a:t>
            </a:r>
            <a:r>
              <a:rPr lang="en-US" baseline="-25000" dirty="0"/>
              <a:t>2</a:t>
            </a:r>
            <a:r>
              <a:rPr lang="en-US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</a:t>
            </a:r>
            <a:r>
              <a:rPr lang="en-US" baseline="-25000" dirty="0" smtClean="0"/>
              <a:t>n</a:t>
            </a:r>
            <a:r>
              <a:rPr lang="en-US" dirty="0"/>
              <a:t>	</a:t>
            </a:r>
            <a:r>
              <a:rPr lang="en-US" dirty="0" smtClean="0"/>
              <a:t>= a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+ a</a:t>
            </a:r>
            <a:r>
              <a:rPr lang="en-US" baseline="-25000" dirty="0"/>
              <a:t>2</a:t>
            </a:r>
            <a:r>
              <a:rPr lang="en-US" dirty="0"/>
              <a:t> + a</a:t>
            </a:r>
            <a:r>
              <a:rPr lang="en-US" baseline="-25000" dirty="0"/>
              <a:t>3</a:t>
            </a:r>
            <a:r>
              <a:rPr lang="en-US" dirty="0"/>
              <a:t> + ... + </a:t>
            </a:r>
            <a:r>
              <a:rPr lang="en-US" dirty="0" smtClean="0"/>
              <a:t>a</a:t>
            </a:r>
            <a:r>
              <a:rPr lang="en-US" baseline="-25000" dirty="0" smtClean="0"/>
              <a:t>n</a:t>
            </a:r>
          </a:p>
          <a:p>
            <a:r>
              <a:rPr lang="en-US" sz="2700" dirty="0" smtClean="0"/>
              <a:t>  </a:t>
            </a:r>
            <a:r>
              <a:rPr lang="en-US" sz="2700" dirty="0"/>
              <a:t>	  </a:t>
            </a:r>
            <a:r>
              <a:rPr lang="en-US" sz="2700" dirty="0" smtClean="0"/>
              <a:t>   n</a:t>
            </a:r>
            <a:endParaRPr lang="en-US" sz="2700" dirty="0"/>
          </a:p>
          <a:p>
            <a:r>
              <a:rPr lang="en-US" dirty="0" smtClean="0"/>
              <a:t>  	</a:t>
            </a:r>
            <a:r>
              <a:rPr lang="en-US" dirty="0"/>
              <a:t>= ∑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k</a:t>
            </a:r>
            <a:endParaRPr lang="en-US" baseline="-25000" dirty="0" smtClean="0"/>
          </a:p>
          <a:p>
            <a:r>
              <a:rPr lang="en-US" sz="2700" dirty="0" smtClean="0"/>
              <a:t>  </a:t>
            </a:r>
            <a:r>
              <a:rPr lang="en-US" sz="2700" dirty="0"/>
              <a:t>	</a:t>
            </a:r>
            <a:r>
              <a:rPr lang="en-US" sz="2700" dirty="0" smtClean="0"/>
              <a:t>   k=1</a:t>
            </a:r>
            <a:endParaRPr lang="en-US" sz="2700" dirty="0"/>
          </a:p>
          <a:p>
            <a:r>
              <a:rPr lang="en-US" dirty="0" smtClean="0"/>
              <a:t>is the sequence of partial sums of the series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45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number S</a:t>
            </a:r>
            <a:r>
              <a:rPr lang="en-US" baseline="-25000" dirty="0" smtClean="0"/>
              <a:t>n</a:t>
            </a:r>
            <a:r>
              <a:rPr lang="en-US" dirty="0" smtClean="0"/>
              <a:t> is the nth partial 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2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the sequence of partial sums converge to a limit L, then we can say that the series </a:t>
            </a:r>
            <a:r>
              <a:rPr lang="en-US" dirty="0">
                <a:solidFill>
                  <a:schemeClr val="tx1"/>
                </a:solidFill>
              </a:rPr>
              <a:t>converges</a:t>
            </a:r>
            <a:r>
              <a:rPr lang="en-US" dirty="0"/>
              <a:t> and its sum is </a:t>
            </a:r>
            <a:r>
              <a:rPr lang="en-US" dirty="0" smtClean="0"/>
              <a:t>L </a:t>
            </a:r>
            <a:r>
              <a:rPr lang="en-US" b="0" dirty="0"/>
              <a:t>	</a:t>
            </a:r>
          </a:p>
          <a:p>
            <a:endParaRPr lang="en-US" b="0" dirty="0" smtClean="0"/>
          </a:p>
          <a:p>
            <a:r>
              <a:rPr lang="en-US" b="0" dirty="0"/>
              <a:t>	</a:t>
            </a:r>
          </a:p>
          <a:p>
            <a:r>
              <a:rPr lang="en-US" b="0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9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relation is a correspondence between two sets of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074" y="1219200"/>
            <a:ext cx="58578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sequence of partial sums of the series does not converge, then the series </a:t>
            </a:r>
            <a:r>
              <a:rPr lang="en-US" dirty="0">
                <a:solidFill>
                  <a:schemeClr val="tx1"/>
                </a:solidFill>
              </a:rPr>
              <a:t>diverges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2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How well is  y </a:t>
                </a:r>
                <a:r>
                  <a:rPr lang="en-US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smtClean="0"/>
                  <a:t>Approximated by:</a:t>
                </a:r>
              </a:p>
              <a:p>
                <a:r>
                  <a:rPr lang="en-US" dirty="0" smtClean="0"/>
                  <a:t>			1 </a:t>
                </a:r>
                <a:r>
                  <a:rPr lang="en-US" dirty="0"/>
                  <a:t>+ x + </a:t>
                </a:r>
                <a:r>
                  <a:rPr lang="en-US" dirty="0" smtClean="0"/>
                  <a:t>x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+ x</a:t>
                </a:r>
                <a:r>
                  <a:rPr lang="en-US" baseline="30000" dirty="0" smtClean="0"/>
                  <a:t>3</a:t>
                </a:r>
                <a:r>
                  <a:rPr lang="en-US" dirty="0" smtClean="0"/>
                  <a:t> + …</a:t>
                </a:r>
              </a:p>
              <a:p>
                <a:endParaRPr lang="en-US" dirty="0"/>
              </a:p>
              <a:p>
                <a:pPr algn="ctr">
                  <a:spcBef>
                    <a:spcPts val="0"/>
                  </a:spcBef>
                </a:pPr>
                <a:r>
                  <a:rPr lang="en-US" dirty="0" smtClean="0"/>
                  <a:t>?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2"/>
                <a:stretch>
                  <a:fillRect l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Series Convergence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458200" cy="5638800"/>
              </a:xfrm>
            </p:spPr>
            <p:txBody>
              <a:bodyPr/>
              <a:lstStyle/>
              <a:p>
                <a:r>
                  <a:rPr lang="en-US" dirty="0"/>
                  <a:t>How well is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Approximated by:</a:t>
                </a:r>
              </a:p>
              <a:p>
                <a:r>
                  <a:rPr lang="en-US" dirty="0"/>
                  <a:t>			1 + x + x</a:t>
                </a:r>
                <a:r>
                  <a:rPr lang="en-US" baseline="30000" dirty="0"/>
                  <a:t>2</a:t>
                </a:r>
                <a:r>
                  <a:rPr lang="en-US" dirty="0"/>
                  <a:t> + x</a:t>
                </a:r>
                <a:r>
                  <a:rPr lang="en-US" baseline="30000" dirty="0"/>
                  <a:t>3</a:t>
                </a:r>
                <a:r>
                  <a:rPr lang="en-US" dirty="0"/>
                  <a:t> + </a:t>
                </a:r>
                <a:r>
                  <a:rPr lang="en-US" dirty="0" smtClean="0"/>
                  <a:t>… ?</a:t>
                </a:r>
                <a:endParaRPr lang="en-US" dirty="0"/>
              </a:p>
              <a:p>
                <a:endParaRPr lang="en-US" sz="2000" dirty="0" smtClean="0"/>
              </a:p>
              <a:p>
                <a:r>
                  <a:rPr lang="en-US" dirty="0" smtClean="0"/>
                  <a:t>Plug in x=5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458200" cy="5638800"/>
              </a:xfrm>
              <a:blipFill rotWithShape="1">
                <a:blip r:embed="rId2"/>
                <a:stretch>
                  <a:fillRect l="-2522" r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Series Convergence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b="1" dirty="0">
                <a:solidFill>
                  <a:schemeClr val="bg1"/>
                </a:solidFill>
              </a:rPr>
              <a:t>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534400" cy="5638800"/>
              </a:xfrm>
            </p:spPr>
            <p:txBody>
              <a:bodyPr/>
              <a:lstStyle/>
              <a:p>
                <a:r>
                  <a:rPr lang="en-US" dirty="0"/>
                  <a:t>How well is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Approximated by:</a:t>
                </a:r>
              </a:p>
              <a:p>
                <a:r>
                  <a:rPr lang="en-US" dirty="0"/>
                  <a:t>			1 + x + x</a:t>
                </a:r>
                <a:r>
                  <a:rPr lang="en-US" baseline="30000" dirty="0"/>
                  <a:t>2</a:t>
                </a:r>
                <a:r>
                  <a:rPr lang="en-US" dirty="0"/>
                  <a:t> + x</a:t>
                </a:r>
                <a:r>
                  <a:rPr lang="en-US" baseline="30000" dirty="0"/>
                  <a:t>3</a:t>
                </a:r>
                <a:r>
                  <a:rPr lang="en-US" dirty="0"/>
                  <a:t> + … ?</a:t>
                </a:r>
              </a:p>
              <a:p>
                <a:endParaRPr lang="en-US" sz="2000" dirty="0"/>
              </a:p>
              <a:p>
                <a:r>
                  <a:rPr lang="en-US" dirty="0"/>
                  <a:t>Plug in </a:t>
                </a:r>
                <a:r>
                  <a:rPr lang="en-US" dirty="0" smtClean="0"/>
                  <a:t>x=5</a:t>
                </a:r>
              </a:p>
              <a:p>
                <a:r>
                  <a:rPr lang="en-US" dirty="0"/>
                  <a:t>Is the series a good estimator of the original function?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534400" cy="5638800"/>
              </a:xfrm>
              <a:blipFill rotWithShape="1">
                <a:blip r:embed="rId2"/>
                <a:stretch>
                  <a:fillRect l="-2500" r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Series Convergence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b="1" dirty="0">
                <a:solidFill>
                  <a:schemeClr val="bg1"/>
                </a:solidFill>
              </a:rPr>
              <a:t>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not, the series is said to </a:t>
            </a:r>
            <a:r>
              <a:rPr lang="en-US" dirty="0">
                <a:solidFill>
                  <a:schemeClr val="tx1"/>
                </a:solidFill>
              </a:rPr>
              <a:t>diverge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534400" cy="5638800"/>
              </a:xfrm>
            </p:spPr>
            <p:txBody>
              <a:bodyPr/>
              <a:lstStyle/>
              <a:p>
                <a:r>
                  <a:rPr lang="en-US" dirty="0"/>
                  <a:t>How well is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Approximated by:</a:t>
                </a:r>
              </a:p>
              <a:p>
                <a:r>
                  <a:rPr lang="en-US" dirty="0"/>
                  <a:t>			1 + x + x</a:t>
                </a:r>
                <a:r>
                  <a:rPr lang="en-US" baseline="30000" dirty="0"/>
                  <a:t>2</a:t>
                </a:r>
                <a:r>
                  <a:rPr lang="en-US" dirty="0"/>
                  <a:t> + x</a:t>
                </a:r>
                <a:r>
                  <a:rPr lang="en-US" baseline="30000" dirty="0"/>
                  <a:t>3</a:t>
                </a:r>
                <a:r>
                  <a:rPr lang="en-US" dirty="0"/>
                  <a:t> + … ?</a:t>
                </a:r>
              </a:p>
              <a:p>
                <a:endParaRPr lang="en-US" sz="2000" dirty="0"/>
              </a:p>
              <a:p>
                <a:r>
                  <a:rPr lang="en-US" dirty="0"/>
                  <a:t>Plug in </a:t>
                </a:r>
                <a:r>
                  <a:rPr lang="en-US" dirty="0" smtClean="0"/>
                  <a:t>x=1/2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534400" cy="5638800"/>
              </a:xfrm>
              <a:blipFill rotWithShape="1">
                <a:blip r:embed="rId2"/>
                <a:stretch>
                  <a:fillRect l="-2500" r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Series Convergence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b="1" dirty="0">
                <a:solidFill>
                  <a:schemeClr val="bg1"/>
                </a:solidFill>
              </a:rPr>
              <a:t>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0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534400" cy="5638800"/>
              </a:xfrm>
            </p:spPr>
            <p:txBody>
              <a:bodyPr/>
              <a:lstStyle/>
              <a:p>
                <a:r>
                  <a:rPr lang="en-US" dirty="0"/>
                  <a:t>How well is  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(1−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Approximated by:</a:t>
                </a:r>
              </a:p>
              <a:p>
                <a:r>
                  <a:rPr lang="en-US" dirty="0"/>
                  <a:t>			1 + x + x</a:t>
                </a:r>
                <a:r>
                  <a:rPr lang="en-US" baseline="30000" dirty="0"/>
                  <a:t>2</a:t>
                </a:r>
                <a:r>
                  <a:rPr lang="en-US" dirty="0"/>
                  <a:t> + x</a:t>
                </a:r>
                <a:r>
                  <a:rPr lang="en-US" baseline="30000" dirty="0"/>
                  <a:t>3</a:t>
                </a:r>
                <a:r>
                  <a:rPr lang="en-US" dirty="0"/>
                  <a:t> + … ?</a:t>
                </a:r>
              </a:p>
              <a:p>
                <a:endParaRPr lang="en-US" sz="2000" dirty="0"/>
              </a:p>
              <a:p>
                <a:r>
                  <a:rPr lang="en-US" dirty="0"/>
                  <a:t>Plug in </a:t>
                </a:r>
                <a:r>
                  <a:rPr lang="en-US" dirty="0" smtClean="0"/>
                  <a:t>x=1/2</a:t>
                </a:r>
                <a:endParaRPr lang="en-US" dirty="0"/>
              </a:p>
              <a:p>
                <a:r>
                  <a:rPr lang="en-US" dirty="0"/>
                  <a:t>Is the series a good estimator of the original function?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534400" cy="5638800"/>
              </a:xfrm>
              <a:blipFill rotWithShape="1">
                <a:blip r:embed="rId2"/>
                <a:stretch>
                  <a:fillRect l="-2500" r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Series Convergence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b="1" dirty="0">
                <a:solidFill>
                  <a:schemeClr val="bg1"/>
                </a:solidFill>
              </a:rPr>
              <a:t>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85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</a:t>
            </a:r>
            <a:r>
              <a:rPr lang="en-US" dirty="0" smtClean="0"/>
              <a:t>series is a </a:t>
            </a:r>
            <a:r>
              <a:rPr lang="en-US" dirty="0"/>
              <a:t>good estimator of the original function, the series is said to </a:t>
            </a:r>
            <a:r>
              <a:rPr lang="en-US" dirty="0">
                <a:solidFill>
                  <a:srgbClr val="FFC000"/>
                </a:solidFill>
              </a:rPr>
              <a:t>converge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3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what extent does the original function equal the series?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735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what extent does the original function equal the series?</a:t>
            </a:r>
          </a:p>
          <a:p>
            <a:endParaRPr lang="en-US" dirty="0"/>
          </a:p>
          <a:p>
            <a:r>
              <a:rPr lang="en-US" dirty="0"/>
              <a:t>A good estimator </a:t>
            </a:r>
            <a:r>
              <a:rPr lang="en-US" dirty="0">
                <a:solidFill>
                  <a:srgbClr val="FFC000"/>
                </a:solidFill>
              </a:rPr>
              <a:t>converges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6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 smtClean="0"/>
              <a:t>In the formula:</a:t>
            </a:r>
          </a:p>
          <a:p>
            <a:pPr algn="ctr"/>
            <a:r>
              <a:rPr lang="en-US" dirty="0" smtClean="0"/>
              <a:t>A</a:t>
            </a:r>
            <a:r>
              <a:rPr lang="en-US" baseline="-25000" dirty="0" smtClean="0">
                <a:sym typeface="Wingdings" pitchFamily="2" charset="2"/>
              </a:rPr>
              <a:t></a:t>
            </a:r>
            <a:r>
              <a:rPr lang="en-US" dirty="0" smtClean="0"/>
              <a:t> = </a:t>
            </a:r>
            <a:r>
              <a:rPr lang="el-GR" sz="5000" b="0" dirty="0" smtClean="0"/>
              <a:t>π</a:t>
            </a:r>
            <a:r>
              <a:rPr lang="en-US" dirty="0" smtClean="0"/>
              <a:t>r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What is the input variable?</a:t>
            </a:r>
          </a:p>
          <a:p>
            <a:endParaRPr lang="en-US" dirty="0" smtClean="0"/>
          </a:p>
          <a:p>
            <a:r>
              <a:rPr lang="en-US" dirty="0" smtClean="0"/>
              <a:t>What is the output variable?</a:t>
            </a:r>
          </a:p>
          <a:p>
            <a:endParaRPr lang="en-US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Functions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1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what extent does the original function equal the series?</a:t>
            </a:r>
          </a:p>
          <a:p>
            <a:endParaRPr lang="en-US" dirty="0"/>
          </a:p>
          <a:p>
            <a:r>
              <a:rPr lang="en-US" dirty="0"/>
              <a:t>A good estimator converges</a:t>
            </a:r>
          </a:p>
          <a:p>
            <a:r>
              <a:rPr lang="en-US" dirty="0"/>
              <a:t>A bad estimator </a:t>
            </a:r>
            <a:r>
              <a:rPr lang="en-US" dirty="0">
                <a:solidFill>
                  <a:srgbClr val="FFC000"/>
                </a:solidFill>
              </a:rPr>
              <a:t>diverges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Range of convergence</a:t>
            </a:r>
          </a:p>
          <a:p>
            <a:r>
              <a:rPr lang="en-US" dirty="0"/>
              <a:t>Where is the series a good estimator of the original?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6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formulas in calculators and </a:t>
            </a:r>
          </a:p>
          <a:p>
            <a:r>
              <a:rPr lang="en-US" dirty="0"/>
              <a:t>	</a:t>
            </a:r>
            <a:r>
              <a:rPr lang="en-US" dirty="0" smtClean="0"/>
              <a:t>computers are not lookup </a:t>
            </a:r>
          </a:p>
          <a:p>
            <a:r>
              <a:rPr lang="en-US" dirty="0"/>
              <a:t>	</a:t>
            </a:r>
            <a:r>
              <a:rPr lang="en-US" dirty="0" smtClean="0"/>
              <a:t>tables</a:t>
            </a:r>
          </a:p>
          <a:p>
            <a:r>
              <a:rPr lang="en-US" dirty="0" smtClean="0"/>
              <a:t>The formulas are calculated </a:t>
            </a:r>
          </a:p>
          <a:p>
            <a:r>
              <a:rPr lang="en-US" dirty="0"/>
              <a:t>	</a:t>
            </a:r>
            <a:r>
              <a:rPr lang="en-US" dirty="0" smtClean="0"/>
              <a:t>using series approximations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8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Companies look for:</a:t>
            </a:r>
          </a:p>
          <a:p>
            <a:r>
              <a:rPr lang="en-US" dirty="0"/>
              <a:t>	</a:t>
            </a:r>
            <a:r>
              <a:rPr lang="en-US" dirty="0" smtClean="0"/>
              <a:t>accurate approximations</a:t>
            </a:r>
          </a:p>
          <a:p>
            <a:r>
              <a:rPr lang="en-US" dirty="0"/>
              <a:t>	</a:t>
            </a:r>
            <a:r>
              <a:rPr lang="en-US" dirty="0" smtClean="0"/>
              <a:t>approximations that </a:t>
            </a:r>
          </a:p>
          <a:p>
            <a:r>
              <a:rPr lang="en-US" dirty="0"/>
              <a:t>	</a:t>
            </a:r>
            <a:r>
              <a:rPr lang="en-US" dirty="0" smtClean="0"/>
              <a:t>	converge quickly (after </a:t>
            </a:r>
          </a:p>
          <a:p>
            <a:r>
              <a:rPr lang="en-US" dirty="0"/>
              <a:t>	</a:t>
            </a:r>
            <a:r>
              <a:rPr lang="en-US" dirty="0" smtClean="0"/>
              <a:t>	only a few iterations)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96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“Squeeze Theorem”: a </a:t>
            </a:r>
            <a:r>
              <a:rPr lang="en-US" dirty="0"/>
              <a:t>function </a:t>
            </a:r>
            <a:r>
              <a:rPr lang="en-US" dirty="0" smtClean="0"/>
              <a:t>gets </a:t>
            </a:r>
            <a:r>
              <a:rPr lang="en-US" dirty="0"/>
              <a:t>squeezed between the other functions</a:t>
            </a:r>
          </a:p>
        </p:txBody>
      </p:sp>
    </p:spTree>
    <p:extLst>
      <p:ext uri="{BB962C8B-B14F-4D97-AF65-F5344CB8AC3E}">
        <p14:creationId xmlns:p14="http://schemas.microsoft.com/office/powerpoint/2010/main" val="280530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6019800" cy="521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02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57150"/>
            <a:ext cx="4521200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705600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http://brownsharpie.courtneygibbons.org/wp-content/comics/2008-11-10-squeeze.jpg</a:t>
            </a:r>
          </a:p>
        </p:txBody>
      </p:sp>
    </p:spTree>
    <p:extLst>
      <p:ext uri="{BB962C8B-B14F-4D97-AF65-F5344CB8AC3E}">
        <p14:creationId xmlns:p14="http://schemas.microsoft.com/office/powerpoint/2010/main" val="38227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en-US" dirty="0"/>
              <a:t>Divergence </a:t>
            </a:r>
            <a:r>
              <a:rPr lang="en-US" dirty="0" smtClean="0"/>
              <a:t>&amp; </a:t>
            </a:r>
            <a:r>
              <a:rPr lang="en-US" dirty="0"/>
              <a:t>Convergence </a:t>
            </a:r>
            <a:r>
              <a:rPr lang="en-US" dirty="0" smtClean="0"/>
              <a:t>Tests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If </a:t>
            </a:r>
            <a:r>
              <a:rPr lang="en-US" dirty="0"/>
              <a:t>a series </a:t>
            </a:r>
            <a:r>
              <a:rPr lang="en-US" dirty="0">
                <a:solidFill>
                  <a:srgbClr val="FFC000"/>
                </a:solidFill>
              </a:rPr>
              <a:t>converges</a:t>
            </a:r>
            <a:r>
              <a:rPr lang="en-US" dirty="0"/>
              <a:t>, then the </a:t>
            </a:r>
            <a:r>
              <a:rPr lang="en-US" dirty="0" smtClean="0"/>
              <a:t>       </a:t>
            </a:r>
          </a:p>
          <a:p>
            <a:pPr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smtClean="0"/>
              <a:t>   larger terms get closer and 	closer to zero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If </a:t>
            </a:r>
            <a:r>
              <a:rPr lang="en-US" dirty="0" smtClean="0"/>
              <a:t>not </a:t>
            </a:r>
            <a:r>
              <a:rPr lang="en-US" dirty="0"/>
              <a:t>then the series </a:t>
            </a:r>
            <a:r>
              <a:rPr lang="en-US" dirty="0" smtClean="0">
                <a:solidFill>
                  <a:srgbClr val="FFC000"/>
                </a:solidFill>
              </a:rPr>
              <a:t>diverges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67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 smtClean="0"/>
              <a:t>Alternating series:</a:t>
            </a:r>
            <a:endParaRPr lang="en-US" dirty="0"/>
          </a:p>
          <a:p>
            <a:r>
              <a:rPr lang="en-US" dirty="0" smtClean="0"/>
              <a:t>	1 - 1 </a:t>
            </a:r>
            <a:r>
              <a:rPr lang="en-US" dirty="0"/>
              <a:t>+ </a:t>
            </a:r>
            <a:r>
              <a:rPr lang="en-US" dirty="0" smtClean="0"/>
              <a:t>1 - 1 </a:t>
            </a:r>
            <a:r>
              <a:rPr lang="en-US" dirty="0"/>
              <a:t>+ </a:t>
            </a:r>
            <a:r>
              <a:rPr lang="en-US" dirty="0" smtClean="0"/>
              <a:t>1 - …</a:t>
            </a:r>
            <a:endParaRPr lang="en-US" dirty="0"/>
          </a:p>
          <a:p>
            <a:r>
              <a:rPr lang="en-US" dirty="0" smtClean="0"/>
              <a:t>Does </a:t>
            </a:r>
            <a:r>
              <a:rPr lang="en-US" dirty="0"/>
              <a:t>it converge?</a:t>
            </a:r>
          </a:p>
          <a:p>
            <a:r>
              <a:rPr lang="en-US" dirty="0"/>
              <a:t>	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Series Convergence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b="1" dirty="0">
                <a:solidFill>
                  <a:schemeClr val="bg1"/>
                </a:solidFill>
              </a:rPr>
              <a:t>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6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series: </a:t>
            </a:r>
            <a:endParaRPr lang="en-US" dirty="0"/>
          </a:p>
          <a:p>
            <a:r>
              <a:rPr lang="en-US" dirty="0" smtClean="0"/>
              <a:t>	1/1 </a:t>
            </a:r>
            <a:r>
              <a:rPr lang="en-US" dirty="0"/>
              <a:t>+ </a:t>
            </a:r>
            <a:r>
              <a:rPr lang="en-US" dirty="0" smtClean="0"/>
              <a:t>1/4 </a:t>
            </a:r>
            <a:r>
              <a:rPr lang="en-US" dirty="0"/>
              <a:t>+ </a:t>
            </a:r>
            <a:r>
              <a:rPr lang="en-US" dirty="0" smtClean="0"/>
              <a:t>1/9 </a:t>
            </a:r>
            <a:r>
              <a:rPr lang="en-US" dirty="0"/>
              <a:t>+ </a:t>
            </a:r>
            <a:r>
              <a:rPr lang="en-US" dirty="0" smtClean="0"/>
              <a:t>…</a:t>
            </a:r>
            <a:endParaRPr lang="en-US" dirty="0"/>
          </a:p>
          <a:p>
            <a:r>
              <a:rPr lang="en-US" dirty="0" smtClean="0"/>
              <a:t>Does it converge?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Series Convergence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b="1" dirty="0">
                <a:solidFill>
                  <a:schemeClr val="bg1"/>
                </a:solidFill>
              </a:rPr>
              <a:t>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r>
              <a:rPr lang="en-US" dirty="0" smtClean="0"/>
              <a:t>A</a:t>
            </a:r>
            <a:r>
              <a:rPr lang="en-US" baseline="-25000" dirty="0" smtClean="0">
                <a:sym typeface="Wingdings" pitchFamily="2" charset="2"/>
              </a:rPr>
              <a:t></a:t>
            </a:r>
            <a:r>
              <a:rPr lang="en-US" dirty="0" smtClean="0"/>
              <a:t> = </a:t>
            </a:r>
            <a:r>
              <a:rPr lang="el-GR" sz="5000" b="0" dirty="0" smtClean="0"/>
              <a:t>π</a:t>
            </a:r>
            <a:r>
              <a:rPr lang="en-US" dirty="0" smtClean="0"/>
              <a:t>r</a:t>
            </a:r>
            <a:r>
              <a:rPr lang="en-US" baseline="30000" dirty="0" smtClean="0"/>
              <a:t>2</a:t>
            </a:r>
          </a:p>
          <a:p>
            <a:endParaRPr lang="en-US" dirty="0" smtClean="0"/>
          </a:p>
          <a:p>
            <a:r>
              <a:rPr lang="en-US" dirty="0" smtClean="0"/>
              <a:t>The size of “r” the radius is the input, it completely determines A</a:t>
            </a:r>
            <a:r>
              <a:rPr lang="en-US" baseline="-25000" dirty="0" smtClean="0">
                <a:sym typeface="Wingdings" pitchFamily="2" charset="2"/>
              </a:rPr>
              <a:t> </a:t>
            </a:r>
            <a:r>
              <a:rPr lang="en-US" dirty="0" smtClean="0"/>
              <a:t>the area of the circle (the output)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Functions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0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Series convergence is actually hard to test and requires calculus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72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003425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6200" y="6858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 smtClean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Matrices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C000"/>
                </a:solidFill>
              </a:rPr>
              <a:t>Matrix</a:t>
            </a:r>
            <a:r>
              <a:rPr lang="en-US" altLang="en-US" dirty="0" smtClean="0"/>
              <a:t> (plural </a:t>
            </a:r>
            <a:r>
              <a:rPr lang="en-US" altLang="en-US" dirty="0" smtClean="0">
                <a:solidFill>
                  <a:srgbClr val="FFC000"/>
                </a:solidFill>
              </a:rPr>
              <a:t>matrices</a:t>
            </a:r>
            <a:r>
              <a:rPr lang="en-US" altLang="en-US" dirty="0" smtClean="0"/>
              <a:t>) - a rectangular table of elements (or entries), numbers or abstract quantities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Arranged in rows and columns </a:t>
            </a:r>
          </a:p>
        </p:txBody>
      </p:sp>
    </p:spTree>
    <p:extLst>
      <p:ext uri="{BB962C8B-B14F-4D97-AF65-F5344CB8AC3E}">
        <p14:creationId xmlns:p14="http://schemas.microsoft.com/office/powerpoint/2010/main" val="13765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Matrices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Matrices in everyday life</a:t>
            </a: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2271713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1981200"/>
            <a:ext cx="1655762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33800"/>
            <a:ext cx="41529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86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Comic Sans MS" pitchFamily="66" charset="0"/>
                <a:cs typeface="Arial" charset="0"/>
              </a:rPr>
              <a:t>An n-</a:t>
            </a:r>
            <a:r>
              <a:rPr lang="en-US" altLang="en-US" dirty="0" err="1" smtClean="0">
                <a:latin typeface="Comic Sans MS" pitchFamily="66" charset="0"/>
                <a:cs typeface="Arial" charset="0"/>
              </a:rPr>
              <a:t>ary</a:t>
            </a:r>
            <a:r>
              <a:rPr lang="en-US" altLang="en-US" dirty="0" smtClean="0">
                <a:latin typeface="Comic Sans MS" pitchFamily="66" charset="0"/>
                <a:cs typeface="Arial" charset="0"/>
              </a:rPr>
              <a:t> relation is a matrix:</a:t>
            </a:r>
          </a:p>
          <a:p>
            <a:pPr eaLnBrk="1" hangingPunct="1"/>
            <a:endParaRPr lang="en-US" altLang="en-US" sz="2000" dirty="0" smtClean="0">
              <a:latin typeface="Comic Sans MS" pitchFamily="66" charset="0"/>
              <a:cs typeface="Arial" charset="0"/>
            </a:endParaRPr>
          </a:p>
          <a:p>
            <a:pPr eaLnBrk="1" hangingPunct="1"/>
            <a:r>
              <a:rPr lang="en-US" altLang="en-US" dirty="0" smtClean="0">
                <a:latin typeface="Comic Sans MS" pitchFamily="66" charset="0"/>
                <a:cs typeface="Arial" charset="0"/>
              </a:rPr>
              <a:t>Subject   </a:t>
            </a:r>
            <a:r>
              <a:rPr lang="en-US" altLang="en-US" dirty="0">
                <a:latin typeface="Comic Sans MS" pitchFamily="66" charset="0"/>
                <a:cs typeface="Arial" charset="0"/>
              </a:rPr>
              <a:t>|   Height  |  Weight</a:t>
            </a:r>
          </a:p>
          <a:p>
            <a:pPr eaLnBrk="1" hangingPunct="1"/>
            <a:r>
              <a:rPr lang="en-US" altLang="en-US" dirty="0" smtClean="0">
                <a:latin typeface="Comic Sans MS" pitchFamily="66" charset="0"/>
                <a:cs typeface="Arial" charset="0"/>
              </a:rPr>
              <a:t>Alice			5’8</a:t>
            </a:r>
            <a:r>
              <a:rPr lang="en-US" altLang="en-US" dirty="0">
                <a:latin typeface="Comic Sans MS" pitchFamily="66" charset="0"/>
                <a:cs typeface="Arial" charset="0"/>
              </a:rPr>
              <a:t>’’         170  </a:t>
            </a:r>
          </a:p>
          <a:p>
            <a:pPr eaLnBrk="1" hangingPunct="1"/>
            <a:r>
              <a:rPr lang="en-US" altLang="en-US" dirty="0" smtClean="0">
                <a:latin typeface="Comic Sans MS" pitchFamily="66" charset="0"/>
                <a:cs typeface="Arial" charset="0"/>
              </a:rPr>
              <a:t>Ben				5’3</a:t>
            </a:r>
            <a:r>
              <a:rPr lang="en-US" altLang="en-US" dirty="0">
                <a:latin typeface="Comic Sans MS" pitchFamily="66" charset="0"/>
                <a:cs typeface="Arial" charset="0"/>
              </a:rPr>
              <a:t>’’         120</a:t>
            </a:r>
          </a:p>
          <a:p>
            <a:pPr eaLnBrk="1" hangingPunct="1"/>
            <a:r>
              <a:rPr lang="en-US" altLang="en-US" dirty="0" smtClean="0">
                <a:latin typeface="Comic Sans MS" pitchFamily="66" charset="0"/>
                <a:cs typeface="Arial" charset="0"/>
              </a:rPr>
              <a:t>Carlos			6</a:t>
            </a:r>
            <a:r>
              <a:rPr lang="en-US" altLang="en-US" dirty="0">
                <a:latin typeface="Comic Sans MS" pitchFamily="66" charset="0"/>
                <a:cs typeface="Arial" charset="0"/>
              </a:rPr>
              <a:t>’           </a:t>
            </a:r>
            <a:r>
              <a:rPr lang="en-US" altLang="en-US" sz="2000" dirty="0">
                <a:latin typeface="Comic Sans MS" pitchFamily="66" charset="0"/>
                <a:cs typeface="Arial" charset="0"/>
              </a:rPr>
              <a:t> </a:t>
            </a:r>
            <a:r>
              <a:rPr lang="en-US" altLang="en-US" dirty="0">
                <a:latin typeface="Comic Sans MS" pitchFamily="66" charset="0"/>
                <a:cs typeface="Arial" charset="0"/>
              </a:rPr>
              <a:t>200</a:t>
            </a:r>
          </a:p>
          <a:p>
            <a:pPr eaLnBrk="1" hangingPunct="1"/>
            <a:r>
              <a:rPr lang="en-US" altLang="en-US" dirty="0" smtClean="0">
                <a:latin typeface="Comic Sans MS" pitchFamily="66" charset="0"/>
                <a:cs typeface="Arial" charset="0"/>
              </a:rPr>
              <a:t>Delphine		5’7</a:t>
            </a:r>
            <a:r>
              <a:rPr lang="en-US" altLang="en-US" dirty="0">
                <a:latin typeface="Comic Sans MS" pitchFamily="66" charset="0"/>
                <a:cs typeface="Arial" charset="0"/>
              </a:rPr>
              <a:t>’’         250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2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Matrices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altLang="en-US" smtClean="0"/>
              <a:t>The term "matrix" for arrangements of numbers was introduced in 1850 by James Joseph Sylvester</a:t>
            </a:r>
          </a:p>
          <a:p>
            <a:endParaRPr lang="en-US" altLang="en-US" smtClean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28956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5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Matrices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Horizontal lines in a matrix are called </a:t>
            </a:r>
            <a:r>
              <a:rPr lang="en-US" altLang="en-US" dirty="0" smtClean="0">
                <a:solidFill>
                  <a:srgbClr val="FFC000"/>
                </a:solidFill>
              </a:rPr>
              <a:t>rows</a:t>
            </a:r>
            <a:r>
              <a:rPr lang="en-US" altLang="en-US" i="1" dirty="0" smtClean="0"/>
              <a:t> </a:t>
            </a:r>
            <a:endParaRPr lang="en-US" altLang="en-US" dirty="0" smtClean="0"/>
          </a:p>
          <a:p>
            <a:r>
              <a:rPr lang="en-US" altLang="en-US" dirty="0" smtClean="0"/>
              <a:t>Vertical lines are called </a:t>
            </a:r>
            <a:r>
              <a:rPr lang="en-US" altLang="en-US" dirty="0" smtClean="0">
                <a:solidFill>
                  <a:srgbClr val="FFC000"/>
                </a:solidFill>
              </a:rPr>
              <a:t>columns </a:t>
            </a:r>
          </a:p>
        </p:txBody>
      </p:sp>
    </p:spTree>
    <p:extLst>
      <p:ext uri="{BB962C8B-B14F-4D97-AF65-F5344CB8AC3E}">
        <p14:creationId xmlns:p14="http://schemas.microsoft.com/office/powerpoint/2010/main" val="364154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Matrices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altLang="en-US" dirty="0" smtClean="0"/>
              <a:t>A matrix with </a:t>
            </a:r>
            <a:r>
              <a:rPr lang="en-US" altLang="en-US" i="1" dirty="0" smtClean="0"/>
              <a:t>m</a:t>
            </a:r>
            <a:r>
              <a:rPr lang="en-US" altLang="en-US" dirty="0" smtClean="0"/>
              <a:t> rows and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columns is called an </a:t>
            </a:r>
            <a:r>
              <a:rPr lang="en-US" altLang="en-US" i="1" dirty="0" smtClean="0"/>
              <a:t>m</a:t>
            </a:r>
            <a:r>
              <a:rPr lang="en-US" altLang="en-US" dirty="0" smtClean="0"/>
              <a:t>-by-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matrix (written </a:t>
            </a:r>
            <a:r>
              <a:rPr lang="en-US" altLang="en-US" i="1" dirty="0" smtClean="0"/>
              <a:t>m</a:t>
            </a:r>
            <a:r>
              <a:rPr lang="en-US" altLang="en-US" dirty="0" smtClean="0"/>
              <a:t> × 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) </a:t>
            </a:r>
          </a:p>
          <a:p>
            <a:r>
              <a:rPr lang="en-US" altLang="en-US" i="1" dirty="0" smtClean="0"/>
              <a:t>m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are called its </a:t>
            </a:r>
            <a:r>
              <a:rPr lang="en-US" altLang="en-US" dirty="0" smtClean="0">
                <a:solidFill>
                  <a:srgbClr val="FFC000"/>
                </a:solidFill>
              </a:rPr>
              <a:t>dimensions</a:t>
            </a:r>
          </a:p>
          <a:p>
            <a:pPr algn="ctr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6896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Matrices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dimensions of a matrix are always given with the number of </a:t>
            </a:r>
          </a:p>
          <a:p>
            <a:r>
              <a:rPr lang="en-US" altLang="en-US" smtClean="0"/>
              <a:t>rows first, then the number of columns: </a:t>
            </a:r>
          </a:p>
          <a:p>
            <a:pPr algn="ctr"/>
            <a:r>
              <a:rPr lang="en-US" altLang="en-US" smtClean="0"/>
              <a:t>r x c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20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Matrices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Matrices are usually given capital letter names like “A”</a:t>
            </a:r>
          </a:p>
        </p:txBody>
      </p:sp>
    </p:spTree>
    <p:extLst>
      <p:ext uri="{BB962C8B-B14F-4D97-AF65-F5344CB8AC3E}">
        <p14:creationId xmlns:p14="http://schemas.microsoft.com/office/powerpoint/2010/main" val="36553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The input variable is ALWAYS put on the x-axis (horizontal axis)</a:t>
            </a:r>
          </a:p>
          <a:p>
            <a:endParaRPr lang="en-US" dirty="0" smtClean="0"/>
          </a:p>
          <a:p>
            <a:r>
              <a:rPr lang="en-US" dirty="0" smtClean="0"/>
              <a:t>No reason – it’s a TRADITION!</a:t>
            </a:r>
          </a:p>
        </p:txBody>
      </p:sp>
    </p:spTree>
    <p:extLst>
      <p:ext uri="{BB962C8B-B14F-4D97-AF65-F5344CB8AC3E}">
        <p14:creationId xmlns:p14="http://schemas.microsoft.com/office/powerpoint/2010/main" val="15617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Matrices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To designate a specific element in a matrix, you use small letters with subscripts r and c:</a:t>
            </a:r>
          </a:p>
          <a:p>
            <a:endParaRPr lang="en-US" altLang="en-US" sz="2000" smtClean="0"/>
          </a:p>
          <a:p>
            <a:r>
              <a:rPr lang="en-US" altLang="en-US" smtClean="0"/>
              <a:t>a</a:t>
            </a:r>
            <a:r>
              <a:rPr lang="en-US" altLang="en-US" baseline="-25000" smtClean="0"/>
              <a:t>37</a:t>
            </a:r>
            <a:r>
              <a:rPr lang="en-US" altLang="en-US" smtClean="0"/>
              <a:t> means the element in matrix A in row 3 column 7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720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Matrices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Math class, matrices are shown by listing the elements inside square braces: [  ]</a:t>
            </a:r>
          </a:p>
        </p:txBody>
      </p:sp>
    </p:spTree>
    <p:extLst>
      <p:ext uri="{BB962C8B-B14F-4D97-AF65-F5344CB8AC3E}">
        <p14:creationId xmlns:p14="http://schemas.microsoft.com/office/powerpoint/2010/main" val="251705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Matrices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	   </a:t>
            </a:r>
            <a:r>
              <a:rPr lang="en-US" altLang="en-US" sz="37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          </a:t>
            </a:r>
            <a:r>
              <a:rPr lang="en-US" altLang="en-US" sz="27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/>
              <a:t>	    </a:t>
            </a:r>
            <a:r>
              <a:rPr lang="en-US" altLang="en-US" sz="5900" dirty="0" smtClean="0"/>
              <a:t>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a</a:t>
            </a:r>
            <a:r>
              <a:rPr lang="en-US" altLang="en-US" baseline="-25000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 a</a:t>
            </a:r>
            <a:r>
              <a:rPr lang="en-US" altLang="en-US" baseline="-25000" dirty="0" smtClean="0">
                <a:latin typeface="Courier New" pitchFamily="49" charset="0"/>
                <a:cs typeface="Courier New" pitchFamily="49" charset="0"/>
              </a:rPr>
              <a:t>12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 a</a:t>
            </a:r>
            <a:r>
              <a:rPr lang="en-US" altLang="en-US" baseline="-25000" dirty="0" smtClean="0">
                <a:latin typeface="Courier New" pitchFamily="49" charset="0"/>
                <a:cs typeface="Courier New" pitchFamily="49" charset="0"/>
              </a:rPr>
              <a:t>13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/>
              <a:t>	A =</a:t>
            </a:r>
            <a:r>
              <a:rPr lang="en-US" altLang="en-US" sz="5500" dirty="0" smtClean="0"/>
              <a:t>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a</a:t>
            </a:r>
            <a:r>
              <a:rPr lang="en-US" altLang="en-US" baseline="-25000" dirty="0" smtClean="0">
                <a:latin typeface="Courier New" pitchFamily="49" charset="0"/>
                <a:cs typeface="Courier New" pitchFamily="49" charset="0"/>
              </a:rPr>
              <a:t>21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 a</a:t>
            </a:r>
            <a:r>
              <a:rPr lang="en-US" altLang="en-US" baseline="-25000" dirty="0" smtClean="0">
                <a:latin typeface="Courier New" pitchFamily="49" charset="0"/>
                <a:cs typeface="Courier New" pitchFamily="49" charset="0"/>
              </a:rPr>
              <a:t>22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 a</a:t>
            </a:r>
            <a:r>
              <a:rPr lang="en-US" altLang="en-US" baseline="-25000" dirty="0" smtClean="0">
                <a:latin typeface="Courier New" pitchFamily="49" charset="0"/>
                <a:cs typeface="Courier New" pitchFamily="49" charset="0"/>
              </a:rPr>
              <a:t>23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/>
              <a:t>	    </a:t>
            </a:r>
            <a:r>
              <a:rPr lang="en-US" altLang="en-US" sz="5800" dirty="0" smtClean="0"/>
              <a:t>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a</a:t>
            </a:r>
            <a:r>
              <a:rPr lang="en-US" altLang="en-US" baseline="-25000" dirty="0" smtClean="0">
                <a:latin typeface="Courier New" pitchFamily="49" charset="0"/>
                <a:cs typeface="Courier New" pitchFamily="49" charset="0"/>
              </a:rPr>
              <a:t>31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 a</a:t>
            </a:r>
            <a:r>
              <a:rPr lang="en-US" altLang="en-US" baseline="-25000" dirty="0" smtClean="0">
                <a:latin typeface="Courier New" pitchFamily="49" charset="0"/>
                <a:cs typeface="Courier New" pitchFamily="49" charset="0"/>
              </a:rPr>
              <a:t>32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 a</a:t>
            </a:r>
            <a:r>
              <a:rPr lang="en-US" altLang="en-US" baseline="-25000" dirty="0" smtClean="0">
                <a:latin typeface="Courier New" pitchFamily="49" charset="0"/>
                <a:cs typeface="Courier New" pitchFamily="49" charset="0"/>
              </a:rPr>
              <a:t>33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/>
              <a:t>	    </a:t>
            </a:r>
            <a:r>
              <a:rPr lang="en-US" altLang="en-US" sz="5800" dirty="0" smtClean="0"/>
              <a:t>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└          </a:t>
            </a:r>
            <a:r>
              <a:rPr lang="en-US" altLang="en-US" sz="27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</a:p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122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Matrix Game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Matrices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b="1" dirty="0">
                <a:solidFill>
                  <a:schemeClr val="bg1"/>
                </a:solidFill>
              </a:rPr>
              <a:t>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9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6200" y="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FF00"/>
                </a:solidFill>
                <a:cs typeface="Tahoma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2521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information is entered into a computer, it is recorded in a</a:t>
            </a:r>
            <a:r>
              <a:rPr lang="en-US" i="1" dirty="0"/>
              <a:t> field </a:t>
            </a:r>
            <a:r>
              <a:rPr lang="en-US" dirty="0"/>
              <a:t>that behaves in the same way as a mathematical </a:t>
            </a:r>
            <a:r>
              <a:rPr lang="en-US" i="1" dirty="0"/>
              <a:t>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5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dirty="0"/>
              <a:t>the computer adds, subtracts, multiplies or divides the information in a field, it is performing the same calculations that we execute when using matrices</a:t>
            </a:r>
          </a:p>
        </p:txBody>
      </p:sp>
    </p:spTree>
    <p:extLst>
      <p:ext uri="{BB962C8B-B14F-4D97-AF65-F5344CB8AC3E}">
        <p14:creationId xmlns:p14="http://schemas.microsoft.com/office/powerpoint/2010/main" val="8460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mathematics, a </a:t>
            </a:r>
            <a:r>
              <a:rPr lang="en-US" i="1" dirty="0"/>
              <a:t>matrix </a:t>
            </a:r>
            <a:r>
              <a:rPr lang="en-US" dirty="0"/>
              <a:t>is used to store individual numbers or other pieces of data</a:t>
            </a:r>
          </a:p>
        </p:txBody>
      </p:sp>
    </p:spTree>
    <p:extLst>
      <p:ext uri="{BB962C8B-B14F-4D97-AF65-F5344CB8AC3E}">
        <p14:creationId xmlns:p14="http://schemas.microsoft.com/office/powerpoint/2010/main" val="29370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amount of data that can be stored in the matrix depends upon its </a:t>
            </a:r>
            <a:r>
              <a:rPr lang="en-US" dirty="0" smtClean="0"/>
              <a:t>size</a:t>
            </a:r>
          </a:p>
          <a:p>
            <a:endParaRPr lang="en-US" sz="2000" dirty="0" smtClean="0"/>
          </a:p>
          <a:p>
            <a:r>
              <a:rPr lang="en-US" dirty="0" smtClean="0"/>
              <a:t>The </a:t>
            </a:r>
            <a:r>
              <a:rPr lang="en-US" dirty="0"/>
              <a:t>size is expressed as the number of rows and columns in the </a:t>
            </a:r>
            <a:r>
              <a:rPr lang="en-US" dirty="0" smtClean="0"/>
              <a:t>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Although each of these matrices has six slots for data, they have different shapes and are </a:t>
            </a:r>
            <a:r>
              <a:rPr lang="en-US" dirty="0" smtClean="0"/>
              <a:t>different </a:t>
            </a:r>
            <a:r>
              <a:rPr lang="en-US" dirty="0"/>
              <a:t>sized matrices</a:t>
            </a:r>
            <a:endParaRPr lang="en-US" dirty="0" smtClean="0"/>
          </a:p>
          <a:p>
            <a:endParaRPr lang="en-US" sz="20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6000" y="4572000"/>
            <a:ext cx="2362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altLang="en-US" sz="3000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sz="3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 e f</a:t>
            </a:r>
            <a:r>
              <a:rPr lang="en-US" altLang="en-US" sz="3000" baseline="-25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000" dirty="0">
                <a:latin typeface="Courier New" pitchFamily="49" charset="0"/>
                <a:cs typeface="Courier New" pitchFamily="49" charset="0"/>
              </a:rPr>
              <a:t>┐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altLang="en-US" sz="3000" dirty="0" smtClean="0">
                <a:latin typeface="Courier New" pitchFamily="49" charset="0"/>
                <a:cs typeface="Courier New" pitchFamily="49" charset="0"/>
              </a:rPr>
              <a:t>│ a b c</a:t>
            </a:r>
            <a:r>
              <a:rPr lang="en-US" altLang="en-US" sz="3000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000" dirty="0">
                <a:latin typeface="Courier New" pitchFamily="49" charset="0"/>
                <a:cs typeface="Courier New" pitchFamily="49" charset="0"/>
              </a:rPr>
              <a:t>│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altLang="en-US" sz="3000" dirty="0" smtClean="0">
                <a:latin typeface="Courier New" pitchFamily="49" charset="0"/>
                <a:cs typeface="Courier New" pitchFamily="49" charset="0"/>
              </a:rPr>
              <a:t>│ d e f</a:t>
            </a:r>
            <a:r>
              <a:rPr lang="en-US" altLang="en-US" sz="3000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000" dirty="0" smtClean="0">
                <a:latin typeface="Courier New" pitchFamily="49" charset="0"/>
                <a:cs typeface="Courier New" pitchFamily="49" charset="0"/>
              </a:rPr>
              <a:t>│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altLang="en-US" sz="3000" dirty="0">
                <a:latin typeface="Courier New" pitchFamily="49" charset="0"/>
                <a:cs typeface="Courier New" pitchFamily="49" charset="0"/>
              </a:rPr>
              <a:t>└</a:t>
            </a:r>
            <a:r>
              <a:rPr lang="en-US" altLang="en-US" sz="3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 e f</a:t>
            </a:r>
            <a:r>
              <a:rPr lang="en-US" altLang="en-US" sz="3000" baseline="-25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000" dirty="0">
                <a:latin typeface="Courier New" pitchFamily="49" charset="0"/>
                <a:cs typeface="Courier New" pitchFamily="49" charset="0"/>
              </a:rPr>
              <a:t>┘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953655" y="4572000"/>
            <a:ext cx="186609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altLang="en-US" sz="3000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sz="3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 f</a:t>
            </a:r>
            <a:r>
              <a:rPr lang="en-US" altLang="en-US" sz="3000" baseline="-25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000" dirty="0">
                <a:latin typeface="Courier New" pitchFamily="49" charset="0"/>
                <a:cs typeface="Courier New" pitchFamily="49" charset="0"/>
              </a:rPr>
              <a:t>┐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altLang="en-US" sz="3000" dirty="0" smtClean="0">
                <a:latin typeface="Courier New" pitchFamily="49" charset="0"/>
                <a:cs typeface="Courier New" pitchFamily="49" charset="0"/>
              </a:rPr>
              <a:t>│ a b</a:t>
            </a:r>
            <a:r>
              <a:rPr lang="en-US" altLang="en-US" sz="3000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000" dirty="0">
                <a:latin typeface="Courier New" pitchFamily="49" charset="0"/>
                <a:cs typeface="Courier New" pitchFamily="49" charset="0"/>
              </a:rPr>
              <a:t>│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altLang="en-US" sz="3000" dirty="0" smtClean="0">
                <a:latin typeface="Courier New" pitchFamily="49" charset="0"/>
                <a:cs typeface="Courier New" pitchFamily="49" charset="0"/>
              </a:rPr>
              <a:t>│ c d</a:t>
            </a:r>
            <a:r>
              <a:rPr lang="en-US" altLang="en-US" sz="3000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000" dirty="0" smtClean="0">
                <a:latin typeface="Courier New" pitchFamily="49" charset="0"/>
                <a:cs typeface="Courier New" pitchFamily="49" charset="0"/>
              </a:rPr>
              <a:t>│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altLang="en-US" sz="3000" dirty="0">
                <a:latin typeface="Courier New" pitchFamily="49" charset="0"/>
                <a:cs typeface="Courier New" pitchFamily="49" charset="0"/>
              </a:rPr>
              <a:t>│ </a:t>
            </a:r>
            <a:r>
              <a:rPr lang="en-US" altLang="en-US" sz="3000" dirty="0" smtClean="0">
                <a:latin typeface="Courier New" pitchFamily="49" charset="0"/>
                <a:cs typeface="Courier New" pitchFamily="49" charset="0"/>
              </a:rPr>
              <a:t>e f</a:t>
            </a:r>
            <a:r>
              <a:rPr lang="en-US" altLang="en-US" sz="3000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000" dirty="0">
                <a:latin typeface="Courier New" pitchFamily="49" charset="0"/>
                <a:cs typeface="Courier New" pitchFamily="49" charset="0"/>
              </a:rPr>
              <a:t>│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altLang="en-US" sz="3000" dirty="0" smtClean="0">
                <a:latin typeface="Courier New" pitchFamily="49" charset="0"/>
                <a:cs typeface="Courier New" pitchFamily="49" charset="0"/>
              </a:rPr>
              <a:t>└ </a:t>
            </a:r>
            <a:r>
              <a:rPr lang="en-US" altLang="en-US" sz="3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 </a:t>
            </a:r>
            <a:r>
              <a:rPr lang="en-US" altLang="en-US" sz="3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altLang="en-US" sz="3000" baseline="-25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000" dirty="0">
                <a:latin typeface="Courier New" pitchFamily="49" charset="0"/>
                <a:cs typeface="Courier New" pitchFamily="49" charset="0"/>
              </a:rPr>
              <a:t>┘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4781550"/>
            <a:ext cx="227951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2 rows</a:t>
            </a:r>
          </a:p>
          <a:p>
            <a:r>
              <a:rPr lang="en-US" sz="3000" dirty="0" smtClean="0"/>
              <a:t>3 columns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959485" y="4745477"/>
            <a:ext cx="227951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3 rows</a:t>
            </a:r>
          </a:p>
          <a:p>
            <a:r>
              <a:rPr lang="en-US" sz="3000" dirty="0"/>
              <a:t>2 columns</a:t>
            </a:r>
          </a:p>
        </p:txBody>
      </p:sp>
    </p:spTree>
    <p:extLst>
      <p:ext uri="{BB962C8B-B14F-4D97-AF65-F5344CB8AC3E}">
        <p14:creationId xmlns:p14="http://schemas.microsoft.com/office/powerpoint/2010/main" val="29370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Which variable goes on the horizontal axis in A</a:t>
            </a:r>
            <a:r>
              <a:rPr lang="en-US" baseline="-25000" dirty="0">
                <a:sym typeface="Wingdings" pitchFamily="2" charset="2"/>
              </a:rPr>
              <a:t></a:t>
            </a:r>
            <a:r>
              <a:rPr lang="en-US" dirty="0"/>
              <a:t> = </a:t>
            </a:r>
            <a:r>
              <a:rPr lang="el-GR" sz="5000" b="0" dirty="0"/>
              <a:t>π</a:t>
            </a:r>
            <a:r>
              <a:rPr lang="en-US" dirty="0"/>
              <a:t>r</a:t>
            </a:r>
            <a:r>
              <a:rPr lang="en-US" baseline="30000" dirty="0"/>
              <a:t>2</a:t>
            </a:r>
            <a:endParaRPr lang="en-US" sz="20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Functions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4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number of rows is the same as the number of columns, it is a square </a:t>
            </a:r>
            <a:r>
              <a:rPr lang="en-US" dirty="0" smtClean="0"/>
              <a:t>matrix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00400" y="3505200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altLang="en-US" sz="3000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sz="3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 e f</a:t>
            </a:r>
            <a:r>
              <a:rPr lang="en-US" altLang="en-US" sz="3000" baseline="-25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000" dirty="0">
                <a:latin typeface="Courier New" pitchFamily="49" charset="0"/>
                <a:cs typeface="Courier New" pitchFamily="49" charset="0"/>
              </a:rPr>
              <a:t>┐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altLang="en-US" sz="3000" dirty="0" smtClean="0">
                <a:latin typeface="Courier New" pitchFamily="49" charset="0"/>
                <a:cs typeface="Courier New" pitchFamily="49" charset="0"/>
              </a:rPr>
              <a:t>│ a b c</a:t>
            </a:r>
            <a:r>
              <a:rPr lang="en-US" altLang="en-US" sz="3000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000" dirty="0">
                <a:latin typeface="Courier New" pitchFamily="49" charset="0"/>
                <a:cs typeface="Courier New" pitchFamily="49" charset="0"/>
              </a:rPr>
              <a:t>│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altLang="en-US" sz="3000" dirty="0" smtClean="0">
                <a:latin typeface="Courier New" pitchFamily="49" charset="0"/>
                <a:cs typeface="Courier New" pitchFamily="49" charset="0"/>
              </a:rPr>
              <a:t>│ d e f</a:t>
            </a:r>
            <a:r>
              <a:rPr lang="en-US" altLang="en-US" sz="3000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000" dirty="0" smtClean="0">
                <a:latin typeface="Courier New" pitchFamily="49" charset="0"/>
                <a:cs typeface="Courier New" pitchFamily="49" charset="0"/>
              </a:rPr>
              <a:t>│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altLang="en-US" sz="3000" dirty="0">
                <a:latin typeface="Courier New" pitchFamily="49" charset="0"/>
                <a:cs typeface="Courier New" pitchFamily="49" charset="0"/>
              </a:rPr>
              <a:t>│ </a:t>
            </a:r>
            <a:r>
              <a:rPr lang="en-US" altLang="en-US" sz="3000" dirty="0" smtClean="0">
                <a:latin typeface="Courier New" pitchFamily="49" charset="0"/>
                <a:cs typeface="Courier New" pitchFamily="49" charset="0"/>
              </a:rPr>
              <a:t>g h </a:t>
            </a:r>
            <a:r>
              <a:rPr lang="en-US" altLang="en-US" sz="3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3000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000" dirty="0">
                <a:latin typeface="Courier New" pitchFamily="49" charset="0"/>
                <a:cs typeface="Courier New" pitchFamily="49" charset="0"/>
              </a:rPr>
              <a:t>│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altLang="en-US" sz="3000" dirty="0" smtClean="0">
                <a:latin typeface="Courier New" pitchFamily="49" charset="0"/>
                <a:cs typeface="Courier New" pitchFamily="49" charset="0"/>
              </a:rPr>
              <a:t>└ </a:t>
            </a:r>
            <a:r>
              <a:rPr lang="en-US" altLang="en-US" sz="3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 e f</a:t>
            </a:r>
            <a:r>
              <a:rPr lang="en-US" altLang="en-US" sz="3000" baseline="-25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000" dirty="0">
                <a:latin typeface="Courier New" pitchFamily="49" charset="0"/>
                <a:cs typeface="Courier New" pitchFamily="49" charset="0"/>
              </a:rPr>
              <a:t>┘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0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or more matrices may be added or subtracted only if they are the same size</a:t>
            </a:r>
          </a:p>
        </p:txBody>
      </p:sp>
    </p:spTree>
    <p:extLst>
      <p:ext uri="{BB962C8B-B14F-4D97-AF65-F5344CB8AC3E}">
        <p14:creationId xmlns:p14="http://schemas.microsoft.com/office/powerpoint/2010/main" val="29370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2 x 3 matrix can be added to another 2 x 3 matrix but not to a 3 x 2 matrix</a:t>
            </a:r>
          </a:p>
        </p:txBody>
      </p:sp>
    </p:spTree>
    <p:extLst>
      <p:ext uri="{BB962C8B-B14F-4D97-AF65-F5344CB8AC3E}">
        <p14:creationId xmlns:p14="http://schemas.microsoft.com/office/powerpoint/2010/main" val="29370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add two matrices, add the components in each of the slots: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66800" y="3238500"/>
            <a:ext cx="7543800" cy="2552700"/>
            <a:chOff x="1066800" y="3238500"/>
            <a:chExt cx="7543800" cy="2552700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 bwMode="auto">
            <a:xfrm>
              <a:off x="1066800" y="3276600"/>
              <a:ext cx="1828800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┌ </a:t>
              </a:r>
              <a:r>
                <a:rPr lang="en-US" altLang="en-US" sz="30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d </a:t>
              </a:r>
              <a:r>
                <a:rPr lang="en-US" altLang="en-US" sz="3000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f</a:t>
              </a:r>
              <a:r>
                <a:rPr lang="en-US" altLang="en-US" sz="3000" baseline="-25000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>
                  <a:latin typeface="Courier New" pitchFamily="49" charset="0"/>
                  <a:cs typeface="Courier New" pitchFamily="49" charset="0"/>
                </a:rPr>
                <a:t>┐</a:t>
              </a:r>
            </a:p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│ a b</a:t>
              </a:r>
              <a:r>
                <a:rPr lang="en-US" altLang="en-US" sz="3000" baseline="-2500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>
                  <a:latin typeface="Courier New" pitchFamily="49" charset="0"/>
                  <a:cs typeface="Courier New" pitchFamily="49" charset="0"/>
                </a:rPr>
                <a:t>│</a:t>
              </a:r>
            </a:p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│ c d</a:t>
              </a:r>
              <a:r>
                <a:rPr lang="en-US" altLang="en-US" sz="3000" baseline="-2500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>
                  <a:latin typeface="Courier New" pitchFamily="49" charset="0"/>
                  <a:cs typeface="Courier New" pitchFamily="49" charset="0"/>
                </a:rPr>
                <a:t>│</a:t>
              </a:r>
            </a:p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└ </a:t>
              </a:r>
              <a:r>
                <a:rPr lang="en-US" altLang="en-US" sz="3000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e </a:t>
              </a:r>
              <a:r>
                <a:rPr lang="en-US" altLang="en-US" sz="30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f</a:t>
              </a:r>
              <a:r>
                <a:rPr lang="en-US" altLang="en-US" sz="3000" baseline="-250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>
                  <a:latin typeface="Courier New" pitchFamily="49" charset="0"/>
                  <a:cs typeface="Courier New" pitchFamily="49" charset="0"/>
                </a:rPr>
                <a:t>┘</a:t>
              </a: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 smtClean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 smtClean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" name="Content Placeholder 2"/>
            <p:cNvSpPr txBox="1">
              <a:spLocks/>
            </p:cNvSpPr>
            <p:nvPr/>
          </p:nvSpPr>
          <p:spPr bwMode="auto">
            <a:xfrm>
              <a:off x="3276600" y="3276600"/>
              <a:ext cx="1828800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┌ </a:t>
              </a:r>
              <a:r>
                <a:rPr lang="en-US" altLang="en-US" sz="30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d </a:t>
              </a:r>
              <a:r>
                <a:rPr lang="en-US" altLang="en-US" sz="3000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f</a:t>
              </a:r>
              <a:r>
                <a:rPr lang="en-US" altLang="en-US" sz="3000" baseline="-25000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>
                  <a:latin typeface="Courier New" pitchFamily="49" charset="0"/>
                  <a:cs typeface="Courier New" pitchFamily="49" charset="0"/>
                </a:rPr>
                <a:t>┐</a:t>
              </a:r>
            </a:p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│ e f</a:t>
              </a:r>
              <a:r>
                <a:rPr lang="en-US" altLang="en-US" sz="3000" baseline="-2500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>
                  <a:latin typeface="Courier New" pitchFamily="49" charset="0"/>
                  <a:cs typeface="Courier New" pitchFamily="49" charset="0"/>
                </a:rPr>
                <a:t>│</a:t>
              </a:r>
            </a:p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│ g h</a:t>
              </a:r>
              <a:r>
                <a:rPr lang="en-US" altLang="en-US" sz="3000" baseline="-2500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>
                  <a:latin typeface="Courier New" pitchFamily="49" charset="0"/>
                  <a:cs typeface="Courier New" pitchFamily="49" charset="0"/>
                </a:rPr>
                <a:t>│</a:t>
              </a:r>
            </a:p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└ </a:t>
              </a:r>
              <a:r>
                <a:rPr lang="en-US" altLang="en-US" sz="3000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e </a:t>
              </a:r>
              <a:r>
                <a:rPr lang="en-US" altLang="en-US" sz="30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f</a:t>
              </a:r>
              <a:r>
                <a:rPr lang="en-US" altLang="en-US" sz="3000" baseline="-250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>
                  <a:latin typeface="Courier New" pitchFamily="49" charset="0"/>
                  <a:cs typeface="Courier New" pitchFamily="49" charset="0"/>
                </a:rPr>
                <a:t>┘</a:t>
              </a: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 smtClean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 smtClean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" name="Content Placeholder 2"/>
            <p:cNvSpPr txBox="1">
              <a:spLocks/>
            </p:cNvSpPr>
            <p:nvPr/>
          </p:nvSpPr>
          <p:spPr bwMode="auto">
            <a:xfrm>
              <a:off x="2819400" y="3733800"/>
              <a:ext cx="6096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4953000" y="3733800"/>
              <a:ext cx="6096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=</a:t>
              </a:r>
              <a:endParaRPr lang="en-US" dirty="0"/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5562600" y="3238500"/>
              <a:ext cx="30480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┌ </a:t>
              </a:r>
              <a:r>
                <a:rPr lang="en-US" altLang="en-US" sz="3000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dxc doc</a:t>
              </a:r>
              <a:r>
                <a:rPr lang="en-US" altLang="en-US" sz="3000" baseline="-25000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>
                  <a:latin typeface="Courier New" pitchFamily="49" charset="0"/>
                  <a:cs typeface="Courier New" pitchFamily="49" charset="0"/>
                </a:rPr>
                <a:t>┐</a:t>
              </a:r>
            </a:p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│ </a:t>
              </a:r>
              <a:r>
                <a:rPr lang="en-US" altLang="en-US" sz="3000" dirty="0" err="1" smtClean="0">
                  <a:latin typeface="Courier New" pitchFamily="49" charset="0"/>
                  <a:cs typeface="Courier New" pitchFamily="49" charset="0"/>
                </a:rPr>
                <a:t>a+e</a:t>
              </a: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 err="1" smtClean="0">
                  <a:latin typeface="Courier New" pitchFamily="49" charset="0"/>
                  <a:cs typeface="Courier New" pitchFamily="49" charset="0"/>
                </a:rPr>
                <a:t>b+f</a:t>
              </a:r>
              <a:r>
                <a:rPr lang="en-US" altLang="en-US" sz="3000" baseline="-2500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>
                  <a:latin typeface="Courier New" pitchFamily="49" charset="0"/>
                  <a:cs typeface="Courier New" pitchFamily="49" charset="0"/>
                </a:rPr>
                <a:t>│</a:t>
              </a:r>
            </a:p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│ </a:t>
              </a:r>
              <a:r>
                <a:rPr lang="en-US" altLang="en-US" sz="3000" dirty="0" err="1" smtClean="0">
                  <a:latin typeface="Courier New" pitchFamily="49" charset="0"/>
                  <a:cs typeface="Courier New" pitchFamily="49" charset="0"/>
                </a:rPr>
                <a:t>c+g</a:t>
              </a: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 err="1" smtClean="0">
                  <a:latin typeface="Courier New" pitchFamily="49" charset="0"/>
                  <a:cs typeface="Courier New" pitchFamily="49" charset="0"/>
                </a:rPr>
                <a:t>d+h</a:t>
              </a:r>
              <a:r>
                <a:rPr lang="en-US" altLang="en-US" sz="3000" baseline="-2500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>
                  <a:latin typeface="Courier New" pitchFamily="49" charset="0"/>
                  <a:cs typeface="Courier New" pitchFamily="49" charset="0"/>
                </a:rPr>
                <a:t>│</a:t>
              </a:r>
            </a:p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└ </a:t>
              </a:r>
              <a:r>
                <a:rPr lang="en-US" altLang="en-US" sz="30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dxc doc</a:t>
              </a:r>
              <a:r>
                <a:rPr lang="en-US" altLang="en-US" sz="3000" baseline="-25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┘</a:t>
              </a:r>
              <a:endParaRPr lang="en-US" altLang="en-US" sz="30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 smtClean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 smtClean="0">
                <a:latin typeface="Courier New" pitchFamily="49" charset="0"/>
                <a:cs typeface="Courier New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0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subtract matrices, subtract the second component from the first component in each slot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66800" y="3238500"/>
            <a:ext cx="7543800" cy="2552700"/>
            <a:chOff x="1066800" y="3238500"/>
            <a:chExt cx="7543800" cy="255270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 bwMode="auto">
            <a:xfrm>
              <a:off x="1066800" y="3276600"/>
              <a:ext cx="1828800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┌ </a:t>
              </a:r>
              <a:r>
                <a:rPr lang="en-US" altLang="en-US" sz="30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d </a:t>
              </a:r>
              <a:r>
                <a:rPr lang="en-US" altLang="en-US" sz="3000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f</a:t>
              </a:r>
              <a:r>
                <a:rPr lang="en-US" altLang="en-US" sz="3000" baseline="-25000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>
                  <a:latin typeface="Courier New" pitchFamily="49" charset="0"/>
                  <a:cs typeface="Courier New" pitchFamily="49" charset="0"/>
                </a:rPr>
                <a:t>┐</a:t>
              </a:r>
            </a:p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│ a b</a:t>
              </a:r>
              <a:r>
                <a:rPr lang="en-US" altLang="en-US" sz="3000" baseline="-2500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>
                  <a:latin typeface="Courier New" pitchFamily="49" charset="0"/>
                  <a:cs typeface="Courier New" pitchFamily="49" charset="0"/>
                </a:rPr>
                <a:t>│</a:t>
              </a:r>
            </a:p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│ c d</a:t>
              </a:r>
              <a:r>
                <a:rPr lang="en-US" altLang="en-US" sz="3000" baseline="-2500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>
                  <a:latin typeface="Courier New" pitchFamily="49" charset="0"/>
                  <a:cs typeface="Courier New" pitchFamily="49" charset="0"/>
                </a:rPr>
                <a:t>│</a:t>
              </a:r>
            </a:p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└ </a:t>
              </a:r>
              <a:r>
                <a:rPr lang="en-US" altLang="en-US" sz="3000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e </a:t>
              </a:r>
              <a:r>
                <a:rPr lang="en-US" altLang="en-US" sz="30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f</a:t>
              </a:r>
              <a:r>
                <a:rPr lang="en-US" altLang="en-US" sz="3000" baseline="-250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>
                  <a:latin typeface="Courier New" pitchFamily="49" charset="0"/>
                  <a:cs typeface="Courier New" pitchFamily="49" charset="0"/>
                </a:rPr>
                <a:t>┘</a:t>
              </a: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 smtClean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 smtClean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" name="Content Placeholder 2"/>
            <p:cNvSpPr txBox="1">
              <a:spLocks/>
            </p:cNvSpPr>
            <p:nvPr/>
          </p:nvSpPr>
          <p:spPr bwMode="auto">
            <a:xfrm>
              <a:off x="3276600" y="3276600"/>
              <a:ext cx="1828800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┌ </a:t>
              </a:r>
              <a:r>
                <a:rPr lang="en-US" altLang="en-US" sz="30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d </a:t>
              </a:r>
              <a:r>
                <a:rPr lang="en-US" altLang="en-US" sz="3000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f</a:t>
              </a:r>
              <a:r>
                <a:rPr lang="en-US" altLang="en-US" sz="3000" baseline="-25000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>
                  <a:latin typeface="Courier New" pitchFamily="49" charset="0"/>
                  <a:cs typeface="Courier New" pitchFamily="49" charset="0"/>
                </a:rPr>
                <a:t>┐</a:t>
              </a:r>
            </a:p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│ e f</a:t>
              </a:r>
              <a:r>
                <a:rPr lang="en-US" altLang="en-US" sz="3000" baseline="-2500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>
                  <a:latin typeface="Courier New" pitchFamily="49" charset="0"/>
                  <a:cs typeface="Courier New" pitchFamily="49" charset="0"/>
                </a:rPr>
                <a:t>│</a:t>
              </a:r>
            </a:p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│ g h</a:t>
              </a:r>
              <a:r>
                <a:rPr lang="en-US" altLang="en-US" sz="3000" baseline="-2500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>
                  <a:latin typeface="Courier New" pitchFamily="49" charset="0"/>
                  <a:cs typeface="Courier New" pitchFamily="49" charset="0"/>
                </a:rPr>
                <a:t>│</a:t>
              </a:r>
            </a:p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└ </a:t>
              </a:r>
              <a:r>
                <a:rPr lang="en-US" altLang="en-US" sz="3000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e </a:t>
              </a:r>
              <a:r>
                <a:rPr lang="en-US" altLang="en-US" sz="30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f</a:t>
              </a:r>
              <a:r>
                <a:rPr lang="en-US" altLang="en-US" sz="3000" baseline="-250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>
                  <a:latin typeface="Courier New" pitchFamily="49" charset="0"/>
                  <a:cs typeface="Courier New" pitchFamily="49" charset="0"/>
                </a:rPr>
                <a:t>┘</a:t>
              </a: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 smtClean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 smtClean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2819400" y="3733800"/>
              <a:ext cx="6096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4953000" y="3733800"/>
              <a:ext cx="6096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=</a:t>
              </a:r>
              <a:endParaRPr lang="en-US" dirty="0"/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 bwMode="auto">
            <a:xfrm>
              <a:off x="5562600" y="3238500"/>
              <a:ext cx="30480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┌ </a:t>
              </a:r>
              <a:r>
                <a:rPr lang="en-US" altLang="en-US" sz="3000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dxc doc</a:t>
              </a:r>
              <a:r>
                <a:rPr lang="en-US" altLang="en-US" sz="3000" baseline="-25000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>
                  <a:latin typeface="Courier New" pitchFamily="49" charset="0"/>
                  <a:cs typeface="Courier New" pitchFamily="49" charset="0"/>
                </a:rPr>
                <a:t>┐</a:t>
              </a:r>
            </a:p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│ a-e b-f</a:t>
              </a:r>
              <a:r>
                <a:rPr lang="en-US" altLang="en-US" sz="3000" baseline="-2500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>
                  <a:latin typeface="Courier New" pitchFamily="49" charset="0"/>
                  <a:cs typeface="Courier New" pitchFamily="49" charset="0"/>
                </a:rPr>
                <a:t>│</a:t>
              </a:r>
            </a:p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│ c-g d-h</a:t>
              </a:r>
              <a:r>
                <a:rPr lang="en-US" altLang="en-US" sz="3000" baseline="-2500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>
                  <a:latin typeface="Courier New" pitchFamily="49" charset="0"/>
                  <a:cs typeface="Courier New" pitchFamily="49" charset="0"/>
                </a:rPr>
                <a:t>│</a:t>
              </a:r>
            </a:p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└ </a:t>
              </a:r>
              <a:r>
                <a:rPr lang="en-US" altLang="en-US" sz="30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dxc doc</a:t>
              </a:r>
              <a:r>
                <a:rPr lang="en-US" altLang="en-US" sz="3000" baseline="-25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┘</a:t>
              </a:r>
              <a:endParaRPr lang="en-US" altLang="en-US" sz="30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 smtClean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 smtClean="0">
                <a:latin typeface="Courier New" pitchFamily="49" charset="0"/>
                <a:cs typeface="Courier New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0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66800" y="1905000"/>
            <a:ext cx="7543800" cy="2552700"/>
            <a:chOff x="1066800" y="3238500"/>
            <a:chExt cx="7543800" cy="255270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 bwMode="auto">
            <a:xfrm>
              <a:off x="1066800" y="3276600"/>
              <a:ext cx="1828800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┌ </a:t>
              </a:r>
              <a:r>
                <a:rPr lang="en-US" altLang="en-US" sz="30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d </a:t>
              </a:r>
              <a:r>
                <a:rPr lang="en-US" altLang="en-US" sz="3000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f</a:t>
              </a:r>
              <a:r>
                <a:rPr lang="en-US" altLang="en-US" sz="3000" baseline="-25000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>
                  <a:latin typeface="Courier New" pitchFamily="49" charset="0"/>
                  <a:cs typeface="Courier New" pitchFamily="49" charset="0"/>
                </a:rPr>
                <a:t>┐</a:t>
              </a:r>
            </a:p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│ 5 6</a:t>
              </a:r>
              <a:r>
                <a:rPr lang="en-US" altLang="en-US" sz="3000" baseline="-2500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>
                  <a:latin typeface="Courier New" pitchFamily="49" charset="0"/>
                  <a:cs typeface="Courier New" pitchFamily="49" charset="0"/>
                </a:rPr>
                <a:t>│</a:t>
              </a:r>
            </a:p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│ 7 8</a:t>
              </a:r>
              <a:r>
                <a:rPr lang="en-US" altLang="en-US" sz="3000" baseline="-2500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>
                  <a:latin typeface="Courier New" pitchFamily="49" charset="0"/>
                  <a:cs typeface="Courier New" pitchFamily="49" charset="0"/>
                </a:rPr>
                <a:t>│</a:t>
              </a:r>
            </a:p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└ </a:t>
              </a:r>
              <a:r>
                <a:rPr lang="en-US" altLang="en-US" sz="3000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e </a:t>
              </a:r>
              <a:r>
                <a:rPr lang="en-US" altLang="en-US" sz="30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f</a:t>
              </a:r>
              <a:r>
                <a:rPr lang="en-US" altLang="en-US" sz="3000" baseline="-250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>
                  <a:latin typeface="Courier New" pitchFamily="49" charset="0"/>
                  <a:cs typeface="Courier New" pitchFamily="49" charset="0"/>
                </a:rPr>
                <a:t>┘</a:t>
              </a: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 smtClean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 smtClean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" name="Content Placeholder 2"/>
            <p:cNvSpPr txBox="1">
              <a:spLocks/>
            </p:cNvSpPr>
            <p:nvPr/>
          </p:nvSpPr>
          <p:spPr bwMode="auto">
            <a:xfrm>
              <a:off x="3276600" y="3276600"/>
              <a:ext cx="1828800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┌ </a:t>
              </a:r>
              <a:r>
                <a:rPr lang="en-US" altLang="en-US" sz="30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d </a:t>
              </a:r>
              <a:r>
                <a:rPr lang="en-US" altLang="en-US" sz="3000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f</a:t>
              </a:r>
              <a:r>
                <a:rPr lang="en-US" altLang="en-US" sz="3000" baseline="-25000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>
                  <a:latin typeface="Courier New" pitchFamily="49" charset="0"/>
                  <a:cs typeface="Courier New" pitchFamily="49" charset="0"/>
                </a:rPr>
                <a:t>┐</a:t>
              </a:r>
            </a:p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│ 2 1</a:t>
              </a:r>
              <a:r>
                <a:rPr lang="en-US" altLang="en-US" sz="3000" baseline="-2500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>
                  <a:latin typeface="Courier New" pitchFamily="49" charset="0"/>
                  <a:cs typeface="Courier New" pitchFamily="49" charset="0"/>
                </a:rPr>
                <a:t>│</a:t>
              </a:r>
            </a:p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│ 5 4</a:t>
              </a:r>
              <a:r>
                <a:rPr lang="en-US" altLang="en-US" sz="3000" baseline="-2500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>
                  <a:latin typeface="Courier New" pitchFamily="49" charset="0"/>
                  <a:cs typeface="Courier New" pitchFamily="49" charset="0"/>
                </a:rPr>
                <a:t>│</a:t>
              </a:r>
            </a:p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└ </a:t>
              </a:r>
              <a:r>
                <a:rPr lang="en-US" altLang="en-US" sz="3000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e </a:t>
              </a:r>
              <a:r>
                <a:rPr lang="en-US" altLang="en-US" sz="30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f</a:t>
              </a:r>
              <a:r>
                <a:rPr lang="en-US" altLang="en-US" sz="3000" baseline="-250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>
                  <a:latin typeface="Courier New" pitchFamily="49" charset="0"/>
                  <a:cs typeface="Courier New" pitchFamily="49" charset="0"/>
                </a:rPr>
                <a:t>┘</a:t>
              </a: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 smtClean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 smtClean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2819400" y="3733800"/>
              <a:ext cx="6096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4953000" y="3733800"/>
              <a:ext cx="6096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=</a:t>
              </a:r>
              <a:endParaRPr lang="en-US" dirty="0"/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 bwMode="auto">
            <a:xfrm>
              <a:off x="5562600" y="3238500"/>
              <a:ext cx="30480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┌ </a:t>
              </a:r>
              <a:r>
                <a:rPr lang="en-US" altLang="en-US" sz="3000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dxc doc</a:t>
              </a:r>
              <a:r>
                <a:rPr lang="en-US" altLang="en-US" sz="3000" baseline="-25000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>
                  <a:latin typeface="Courier New" pitchFamily="49" charset="0"/>
                  <a:cs typeface="Courier New" pitchFamily="49" charset="0"/>
                </a:rPr>
                <a:t>┐</a:t>
              </a:r>
            </a:p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│ 5-2 6-1</a:t>
              </a:r>
              <a:r>
                <a:rPr lang="en-US" altLang="en-US" sz="3000" baseline="-2500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>
                  <a:latin typeface="Courier New" pitchFamily="49" charset="0"/>
                  <a:cs typeface="Courier New" pitchFamily="49" charset="0"/>
                </a:rPr>
                <a:t>│</a:t>
              </a:r>
            </a:p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│ 7-5 8-4</a:t>
              </a:r>
              <a:r>
                <a:rPr lang="en-US" altLang="en-US" sz="3000" baseline="-2500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>
                  <a:latin typeface="Courier New" pitchFamily="49" charset="0"/>
                  <a:cs typeface="Courier New" pitchFamily="49" charset="0"/>
                </a:rPr>
                <a:t>│</a:t>
              </a:r>
            </a:p>
            <a:p>
              <a:pPr>
                <a:lnSpc>
                  <a:spcPts val="3000"/>
                </a:lnSpc>
                <a:spcBef>
                  <a:spcPct val="0"/>
                </a:spcBef>
              </a:pP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└ </a:t>
              </a:r>
              <a:r>
                <a:rPr lang="en-US" altLang="en-US" sz="30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dxc doc</a:t>
              </a:r>
              <a:r>
                <a:rPr lang="en-US" altLang="en-US" sz="3000" baseline="-2500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sz="3000" dirty="0" smtClean="0">
                  <a:latin typeface="Courier New" pitchFamily="49" charset="0"/>
                  <a:cs typeface="Courier New" pitchFamily="49" charset="0"/>
                </a:rPr>
                <a:t>┘</a:t>
              </a:r>
              <a:endParaRPr lang="en-US" altLang="en-US" sz="30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 smtClean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 smtClean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953000" y="4038600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562600" y="3543300"/>
            <a:ext cx="3048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altLang="en-US" sz="3000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sz="3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doc</a:t>
            </a:r>
            <a:r>
              <a:rPr lang="en-US" altLang="en-US" sz="3000" baseline="-25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000" dirty="0">
                <a:latin typeface="Courier New" pitchFamily="49" charset="0"/>
                <a:cs typeface="Courier New" pitchFamily="49" charset="0"/>
              </a:rPr>
              <a:t>┐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altLang="en-US" sz="3000" dirty="0" smtClean="0">
                <a:latin typeface="Courier New" pitchFamily="49" charset="0"/>
                <a:cs typeface="Courier New" pitchFamily="49" charset="0"/>
              </a:rPr>
              <a:t>│ 3 5</a:t>
            </a:r>
            <a:r>
              <a:rPr lang="en-US" altLang="en-US" sz="3000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000" dirty="0">
                <a:latin typeface="Courier New" pitchFamily="49" charset="0"/>
                <a:cs typeface="Courier New" pitchFamily="49" charset="0"/>
              </a:rPr>
              <a:t>│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altLang="en-US" sz="3000" dirty="0" smtClean="0">
                <a:latin typeface="Courier New" pitchFamily="49" charset="0"/>
                <a:cs typeface="Courier New" pitchFamily="49" charset="0"/>
              </a:rPr>
              <a:t>│ 2 4</a:t>
            </a:r>
            <a:r>
              <a:rPr lang="en-US" altLang="en-US" sz="3000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000" dirty="0">
                <a:latin typeface="Courier New" pitchFamily="49" charset="0"/>
                <a:cs typeface="Courier New" pitchFamily="49" charset="0"/>
              </a:rPr>
              <a:t>│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altLang="en-US" sz="3000" dirty="0" smtClean="0">
                <a:latin typeface="Courier New" pitchFamily="49" charset="0"/>
                <a:cs typeface="Courier New" pitchFamily="49" charset="0"/>
              </a:rPr>
              <a:t>└ </a:t>
            </a:r>
            <a:r>
              <a:rPr lang="en-US" altLang="en-US" sz="3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doc</a:t>
            </a:r>
            <a:r>
              <a:rPr lang="en-US" altLang="en-US" sz="3000" baseline="-25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000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0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Find: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Matrix Calculations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b="1" dirty="0">
                <a:solidFill>
                  <a:schemeClr val="bg1"/>
                </a:solidFill>
              </a:rPr>
              <a:t>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399" y="1371600"/>
            <a:ext cx="7239000" cy="2628900"/>
            <a:chOff x="932487" y="3238500"/>
            <a:chExt cx="3571413" cy="2628900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 bwMode="auto">
            <a:xfrm>
              <a:off x="932487" y="3238500"/>
              <a:ext cx="1632596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  <a:spcBef>
                  <a:spcPct val="0"/>
                </a:spcBef>
              </a:pPr>
              <a:r>
                <a:rPr lang="en-US" altLang="en-US" dirty="0" smtClean="0">
                  <a:latin typeface="Courier New" pitchFamily="49" charset="0"/>
                  <a:cs typeface="Courier New" pitchFamily="49" charset="0"/>
                </a:rPr>
                <a:t>┌  </a:t>
              </a:r>
              <a:r>
                <a:rPr lang="en-US" altLang="en-US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d  f</a:t>
              </a:r>
              <a:r>
                <a:rPr lang="en-US" altLang="en-US" baseline="-25000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dirty="0">
                  <a:latin typeface="Courier New" pitchFamily="49" charset="0"/>
                  <a:cs typeface="Courier New" pitchFamily="49" charset="0"/>
                </a:rPr>
                <a:t>┐</a:t>
              </a: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r>
                <a:rPr lang="en-US" altLang="en-US" dirty="0" smtClean="0">
                  <a:latin typeface="Courier New" pitchFamily="49" charset="0"/>
                  <a:cs typeface="Courier New" pitchFamily="49" charset="0"/>
                </a:rPr>
                <a:t>│ 2 3 4</a:t>
              </a:r>
              <a:r>
                <a:rPr lang="en-US" altLang="en-US" baseline="-2500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dirty="0">
                  <a:latin typeface="Courier New" pitchFamily="49" charset="0"/>
                  <a:cs typeface="Courier New" pitchFamily="49" charset="0"/>
                </a:rPr>
                <a:t>│</a:t>
              </a: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r>
                <a:rPr lang="en-US" altLang="en-US" dirty="0" smtClean="0">
                  <a:latin typeface="Courier New" pitchFamily="49" charset="0"/>
                  <a:cs typeface="Courier New" pitchFamily="49" charset="0"/>
                </a:rPr>
                <a:t>│ 6 7 1</a:t>
              </a:r>
              <a:r>
                <a:rPr lang="en-US" altLang="en-US" baseline="-2500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dirty="0">
                  <a:latin typeface="Courier New" pitchFamily="49" charset="0"/>
                  <a:cs typeface="Courier New" pitchFamily="49" charset="0"/>
                </a:rPr>
                <a:t>│</a:t>
              </a: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r>
                <a:rPr lang="en-US" altLang="en-US" dirty="0" smtClean="0">
                  <a:latin typeface="Courier New" pitchFamily="49" charset="0"/>
                  <a:cs typeface="Courier New" pitchFamily="49" charset="0"/>
                </a:rPr>
                <a:t>└ </a:t>
              </a:r>
              <a:r>
                <a:rPr lang="en-US" altLang="en-US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e   </a:t>
              </a:r>
              <a:r>
                <a:rPr lang="en-US" altLang="en-US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f</a:t>
              </a:r>
              <a:r>
                <a:rPr lang="en-US" altLang="en-US" baseline="-250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dirty="0">
                  <a:latin typeface="Courier New" pitchFamily="49" charset="0"/>
                  <a:cs typeface="Courier New" pitchFamily="49" charset="0"/>
                </a:rPr>
                <a:t>┘</a:t>
              </a: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 smtClean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 smtClean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2675100" y="3238500"/>
              <a:ext cx="1828800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  <a:spcBef>
                  <a:spcPct val="0"/>
                </a:spcBef>
              </a:pPr>
              <a:r>
                <a:rPr lang="en-US" altLang="en-US" dirty="0" smtClean="0">
                  <a:latin typeface="Courier New" pitchFamily="49" charset="0"/>
                  <a:cs typeface="Courier New" pitchFamily="49" charset="0"/>
                </a:rPr>
                <a:t>┌ </a:t>
              </a:r>
              <a:r>
                <a:rPr lang="en-US" altLang="en-US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d   f</a:t>
              </a:r>
              <a:r>
                <a:rPr lang="en-US" altLang="en-US" baseline="-25000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dirty="0">
                  <a:latin typeface="Courier New" pitchFamily="49" charset="0"/>
                  <a:cs typeface="Courier New" pitchFamily="49" charset="0"/>
                </a:rPr>
                <a:t>┐</a:t>
              </a: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r>
                <a:rPr lang="en-US" altLang="en-US" dirty="0" smtClean="0">
                  <a:latin typeface="Courier New" pitchFamily="49" charset="0"/>
                  <a:cs typeface="Courier New" pitchFamily="49" charset="0"/>
                </a:rPr>
                <a:t>│ 1 4 9</a:t>
              </a:r>
              <a:r>
                <a:rPr lang="en-US" altLang="en-US" baseline="-2500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dirty="0">
                  <a:latin typeface="Courier New" pitchFamily="49" charset="0"/>
                  <a:cs typeface="Courier New" pitchFamily="49" charset="0"/>
                </a:rPr>
                <a:t>│</a:t>
              </a: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r>
                <a:rPr lang="en-US" altLang="en-US" dirty="0" smtClean="0">
                  <a:latin typeface="Courier New" pitchFamily="49" charset="0"/>
                  <a:cs typeface="Courier New" pitchFamily="49" charset="0"/>
                </a:rPr>
                <a:t>│ 3 2 4</a:t>
              </a:r>
              <a:r>
                <a:rPr lang="en-US" altLang="en-US" baseline="-2500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dirty="0">
                  <a:latin typeface="Courier New" pitchFamily="49" charset="0"/>
                  <a:cs typeface="Courier New" pitchFamily="49" charset="0"/>
                </a:rPr>
                <a:t>│</a:t>
              </a: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r>
                <a:rPr lang="en-US" altLang="en-US" dirty="0" smtClean="0">
                  <a:latin typeface="Courier New" pitchFamily="49" charset="0"/>
                  <a:cs typeface="Courier New" pitchFamily="49" charset="0"/>
                </a:rPr>
                <a:t>└ </a:t>
              </a:r>
              <a:r>
                <a:rPr lang="en-US" altLang="en-US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e   </a:t>
              </a:r>
              <a:r>
                <a:rPr lang="en-US" altLang="en-US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f</a:t>
              </a:r>
              <a:r>
                <a:rPr lang="en-US" altLang="en-US" baseline="-25000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dirty="0">
                  <a:latin typeface="Courier New" pitchFamily="49" charset="0"/>
                  <a:cs typeface="Courier New" pitchFamily="49" charset="0"/>
                </a:rPr>
                <a:t>┘</a:t>
              </a: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 smtClean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 smtClean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2394597" y="3924300"/>
              <a:ext cx="304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590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Find: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Matrix Calculations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b="1" dirty="0">
                <a:solidFill>
                  <a:schemeClr val="bg1"/>
                </a:solidFill>
              </a:rPr>
              <a:t>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7041" y="1409700"/>
            <a:ext cx="7423959" cy="5143500"/>
            <a:chOff x="954018" y="3276600"/>
            <a:chExt cx="3662665" cy="5143500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 bwMode="auto">
            <a:xfrm>
              <a:off x="954018" y="3276600"/>
              <a:ext cx="1557409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  <a:spcBef>
                  <a:spcPct val="0"/>
                </a:spcBef>
              </a:pPr>
              <a:r>
                <a:rPr lang="en-US" altLang="en-US" dirty="0" smtClean="0">
                  <a:latin typeface="Courier New" pitchFamily="49" charset="0"/>
                  <a:cs typeface="Courier New" pitchFamily="49" charset="0"/>
                </a:rPr>
                <a:t>┌   </a:t>
              </a:r>
              <a:r>
                <a:rPr lang="en-US" altLang="en-US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d  </a:t>
              </a:r>
              <a:r>
                <a:rPr lang="en-US" altLang="en-US" baseline="-25000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dirty="0">
                  <a:latin typeface="Courier New" pitchFamily="49" charset="0"/>
                  <a:cs typeface="Courier New" pitchFamily="49" charset="0"/>
                </a:rPr>
                <a:t>┐</a:t>
              </a: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r>
                <a:rPr lang="en-US" altLang="en-US" dirty="0" smtClean="0">
                  <a:latin typeface="Courier New" pitchFamily="49" charset="0"/>
                  <a:cs typeface="Courier New" pitchFamily="49" charset="0"/>
                </a:rPr>
                <a:t>│  2  1</a:t>
              </a:r>
              <a:r>
                <a:rPr lang="en-US" altLang="en-US" baseline="-2500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dirty="0">
                  <a:latin typeface="Courier New" pitchFamily="49" charset="0"/>
                  <a:cs typeface="Courier New" pitchFamily="49" charset="0"/>
                </a:rPr>
                <a:t>│</a:t>
              </a: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r>
                <a:rPr lang="en-US" altLang="en-US" dirty="0" smtClean="0">
                  <a:latin typeface="Courier New" pitchFamily="49" charset="0"/>
                  <a:cs typeface="Courier New" pitchFamily="49" charset="0"/>
                </a:rPr>
                <a:t>│ -4  6</a:t>
              </a:r>
              <a:r>
                <a:rPr lang="en-US" altLang="en-US" baseline="-2500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dirty="0">
                  <a:latin typeface="Courier New" pitchFamily="49" charset="0"/>
                  <a:cs typeface="Courier New" pitchFamily="49" charset="0"/>
                </a:rPr>
                <a:t>│</a:t>
              </a: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r>
                <a:rPr lang="en-US" altLang="en-US" dirty="0">
                  <a:latin typeface="Courier New" pitchFamily="49" charset="0"/>
                  <a:cs typeface="Courier New" pitchFamily="49" charset="0"/>
                </a:rPr>
                <a:t>│  </a:t>
              </a:r>
              <a:r>
                <a:rPr lang="en-US" altLang="en-US" dirty="0" smtClean="0">
                  <a:latin typeface="Courier New" pitchFamily="49" charset="0"/>
                  <a:cs typeface="Courier New" pitchFamily="49" charset="0"/>
                </a:rPr>
                <a:t>7 -2</a:t>
              </a:r>
              <a:r>
                <a:rPr lang="en-US" altLang="en-US" baseline="-2500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dirty="0">
                  <a:latin typeface="Courier New" pitchFamily="49" charset="0"/>
                  <a:cs typeface="Courier New" pitchFamily="49" charset="0"/>
                </a:rPr>
                <a:t>│</a:t>
              </a: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r>
                <a:rPr lang="en-US" altLang="en-US" dirty="0" smtClean="0">
                  <a:latin typeface="Courier New" pitchFamily="49" charset="0"/>
                  <a:cs typeface="Courier New" pitchFamily="49" charset="0"/>
                </a:rPr>
                <a:t>└ </a:t>
              </a:r>
              <a:r>
                <a:rPr lang="en-US" altLang="en-US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e  f </a:t>
              </a:r>
              <a:r>
                <a:rPr lang="en-US" altLang="en-US" baseline="-25000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dirty="0">
                  <a:latin typeface="Courier New" pitchFamily="49" charset="0"/>
                  <a:cs typeface="Courier New" pitchFamily="49" charset="0"/>
                </a:rPr>
                <a:t>┘</a:t>
              </a: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 smtClean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 smtClean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2787883" y="3505200"/>
              <a:ext cx="1828800" cy="217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  <a:spcBef>
                  <a:spcPct val="0"/>
                </a:spcBef>
              </a:pPr>
              <a:r>
                <a:rPr lang="en-US" altLang="en-US" dirty="0" smtClean="0">
                  <a:latin typeface="Courier New" pitchFamily="49" charset="0"/>
                  <a:cs typeface="Courier New" pitchFamily="49" charset="0"/>
                </a:rPr>
                <a:t>┌ </a:t>
              </a:r>
              <a:r>
                <a:rPr lang="en-US" altLang="en-US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d   f </a:t>
              </a:r>
              <a:r>
                <a:rPr lang="en-US" altLang="en-US" baseline="-25000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dirty="0">
                  <a:latin typeface="Courier New" pitchFamily="49" charset="0"/>
                  <a:cs typeface="Courier New" pitchFamily="49" charset="0"/>
                </a:rPr>
                <a:t>┐</a:t>
              </a: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r>
                <a:rPr lang="en-US" altLang="en-US" dirty="0" smtClean="0">
                  <a:latin typeface="Courier New" pitchFamily="49" charset="0"/>
                  <a:cs typeface="Courier New" pitchFamily="49" charset="0"/>
                </a:rPr>
                <a:t>│ 3  1 7</a:t>
              </a:r>
              <a:r>
                <a:rPr lang="en-US" altLang="en-US" baseline="-2500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dirty="0">
                  <a:latin typeface="Courier New" pitchFamily="49" charset="0"/>
                  <a:cs typeface="Courier New" pitchFamily="49" charset="0"/>
                </a:rPr>
                <a:t>│</a:t>
              </a: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r>
                <a:rPr lang="en-US" altLang="en-US" dirty="0" smtClean="0">
                  <a:latin typeface="Courier New" pitchFamily="49" charset="0"/>
                  <a:cs typeface="Courier New" pitchFamily="49" charset="0"/>
                </a:rPr>
                <a:t>│ 4 -5 6</a:t>
              </a:r>
              <a:r>
                <a:rPr lang="en-US" altLang="en-US" baseline="-2500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dirty="0">
                  <a:latin typeface="Courier New" pitchFamily="49" charset="0"/>
                  <a:cs typeface="Courier New" pitchFamily="49" charset="0"/>
                </a:rPr>
                <a:t>│</a:t>
              </a: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r>
                <a:rPr lang="en-US" altLang="en-US" dirty="0" smtClean="0">
                  <a:latin typeface="Courier New" pitchFamily="49" charset="0"/>
                  <a:cs typeface="Courier New" pitchFamily="49" charset="0"/>
                </a:rPr>
                <a:t>└ </a:t>
              </a:r>
              <a:r>
                <a:rPr lang="en-US" altLang="en-US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e   f </a:t>
              </a:r>
              <a:r>
                <a:rPr lang="en-US" altLang="en-US" baseline="-25000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en-US" dirty="0">
                  <a:latin typeface="Courier New" pitchFamily="49" charset="0"/>
                  <a:cs typeface="Courier New" pitchFamily="49" charset="0"/>
                </a:rPr>
                <a:t>┘</a:t>
              </a: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 smtClean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ts val="4000"/>
                </a:lnSpc>
                <a:spcBef>
                  <a:spcPct val="0"/>
                </a:spcBef>
              </a:pPr>
              <a:endParaRPr lang="en-US" altLang="en-US" sz="3000" dirty="0" smtClean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2451137" y="4152900"/>
              <a:ext cx="304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2744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Find: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Matrix Calculations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b="1" dirty="0">
                <a:solidFill>
                  <a:schemeClr val="bg1"/>
                </a:solidFill>
              </a:rPr>
              <a:t>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05642" y="1447800"/>
            <a:ext cx="2242357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   </a:t>
            </a:r>
            <a:r>
              <a:rPr lang="en-US" alt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 2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│ 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3 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│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-6 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│ 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4 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└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6514" y="2550543"/>
            <a:ext cx="611086" cy="110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733800" y="1447800"/>
            <a:ext cx="22860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   </a:t>
            </a:r>
            <a:r>
              <a:rPr lang="en-US" alt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-1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│ 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5 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│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-2 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│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-9 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└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22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kinds of matrix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29370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the output turns out to be depends on what the input is</a:t>
            </a:r>
          </a:p>
          <a:p>
            <a:endParaRPr lang="en-US" dirty="0"/>
          </a:p>
          <a:p>
            <a:r>
              <a:rPr lang="en-US" dirty="0" smtClean="0"/>
              <a:t>The output is frequently called the “</a:t>
            </a:r>
            <a:r>
              <a:rPr lang="en-US" dirty="0" smtClean="0">
                <a:solidFill>
                  <a:srgbClr val="FFC000"/>
                </a:solidFill>
              </a:rPr>
              <a:t>dependent</a:t>
            </a:r>
            <a:r>
              <a:rPr lang="en-US" dirty="0" smtClean="0"/>
              <a:t>” variable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76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kinds of matrix </a:t>
            </a:r>
            <a:r>
              <a:rPr lang="en-US" dirty="0" smtClean="0"/>
              <a:t>multiplication</a:t>
            </a:r>
          </a:p>
          <a:p>
            <a:endParaRPr lang="en-US" sz="2000" dirty="0"/>
          </a:p>
          <a:p>
            <a:r>
              <a:rPr lang="en-US" dirty="0">
                <a:solidFill>
                  <a:srgbClr val="FFC000"/>
                </a:solidFill>
              </a:rPr>
              <a:t>Scalar multiplication </a:t>
            </a:r>
            <a:r>
              <a:rPr lang="en-US" dirty="0"/>
              <a:t>multiplies a matrix by a constant</a:t>
            </a:r>
          </a:p>
        </p:txBody>
      </p:sp>
    </p:spTree>
    <p:extLst>
      <p:ext uri="{BB962C8B-B14F-4D97-AF65-F5344CB8AC3E}">
        <p14:creationId xmlns:p14="http://schemas.microsoft.com/office/powerpoint/2010/main" val="270698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066800" y="1905000"/>
            <a:ext cx="2438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 f</a:t>
            </a:r>
            <a:r>
              <a:rPr lang="en-US" altLang="en-US" baseline="-25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│ 5 6</a:t>
            </a:r>
            <a:r>
              <a:rPr lang="en-US" altLang="en-US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│ 7 8</a:t>
            </a:r>
            <a:r>
              <a:rPr lang="en-US" altLang="en-US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└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 f</a:t>
            </a:r>
            <a:r>
              <a:rPr lang="en-US" altLang="en-US" baseline="-25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┘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26670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dirty="0" smtClean="0"/>
              <a:t>3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429000" y="2514600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038600" y="1866900"/>
            <a:ext cx="42672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3×5 3×6</a:t>
            </a:r>
            <a:r>
              <a:rPr lang="en-US" altLang="en-US" baseline="-25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3×5 3×6</a:t>
            </a:r>
            <a:r>
              <a:rPr lang="en-US" altLang="en-US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3×7 3×8</a:t>
            </a:r>
            <a:r>
              <a:rPr lang="en-US" altLang="en-US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└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3×5 3×6</a:t>
            </a:r>
            <a:r>
              <a:rPr lang="en-US" altLang="en-US" baseline="-25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429000" y="4419600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038600" y="3733800"/>
            <a:ext cx="3352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  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altLang="en-US" baseline="-25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│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15 18</a:t>
            </a:r>
            <a:r>
              <a:rPr lang="en-US" altLang="en-US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│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21 24</a:t>
            </a:r>
            <a:r>
              <a:rPr lang="en-US" altLang="en-US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└ </a:t>
            </a:r>
            <a:r>
              <a:rPr lang="en-US" alt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  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altLang="en-US" baseline="-25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┘</a:t>
            </a:r>
          </a:p>
        </p:txBody>
      </p:sp>
    </p:spTree>
    <p:extLst>
      <p:ext uri="{BB962C8B-B14F-4D97-AF65-F5344CB8AC3E}">
        <p14:creationId xmlns:p14="http://schemas.microsoft.com/office/powerpoint/2010/main" val="34907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Find: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Matrix Calculations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b="1" dirty="0">
                <a:solidFill>
                  <a:schemeClr val="bg1"/>
                </a:solidFill>
              </a:rPr>
              <a:t>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57786" y="1409700"/>
            <a:ext cx="231855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2 3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5 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└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914400" y="19812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dirty="0" smtClean="0"/>
              <a:t>3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6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Find: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Matrix Calculations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b="1" dirty="0">
                <a:solidFill>
                  <a:schemeClr val="bg1"/>
                </a:solidFill>
              </a:rPr>
              <a:t>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57786" y="1409700"/>
            <a:ext cx="231855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 2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-3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│ 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4 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│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-2 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└ </a:t>
            </a:r>
            <a:r>
              <a:rPr lang="en-US" alt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5800" y="19812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dirty="0" smtClean="0"/>
              <a:t>-5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7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Find: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Matrix Calculations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b="1" dirty="0">
                <a:solidFill>
                  <a:schemeClr val="bg1"/>
                </a:solidFill>
              </a:rPr>
              <a:t>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57786" y="1409700"/>
            <a:ext cx="3976214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2     3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-1 2 -3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 4 6 -2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│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-5 1  7 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└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</a:t>
            </a:r>
            <a:r>
              <a:rPr lang="en-US" alt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3    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09600" y="25146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dirty="0" smtClean="0"/>
              <a:t>-4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7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Multiplying two matrices is more complicated than addition or subtraction or scalar </a:t>
            </a:r>
            <a:r>
              <a:rPr lang="en-US" dirty="0" smtClean="0"/>
              <a:t>multiplication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7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certain matrices can be </a:t>
            </a:r>
            <a:r>
              <a:rPr lang="en-US" dirty="0" smtClean="0"/>
              <a:t>multiplied</a:t>
            </a:r>
          </a:p>
        </p:txBody>
      </p:sp>
    </p:spTree>
    <p:extLst>
      <p:ext uri="{BB962C8B-B14F-4D97-AF65-F5344CB8AC3E}">
        <p14:creationId xmlns:p14="http://schemas.microsoft.com/office/powerpoint/2010/main" val="34907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certain matrices can be </a:t>
            </a:r>
            <a:r>
              <a:rPr lang="en-US" dirty="0" smtClean="0"/>
              <a:t>multiplied</a:t>
            </a:r>
          </a:p>
          <a:p>
            <a:r>
              <a:rPr lang="en-US" dirty="0" smtClean="0"/>
              <a:t>If </a:t>
            </a:r>
            <a:r>
              <a:rPr lang="en-US" dirty="0"/>
              <a:t>the number of columns of the first matrix is the same as the number of rows of the second matrix, they can be </a:t>
            </a:r>
            <a:r>
              <a:rPr lang="en-US" dirty="0" smtClean="0"/>
              <a:t>multiplied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call these the </a:t>
            </a:r>
            <a:r>
              <a:rPr lang="en-US" dirty="0">
                <a:solidFill>
                  <a:srgbClr val="FFC000"/>
                </a:solidFill>
              </a:rPr>
              <a:t>inner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dimensions</a:t>
            </a:r>
            <a:r>
              <a:rPr lang="en-US" dirty="0"/>
              <a:t> of the </a:t>
            </a:r>
            <a:r>
              <a:rPr lang="en-US" dirty="0" smtClean="0"/>
              <a:t>matrices</a:t>
            </a:r>
          </a:p>
          <a:p>
            <a:endParaRPr lang="en-US" dirty="0"/>
          </a:p>
          <a:p>
            <a:endParaRPr lang="en-US" sz="2000" dirty="0"/>
          </a:p>
          <a:p>
            <a:pPr algn="ctr"/>
            <a:r>
              <a:rPr lang="en-US" dirty="0" smtClean="0"/>
              <a:t>7 </a:t>
            </a:r>
            <a:r>
              <a:rPr lang="en-US" dirty="0"/>
              <a:t>x </a:t>
            </a:r>
            <a:r>
              <a:rPr lang="en-US" dirty="0" smtClean="0"/>
              <a:t>5    5 </a:t>
            </a:r>
            <a:r>
              <a:rPr lang="en-US" dirty="0"/>
              <a:t>x </a:t>
            </a:r>
            <a:r>
              <a:rPr lang="en-US" dirty="0" smtClean="0"/>
              <a:t>8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inner dimensions</a:t>
            </a:r>
            <a:endParaRPr lang="en-US" dirty="0"/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rot="-1500000" flipV="1">
            <a:off x="4199618" y="4383904"/>
            <a:ext cx="0" cy="7620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500000" flipV="1">
            <a:off x="4961618" y="4383904"/>
            <a:ext cx="0" cy="7620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7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example, a 3 x 2 matrix can be multiplied by a 2 x 3 matrix since the inner dimensions of 2 </a:t>
            </a:r>
            <a:r>
              <a:rPr lang="en-US" dirty="0" smtClean="0"/>
              <a:t>agree:</a:t>
            </a:r>
            <a:endParaRPr lang="en-US" dirty="0"/>
          </a:p>
          <a:p>
            <a:endParaRPr lang="en-US" sz="2000" dirty="0"/>
          </a:p>
          <a:p>
            <a:pPr algn="ctr"/>
            <a:r>
              <a:rPr lang="en-US" dirty="0"/>
              <a:t>3 x 2    2 x 3</a:t>
            </a:r>
          </a:p>
          <a:p>
            <a:r>
              <a:rPr lang="en-US" dirty="0"/>
              <a:t> </a:t>
            </a:r>
            <a:endParaRPr lang="en-US" dirty="0" smtClean="0"/>
          </a:p>
          <a:p>
            <a:pPr algn="ctr"/>
            <a:r>
              <a:rPr lang="en-US" dirty="0" smtClean="0"/>
              <a:t>Terms agree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-1500000" flipV="1">
            <a:off x="4199618" y="4841104"/>
            <a:ext cx="0" cy="7620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500000" flipV="1">
            <a:off x="4961618" y="4841104"/>
            <a:ext cx="0" cy="7620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7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input is called the “</a:t>
            </a:r>
            <a:r>
              <a:rPr lang="en-US" dirty="0" smtClean="0">
                <a:solidFill>
                  <a:srgbClr val="FFC000"/>
                </a:solidFill>
              </a:rPr>
              <a:t>independent</a:t>
            </a:r>
            <a:r>
              <a:rPr lang="en-US" dirty="0" smtClean="0"/>
              <a:t>” variable because it’s value comes from an outside (sometimes uncontrollable)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6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However, a 3 x 2 matrix cannot be multiplied by another 3 x 2 matrix since the inner dimensions do not agree</a:t>
            </a:r>
            <a:r>
              <a:rPr lang="en-US" dirty="0" smtClean="0"/>
              <a:t>:</a:t>
            </a:r>
            <a:endParaRPr lang="en-US" dirty="0"/>
          </a:p>
          <a:p>
            <a:endParaRPr lang="en-US" sz="2000" dirty="0"/>
          </a:p>
          <a:p>
            <a:pPr algn="ctr"/>
            <a:r>
              <a:rPr lang="en-US" dirty="0"/>
              <a:t>3 x 2    </a:t>
            </a:r>
            <a:r>
              <a:rPr lang="en-US" dirty="0" smtClean="0"/>
              <a:t>3 </a:t>
            </a:r>
            <a:r>
              <a:rPr lang="en-US" dirty="0"/>
              <a:t>x </a:t>
            </a:r>
            <a:r>
              <a:rPr lang="en-US" dirty="0" smtClean="0"/>
              <a:t>2</a:t>
            </a:r>
            <a:endParaRPr lang="en-US" dirty="0"/>
          </a:p>
          <a:p>
            <a:r>
              <a:rPr lang="en-US" dirty="0"/>
              <a:t> </a:t>
            </a:r>
          </a:p>
          <a:p>
            <a:pPr algn="ctr"/>
            <a:r>
              <a:rPr lang="en-US" dirty="0"/>
              <a:t>Terms </a:t>
            </a:r>
            <a:r>
              <a:rPr lang="en-US" dirty="0" smtClean="0"/>
              <a:t>do not agree</a:t>
            </a:r>
            <a:endParaRPr lang="en-US" dirty="0"/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rot="-1500000" flipV="1">
            <a:off x="4199618" y="4841104"/>
            <a:ext cx="0" cy="7620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500000" flipV="1">
            <a:off x="4961618" y="4841104"/>
            <a:ext cx="0" cy="7620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62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Factoid: the size of the solution matrix will be the </a:t>
            </a:r>
            <a:r>
              <a:rPr lang="en-US" i="1" dirty="0"/>
              <a:t>outer</a:t>
            </a:r>
            <a:r>
              <a:rPr lang="en-US" dirty="0"/>
              <a:t> </a:t>
            </a:r>
            <a:r>
              <a:rPr lang="en-US" dirty="0" smtClean="0"/>
              <a:t>dimensions: </a:t>
            </a:r>
          </a:p>
          <a:p>
            <a:r>
              <a:rPr lang="en-US" dirty="0" smtClean="0"/>
              <a:t>for </a:t>
            </a:r>
            <a:r>
              <a:rPr lang="en-US" dirty="0"/>
              <a:t>the </a:t>
            </a:r>
            <a:r>
              <a:rPr lang="en-US" dirty="0" smtClean="0"/>
              <a:t>7 </a:t>
            </a:r>
            <a:r>
              <a:rPr lang="en-US" dirty="0"/>
              <a:t>x </a:t>
            </a:r>
            <a:r>
              <a:rPr lang="en-US" dirty="0" smtClean="0"/>
              <a:t>5 </a:t>
            </a:r>
            <a:r>
              <a:rPr lang="en-US" dirty="0"/>
              <a:t>times </a:t>
            </a:r>
            <a:r>
              <a:rPr lang="en-US" dirty="0" smtClean="0"/>
              <a:t>5 </a:t>
            </a:r>
            <a:r>
              <a:rPr lang="en-US" dirty="0"/>
              <a:t>x </a:t>
            </a:r>
            <a:r>
              <a:rPr lang="en-US" dirty="0" smtClean="0"/>
              <a:t>8 </a:t>
            </a:r>
            <a:r>
              <a:rPr lang="en-US" dirty="0"/>
              <a:t>matrix multiplication, the solution matrix will be a </a:t>
            </a:r>
            <a:r>
              <a:rPr lang="en-US" dirty="0" smtClean="0"/>
              <a:t>7 </a:t>
            </a:r>
            <a:r>
              <a:rPr lang="en-US" dirty="0"/>
              <a:t>x </a:t>
            </a:r>
            <a:r>
              <a:rPr lang="en-US" dirty="0" smtClean="0"/>
              <a:t>8 </a:t>
            </a:r>
            <a:r>
              <a:rPr lang="en-US" dirty="0"/>
              <a:t>matrix</a:t>
            </a:r>
          </a:p>
        </p:txBody>
      </p:sp>
    </p:spTree>
    <p:extLst>
      <p:ext uri="{BB962C8B-B14F-4D97-AF65-F5344CB8AC3E}">
        <p14:creationId xmlns:p14="http://schemas.microsoft.com/office/powerpoint/2010/main" val="409362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 smtClean="0"/>
              <a:t>Example: Multiply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53242" y="1524000"/>
            <a:ext cx="231855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1 2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3 4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└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2217807"/>
            <a:ext cx="487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CFFFF"/>
                </a:solidFill>
              </a:rPr>
              <a:t>x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396442" y="1524000"/>
            <a:ext cx="231855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5 7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6 8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└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6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 smtClean="0"/>
              <a:t>Example: Multiply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2000" dirty="0"/>
          </a:p>
          <a:p>
            <a:r>
              <a:rPr lang="en-US" dirty="0"/>
              <a:t>First, check to see if the two matrices can be </a:t>
            </a:r>
            <a:r>
              <a:rPr lang="en-US" dirty="0" smtClean="0"/>
              <a:t>multiplied</a:t>
            </a:r>
          </a:p>
          <a:p>
            <a:r>
              <a:rPr lang="en-US" dirty="0" smtClean="0"/>
              <a:t>Are </a:t>
            </a:r>
            <a:r>
              <a:rPr lang="en-US" dirty="0"/>
              <a:t>the inner dimensions the same?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53242" y="1524000"/>
            <a:ext cx="231855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1 2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3 4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└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2217807"/>
            <a:ext cx="487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CFFFF"/>
                </a:solidFill>
              </a:rPr>
              <a:t>x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396442" y="1524000"/>
            <a:ext cx="231855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5 7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6 8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└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91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 smtClean="0"/>
              <a:t>Example: Multiply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2000" dirty="0"/>
          </a:p>
          <a:p>
            <a:r>
              <a:rPr lang="en-US" dirty="0"/>
              <a:t>First, check to see if the two matrices can be </a:t>
            </a:r>
            <a:r>
              <a:rPr lang="en-US" dirty="0" smtClean="0"/>
              <a:t>multiplied</a:t>
            </a:r>
          </a:p>
          <a:p>
            <a:r>
              <a:rPr lang="en-US" dirty="0"/>
              <a:t>Since the inner dimensions are both 2, the matrices can be multiplied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53242" y="1524000"/>
            <a:ext cx="231855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1 2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3 4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└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2217807"/>
            <a:ext cx="487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CFFFF"/>
                </a:solidFill>
              </a:rPr>
              <a:t>x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396442" y="1524000"/>
            <a:ext cx="231855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5 7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6 8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└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6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 smtClean="0"/>
              <a:t>Example: Multiply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2000" dirty="0"/>
          </a:p>
          <a:p>
            <a:r>
              <a:rPr lang="en-US" dirty="0" smtClean="0"/>
              <a:t>Next</a:t>
            </a:r>
            <a:r>
              <a:rPr lang="en-US" dirty="0"/>
              <a:t>, we look at the outer dimensions to determine the expected dimensions of the solution </a:t>
            </a:r>
            <a:r>
              <a:rPr lang="en-US" dirty="0" smtClean="0"/>
              <a:t>matrix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53242" y="1524000"/>
            <a:ext cx="231855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1 2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3 4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└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2217807"/>
            <a:ext cx="487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CFFFF"/>
                </a:solidFill>
              </a:rPr>
              <a:t>x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396442" y="1524000"/>
            <a:ext cx="231855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5 7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6 8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└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19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 smtClean="0"/>
              <a:t>Example: Multiply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2000" dirty="0"/>
          </a:p>
          <a:p>
            <a:r>
              <a:rPr lang="en-US" dirty="0"/>
              <a:t>Since the outer dimensions of both are 2, we know that the solution matrix must be 2 x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53242" y="1524000"/>
            <a:ext cx="231855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1 2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3 4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└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2217807"/>
            <a:ext cx="487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CFFFF"/>
                </a:solidFill>
              </a:rPr>
              <a:t>x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396442" y="1524000"/>
            <a:ext cx="231855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5 7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6 8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└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58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multiply the two matrices, each </a:t>
            </a:r>
            <a:r>
              <a:rPr lang="en-US" i="1" dirty="0"/>
              <a:t>row </a:t>
            </a:r>
            <a:r>
              <a:rPr lang="en-US" dirty="0"/>
              <a:t>of the left matrix is multiplied by each </a:t>
            </a:r>
            <a:r>
              <a:rPr lang="en-US" i="1" dirty="0"/>
              <a:t>column </a:t>
            </a:r>
            <a:r>
              <a:rPr lang="en-US" dirty="0"/>
              <a:t>of the right </a:t>
            </a:r>
            <a:r>
              <a:rPr lang="en-US" dirty="0" smtClean="0"/>
              <a:t>matrix</a:t>
            </a:r>
          </a:p>
          <a:p>
            <a:endParaRPr lang="en-US" sz="2000" dirty="0"/>
          </a:p>
          <a:p>
            <a:r>
              <a:rPr lang="en-US" dirty="0" smtClean="0"/>
              <a:t>These </a:t>
            </a:r>
            <a:r>
              <a:rPr lang="en-US" dirty="0"/>
              <a:t>individual products are then added to get the entries in the solution matrix</a:t>
            </a:r>
          </a:p>
        </p:txBody>
      </p:sp>
    </p:spTree>
    <p:extLst>
      <p:ext uri="{BB962C8B-B14F-4D97-AF65-F5344CB8AC3E}">
        <p14:creationId xmlns:p14="http://schemas.microsoft.com/office/powerpoint/2010/main" val="409362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747"/>
            <a:ext cx="4419600" cy="663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09999" y="6687235"/>
            <a:ext cx="85246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00B0F0"/>
                </a:solidFill>
              </a:rPr>
              <a:t>dreamstime.com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62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easier done than said…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0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have a certain input, you want to be able to forecast exactly what the output will be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" y="4109280"/>
            <a:ext cx="3509010" cy="223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329" y="4090230"/>
            <a:ext cx="3010871" cy="225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114800" y="5216940"/>
            <a:ext cx="1371600" cy="0"/>
          </a:xfrm>
          <a:prstGeom prst="straightConnector1">
            <a:avLst/>
          </a:prstGeom>
          <a:ln w="1270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44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easier done than said…</a:t>
            </a:r>
          </a:p>
          <a:p>
            <a:endParaRPr lang="en-US" dirty="0"/>
          </a:p>
          <a:p>
            <a:r>
              <a:rPr lang="en-US" dirty="0" smtClean="0"/>
              <a:t>		but it IS tricky!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6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ROWS in the first matrix </a:t>
            </a:r>
          </a:p>
          <a:p>
            <a:endParaRPr lang="en-US" dirty="0"/>
          </a:p>
          <a:p>
            <a:r>
              <a:rPr lang="en-US" dirty="0" smtClean="0"/>
              <a:t>And the COLUMNS in the second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0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row in the first matrix and the first column in the second matrix are combined to create the top left entry in the solution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38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 smtClean="0"/>
              <a:t>Example: Multiply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524000"/>
            <a:ext cx="231855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1 2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3 4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└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3358" y="2217807"/>
            <a:ext cx="487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CFFFF"/>
                </a:solidFill>
              </a:rPr>
              <a:t>x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0" y="1524000"/>
            <a:ext cx="231855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5 7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6 8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└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Oval 6"/>
          <p:cNvSpPr/>
          <p:nvPr/>
        </p:nvSpPr>
        <p:spPr>
          <a:xfrm rot="16200000">
            <a:off x="1146410" y="1626173"/>
            <a:ext cx="669521" cy="1295400"/>
          </a:xfrm>
          <a:prstGeom prst="ellipse">
            <a:avLst/>
          </a:prstGeom>
          <a:noFill/>
          <a:ln w="635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54037" y="1905000"/>
            <a:ext cx="669521" cy="1295400"/>
          </a:xfrm>
          <a:prstGeom prst="ellipse">
            <a:avLst/>
          </a:prstGeom>
          <a:noFill/>
          <a:ln w="635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09800" y="4229100"/>
            <a:ext cx="643335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</a:t>
            </a:r>
            <a:r>
              <a:rPr lang="en-US" alt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</a:t>
            </a:r>
            <a:r>
              <a:rPr lang="en-US" alt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1×5+2×6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1×7+2×8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1×5+2×6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1×7+2×8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└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           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55966" y="2209800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CFFFF"/>
                </a:solidFill>
              </a:rPr>
              <a:t>=</a:t>
            </a:r>
            <a:endParaRPr lang="en-US" sz="4000" b="1" dirty="0">
              <a:solidFill>
                <a:srgbClr val="CCFFFF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17770" y="3733800"/>
            <a:ext cx="419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Top left entry: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9775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 smtClean="0"/>
              <a:t>Example: Multiply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524000"/>
            <a:ext cx="231855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1 2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3 4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└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3358" y="2217807"/>
            <a:ext cx="487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CFFFF"/>
                </a:solidFill>
              </a:rPr>
              <a:t>x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0" y="1524000"/>
            <a:ext cx="231855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5 7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6 8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└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Oval 6"/>
          <p:cNvSpPr/>
          <p:nvPr/>
        </p:nvSpPr>
        <p:spPr>
          <a:xfrm rot="16200000">
            <a:off x="1146410" y="1626173"/>
            <a:ext cx="669521" cy="1295400"/>
          </a:xfrm>
          <a:prstGeom prst="ellipse">
            <a:avLst/>
          </a:prstGeom>
          <a:noFill/>
          <a:ln w="635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07279" y="1905000"/>
            <a:ext cx="669521" cy="1295400"/>
          </a:xfrm>
          <a:prstGeom prst="ellipse">
            <a:avLst/>
          </a:prstGeom>
          <a:noFill/>
          <a:ln w="635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09800" y="4229100"/>
            <a:ext cx="643335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</a:t>
            </a:r>
            <a:r>
              <a:rPr lang="en-US" alt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1×5+2×6 </a:t>
            </a:r>
            <a:r>
              <a:rPr lang="en-US" alt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1×7+2×8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1×5+2×6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1×7+2×8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└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           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55966" y="2209800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CFFFF"/>
                </a:solidFill>
              </a:rPr>
              <a:t>=</a:t>
            </a:r>
            <a:endParaRPr lang="en-US" sz="4000" b="1" dirty="0">
              <a:solidFill>
                <a:srgbClr val="CCFFFF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17770" y="3733800"/>
            <a:ext cx="419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Top right entry: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6606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 smtClean="0"/>
              <a:t>Example: Multiply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524000"/>
            <a:ext cx="231855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1 2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3 4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└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3358" y="2217807"/>
            <a:ext cx="487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CFFFF"/>
                </a:solidFill>
              </a:rPr>
              <a:t>x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0" y="1524000"/>
            <a:ext cx="231855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5 7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6 8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└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Oval 6"/>
          <p:cNvSpPr/>
          <p:nvPr/>
        </p:nvSpPr>
        <p:spPr>
          <a:xfrm rot="16200000">
            <a:off x="1146410" y="2141739"/>
            <a:ext cx="669521" cy="1295400"/>
          </a:xfrm>
          <a:prstGeom prst="ellipse">
            <a:avLst/>
          </a:prstGeom>
          <a:noFill/>
          <a:ln w="635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81400" y="1905000"/>
            <a:ext cx="669521" cy="1295400"/>
          </a:xfrm>
          <a:prstGeom prst="ellipse">
            <a:avLst/>
          </a:prstGeom>
          <a:noFill/>
          <a:ln w="635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09800" y="4229100"/>
            <a:ext cx="643335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</a:t>
            </a:r>
            <a:r>
              <a:rPr lang="en-US" alt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1×5+2×6 1×7+2×8</a:t>
            </a:r>
            <a:r>
              <a:rPr lang="en-US" alt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</a:t>
            </a:r>
            <a:r>
              <a:rPr lang="en-US" alt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3×5+4×6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1×7+2×8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└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           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55966" y="2209800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CFFFF"/>
                </a:solidFill>
              </a:rPr>
              <a:t>=</a:t>
            </a:r>
            <a:endParaRPr lang="en-US" sz="4000" b="1" dirty="0">
              <a:solidFill>
                <a:srgbClr val="CCFFFF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17770" y="3733800"/>
            <a:ext cx="419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Bottom left entry: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8386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 smtClean="0"/>
              <a:t>Example: Multiply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524000"/>
            <a:ext cx="231855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1 2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3 4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└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3358" y="2217807"/>
            <a:ext cx="487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CFFFF"/>
                </a:solidFill>
              </a:rPr>
              <a:t>x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0" y="1524000"/>
            <a:ext cx="231855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5 7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6 8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└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Oval 6"/>
          <p:cNvSpPr/>
          <p:nvPr/>
        </p:nvSpPr>
        <p:spPr>
          <a:xfrm rot="16200000">
            <a:off x="1146410" y="2141739"/>
            <a:ext cx="669521" cy="1295400"/>
          </a:xfrm>
          <a:prstGeom prst="ellipse">
            <a:avLst/>
          </a:prstGeom>
          <a:noFill/>
          <a:ln w="635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91000" y="1905000"/>
            <a:ext cx="669521" cy="1295400"/>
          </a:xfrm>
          <a:prstGeom prst="ellipse">
            <a:avLst/>
          </a:prstGeom>
          <a:noFill/>
          <a:ln w="635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09800" y="4229100"/>
            <a:ext cx="643335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</a:t>
            </a:r>
            <a:r>
              <a:rPr lang="en-US" alt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1×5+2×6 1×7+2×8</a:t>
            </a:r>
            <a:r>
              <a:rPr lang="en-US" alt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</a:t>
            </a:r>
            <a:r>
              <a:rPr lang="en-US" alt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3×5+4×6</a:t>
            </a:r>
            <a:r>
              <a:rPr lang="en-US" alt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3×7+4×8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└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           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55966" y="2209800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CFFFF"/>
                </a:solidFill>
              </a:rPr>
              <a:t>=</a:t>
            </a:r>
            <a:endParaRPr lang="en-US" sz="4000" b="1" dirty="0">
              <a:solidFill>
                <a:srgbClr val="CCFFFF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17770" y="3733800"/>
            <a:ext cx="419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Bottom right entry: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052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 smtClean="0"/>
              <a:t>Example: Multiply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524000"/>
            <a:ext cx="231855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1 2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3 4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└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3358" y="2217807"/>
            <a:ext cx="487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CFFFF"/>
                </a:solidFill>
              </a:rPr>
              <a:t>x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867175" y="1524000"/>
            <a:ext cx="249938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5 7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6 8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└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51408" y="3657600"/>
            <a:ext cx="5488524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</a:t>
            </a:r>
            <a:r>
              <a:rPr lang="en-US" alt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│1×5+2×6 1×7+2×8│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│3×5+4×6</a:t>
            </a:r>
            <a:r>
              <a:rPr lang="en-US" alt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3×7+4×8│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└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         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7185" y="2209800"/>
            <a:ext cx="536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CFFFF"/>
                </a:solidFill>
              </a:rPr>
              <a:t>=</a:t>
            </a:r>
            <a:endParaRPr lang="en-US" sz="4000" b="1" dirty="0">
              <a:solidFill>
                <a:srgbClr val="CC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41766" y="4321314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CFFFF"/>
                </a:solidFill>
              </a:rPr>
              <a:t>=</a:t>
            </a:r>
            <a:endParaRPr lang="en-US" sz="4000" b="1" dirty="0">
              <a:solidFill>
                <a:srgbClr val="CCFFFF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639018" y="3695700"/>
            <a:ext cx="3190782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┌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  </a:t>
            </a:r>
            <a:r>
              <a:rPr lang="en-US" alt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│17 23│</a:t>
            </a:r>
            <a:endParaRPr lang="en-US" alt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│</a:t>
            </a:r>
            <a:r>
              <a:rPr lang="en-US" altLang="en-US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39 53│</a:t>
            </a:r>
            <a:endParaRPr lang="en-US" alt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└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67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Find: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Matrix Calculations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b="1" dirty="0">
                <a:solidFill>
                  <a:schemeClr val="bg1"/>
                </a:solidFill>
              </a:rPr>
              <a:t>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828800" y="723900"/>
            <a:ext cx="231855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3 1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2 5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└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7358" y="1417707"/>
            <a:ext cx="487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CFFFF"/>
                </a:solidFill>
              </a:rPr>
              <a:t>x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87217" y="723900"/>
            <a:ext cx="249938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6 1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4 9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└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6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Find: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Matrix Calculations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b="1" dirty="0">
                <a:solidFill>
                  <a:schemeClr val="bg1"/>
                </a:solidFill>
              </a:rPr>
              <a:t>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200" y="1309892"/>
            <a:ext cx="314903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</a:t>
            </a:r>
            <a:r>
              <a:rPr lang="en-US" alt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│2.8 9.1│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└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</a:t>
            </a:r>
            <a:r>
              <a:rPr lang="en-US" alt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60518" y="1692414"/>
            <a:ext cx="487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CFFFF"/>
                </a:solidFill>
              </a:rPr>
              <a:t>x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390305" y="1295400"/>
            <a:ext cx="4191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</a:t>
            </a:r>
            <a:r>
              <a:rPr lang="en-US" alt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│4.2 3.1 4.7│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└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</a:t>
            </a:r>
            <a:r>
              <a:rPr lang="en-US" alt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270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don’t want several possible outputs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2947230"/>
            <a:ext cx="3509010" cy="223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2245360" cy="168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150360" y="2973846"/>
            <a:ext cx="1371600" cy="962104"/>
          </a:xfrm>
          <a:prstGeom prst="straightConnector1">
            <a:avLst/>
          </a:prstGeom>
          <a:ln w="1270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50360" y="3935950"/>
            <a:ext cx="1371600" cy="1017050"/>
          </a:xfrm>
          <a:prstGeom prst="straightConnector1">
            <a:avLst/>
          </a:prstGeom>
          <a:ln w="1270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440" y="3935950"/>
            <a:ext cx="16668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40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Find: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Matrix Calculations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b="1" dirty="0">
                <a:solidFill>
                  <a:schemeClr val="bg1"/>
                </a:solidFill>
              </a:rPr>
              <a:t>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828800" y="723900"/>
            <a:ext cx="3124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</a:t>
            </a:r>
            <a:r>
              <a:rPr lang="en-US" alt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2 5 9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└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</a:t>
            </a:r>
            <a:r>
              <a:rPr lang="en-US" alt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3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1143000"/>
            <a:ext cx="487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CFFFF"/>
                </a:solidFill>
              </a:rPr>
              <a:t>x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349909" y="705660"/>
            <a:ext cx="1965291" cy="287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┌ </a:t>
            </a:r>
            <a:r>
              <a:rPr lang="en-US" alt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┐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1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│ 5 │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latin typeface="Courier New" pitchFamily="49" charset="0"/>
                <a:cs typeface="Courier New" pitchFamily="49" charset="0"/>
              </a:rPr>
              <a:t>│ 4 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└ </a:t>
            </a:r>
            <a:r>
              <a:rPr lang="en-US" alt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┘</a:t>
            </a:r>
            <a:endParaRPr lang="en-US" alt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sz="3000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270634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" y="1676400"/>
            <a:ext cx="9106711" cy="36576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713489599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6200" y="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FF00"/>
                </a:solidFill>
                <a:cs typeface="Tahoma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52220604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Systems of Equations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set of two equations containing two variables ... </a:t>
            </a:r>
          </a:p>
          <a:p>
            <a:r>
              <a:rPr lang="en-US" altLang="en-US" smtClean="0"/>
              <a:t>A set of three equations containing three variables ...</a:t>
            </a:r>
          </a:p>
          <a:p>
            <a:endParaRPr lang="en-US" altLang="en-US" smtClean="0"/>
          </a:p>
          <a:p>
            <a:r>
              <a:rPr lang="en-US" altLang="en-US" smtClean="0"/>
              <a:t>Are you seeing a pattern?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4517524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Systems of Equations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To solve a system, you must have </a:t>
            </a:r>
            <a:r>
              <a:rPr lang="en-US" altLang="en-US" smtClean="0">
                <a:solidFill>
                  <a:schemeClr val="tx1"/>
                </a:solidFill>
              </a:rPr>
              <a:t>at least </a:t>
            </a:r>
            <a:r>
              <a:rPr lang="en-US" altLang="en-US" smtClean="0"/>
              <a:t>as many equations as you have variables</a:t>
            </a:r>
          </a:p>
        </p:txBody>
      </p:sp>
    </p:spTree>
    <p:extLst>
      <p:ext uri="{BB962C8B-B14F-4D97-AF65-F5344CB8AC3E}">
        <p14:creationId xmlns:p14="http://schemas.microsoft.com/office/powerpoint/2010/main" val="7579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pPr algn="ctr"/>
            <a:r>
              <a:rPr lang="en-US" altLang="en-US" smtClean="0"/>
              <a:t>2x + 5y = 38</a:t>
            </a:r>
          </a:p>
          <a:p>
            <a:pPr algn="ctr"/>
            <a:r>
              <a:rPr lang="en-US" altLang="en-US" smtClean="0"/>
              <a:t>x + 7y = 37</a:t>
            </a:r>
          </a:p>
          <a:p>
            <a:endParaRPr lang="en-US" altLang="en-US" sz="2000" smtClean="0"/>
          </a:p>
          <a:p>
            <a:r>
              <a:rPr lang="en-US" altLang="en-US" smtClean="0"/>
              <a:t>Lots of equations come in groups!</a:t>
            </a:r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Systems of Equations</a:t>
            </a:r>
          </a:p>
        </p:txBody>
      </p:sp>
    </p:spTree>
    <p:extLst>
      <p:ext uri="{BB962C8B-B14F-4D97-AF65-F5344CB8AC3E}">
        <p14:creationId xmlns:p14="http://schemas.microsoft.com/office/powerpoint/2010/main" val="386458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If they give you values for “x” and “y” and ask if they are true values, plug them in to both equations – both equations must be true for the values</a:t>
            </a: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Systems of Equations</a:t>
            </a:r>
          </a:p>
        </p:txBody>
      </p:sp>
    </p:spTree>
    <p:extLst>
      <p:ext uri="{BB962C8B-B14F-4D97-AF65-F5344CB8AC3E}">
        <p14:creationId xmlns:p14="http://schemas.microsoft.com/office/powerpoint/2010/main" val="390481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Are x = 4 and y = 6 true values for the system:</a:t>
            </a:r>
          </a:p>
          <a:p>
            <a:pPr algn="ctr"/>
            <a:r>
              <a:rPr lang="en-US" altLang="en-US" smtClean="0"/>
              <a:t>2x + 5y = 38</a:t>
            </a:r>
          </a:p>
          <a:p>
            <a:pPr algn="ctr"/>
            <a:r>
              <a:rPr lang="en-US" altLang="en-US" smtClean="0"/>
              <a:t>x + 7y = 37</a:t>
            </a:r>
          </a:p>
          <a:p>
            <a:r>
              <a:rPr lang="en-US" altLang="en-US" smtClean="0"/>
              <a:t>Plug in x = 4 and y = 6</a:t>
            </a:r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Systems of Equations</a:t>
            </a:r>
          </a:p>
        </p:txBody>
      </p:sp>
    </p:spTree>
    <p:extLst>
      <p:ext uri="{BB962C8B-B14F-4D97-AF65-F5344CB8AC3E}">
        <p14:creationId xmlns:p14="http://schemas.microsoft.com/office/powerpoint/2010/main" val="251413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Plug in x = 4 and y = 6</a:t>
            </a:r>
          </a:p>
          <a:p>
            <a:endParaRPr lang="en-US" altLang="en-US" sz="2000" smtClean="0"/>
          </a:p>
          <a:p>
            <a:pPr algn="ctr"/>
            <a:r>
              <a:rPr lang="en-US" altLang="en-US" smtClean="0"/>
              <a:t>2(4) + 5(6) =? 38</a:t>
            </a:r>
          </a:p>
          <a:p>
            <a:pPr algn="ctr"/>
            <a:r>
              <a:rPr lang="en-US" altLang="en-US" smtClean="0"/>
              <a:t>(4) + 7(6) =? 37</a:t>
            </a:r>
          </a:p>
          <a:p>
            <a:pPr algn="ctr"/>
            <a:endParaRPr lang="en-US" altLang="en-US" smtClean="0"/>
          </a:p>
          <a:p>
            <a:r>
              <a:rPr lang="en-US" altLang="en-US" smtClean="0"/>
              <a:t>Are the values x = 4 and y = 6 a true solution to this system?</a:t>
            </a:r>
          </a:p>
          <a:p>
            <a:endParaRPr lang="en-US" altLang="en-US" smtClean="0"/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Systems of Equations</a:t>
            </a:r>
          </a:p>
        </p:txBody>
      </p:sp>
    </p:spTree>
    <p:extLst>
      <p:ext uri="{BB962C8B-B14F-4D97-AF65-F5344CB8AC3E}">
        <p14:creationId xmlns:p14="http://schemas.microsoft.com/office/powerpoint/2010/main" val="60690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Suppose we wanted to find “x” and “y” for the equations:</a:t>
            </a:r>
          </a:p>
          <a:p>
            <a:endParaRPr lang="en-US" altLang="en-US" sz="2000" smtClean="0"/>
          </a:p>
          <a:p>
            <a:pPr algn="ctr"/>
            <a:r>
              <a:rPr lang="en-US" altLang="en-US" smtClean="0"/>
              <a:t>2x + 5y = 38</a:t>
            </a:r>
          </a:p>
          <a:p>
            <a:pPr algn="ctr"/>
            <a:r>
              <a:rPr lang="en-US" altLang="en-US" smtClean="0"/>
              <a:t>x + 7y = 37</a:t>
            </a:r>
          </a:p>
          <a:p>
            <a:endParaRPr lang="en-US" altLang="en-US" smtClean="0"/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Systems of Equations</a:t>
            </a:r>
          </a:p>
        </p:txBody>
      </p:sp>
    </p:spTree>
    <p:extLst>
      <p:ext uri="{BB962C8B-B14F-4D97-AF65-F5344CB8AC3E}">
        <p14:creationId xmlns:p14="http://schemas.microsoft.com/office/powerpoint/2010/main" val="22080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call these mathematical models “</a:t>
            </a:r>
            <a:r>
              <a:rPr lang="en-US" dirty="0" smtClean="0">
                <a:solidFill>
                  <a:srgbClr val="FFC000"/>
                </a:solidFill>
              </a:rPr>
              <a:t>deterministic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6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Strategy: try to get one of the variables written in terms of the other variable:</a:t>
            </a:r>
          </a:p>
          <a:p>
            <a:pPr algn="ctr"/>
            <a:r>
              <a:rPr lang="en-US" altLang="en-US" smtClean="0"/>
              <a:t>2x + 5y = 38</a:t>
            </a:r>
          </a:p>
          <a:p>
            <a:pPr algn="ctr"/>
            <a:r>
              <a:rPr lang="en-US" altLang="en-US" smtClean="0"/>
              <a:t>x + 7y = 37</a:t>
            </a:r>
          </a:p>
          <a:p>
            <a:pPr algn="ctr"/>
            <a:endParaRPr lang="en-US" altLang="en-US" smtClean="0"/>
          </a:p>
          <a:p>
            <a:r>
              <a:rPr lang="en-US" altLang="en-US" smtClean="0"/>
              <a:t>Look for a “loner”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Systems of Equations</a:t>
            </a:r>
          </a:p>
        </p:txBody>
      </p:sp>
      <p:cxnSp>
        <p:nvCxnSpPr>
          <p:cNvPr id="24" name="Curved Connector 23"/>
          <p:cNvCxnSpPr/>
          <p:nvPr/>
        </p:nvCxnSpPr>
        <p:spPr>
          <a:xfrm rot="10800000">
            <a:off x="3429000" y="4572000"/>
            <a:ext cx="1828800" cy="1219200"/>
          </a:xfrm>
          <a:prstGeom prst="curvedConnector3">
            <a:avLst>
              <a:gd name="adj1" fmla="val -52500"/>
            </a:avLst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07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smtClean="0"/>
              <a:t>x + 7y = 37</a:t>
            </a:r>
          </a:p>
          <a:p>
            <a:endParaRPr lang="en-US" altLang="en-US" sz="2000" smtClean="0"/>
          </a:p>
          <a:p>
            <a:r>
              <a:rPr lang="en-US" altLang="en-US" smtClean="0"/>
              <a:t>Use algebra to solve for “x”:</a:t>
            </a:r>
          </a:p>
          <a:p>
            <a:endParaRPr lang="en-US" altLang="en-US" sz="2000" smtClean="0"/>
          </a:p>
          <a:p>
            <a:pPr algn="ctr"/>
            <a:r>
              <a:rPr lang="en-US" altLang="en-US" smtClean="0"/>
              <a:t>x = 37 – 7y</a:t>
            </a:r>
          </a:p>
          <a:p>
            <a:endParaRPr lang="en-US" altLang="en-US" smtClean="0"/>
          </a:p>
          <a:p>
            <a:r>
              <a:rPr lang="en-US" altLang="en-US" smtClean="0"/>
              <a:t>Now, plug in this “x” into the other equation</a:t>
            </a:r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Systems of Equations</a:t>
            </a:r>
          </a:p>
        </p:txBody>
      </p:sp>
    </p:spTree>
    <p:extLst>
      <p:ext uri="{BB962C8B-B14F-4D97-AF65-F5344CB8AC3E}">
        <p14:creationId xmlns:p14="http://schemas.microsoft.com/office/powerpoint/2010/main" val="427075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smtClean="0"/>
              <a:t>2x + 5y = 38</a:t>
            </a:r>
          </a:p>
          <a:p>
            <a:pPr algn="ctr"/>
            <a:endParaRPr lang="en-US" altLang="en-US" smtClean="0"/>
          </a:p>
          <a:p>
            <a:pPr algn="ctr"/>
            <a:r>
              <a:rPr lang="en-US" altLang="en-US" smtClean="0"/>
              <a:t>x = 37 – 7y</a:t>
            </a:r>
          </a:p>
          <a:p>
            <a:pPr algn="ctr"/>
            <a:endParaRPr lang="en-US" altLang="en-US" sz="2000" smtClean="0"/>
          </a:p>
          <a:p>
            <a:r>
              <a:rPr lang="en-US" altLang="en-US" smtClean="0"/>
              <a:t>To get:</a:t>
            </a:r>
          </a:p>
          <a:p>
            <a:pPr algn="ctr"/>
            <a:r>
              <a:rPr lang="en-US" altLang="en-US" smtClean="0"/>
              <a:t>2(37-7y) + 5y = 38</a:t>
            </a:r>
          </a:p>
          <a:p>
            <a:r>
              <a:rPr lang="en-US" altLang="en-US" smtClean="0"/>
              <a:t>Now, solve for “y”!</a:t>
            </a:r>
          </a:p>
          <a:p>
            <a:endParaRPr lang="en-US" altLang="en-US" smtClean="0"/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Systems of Equations</a:t>
            </a:r>
          </a:p>
        </p:txBody>
      </p:sp>
      <p:cxnSp>
        <p:nvCxnSpPr>
          <p:cNvPr id="6" name="Curved Connector 5"/>
          <p:cNvCxnSpPr/>
          <p:nvPr/>
        </p:nvCxnSpPr>
        <p:spPr>
          <a:xfrm rot="5400000" flipH="1" flipV="1">
            <a:off x="2822575" y="2289175"/>
            <a:ext cx="914400" cy="158750"/>
          </a:xfrm>
          <a:prstGeom prst="curvedConnector3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84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smtClean="0"/>
              <a:t>2(37-7y) + 5y = 38</a:t>
            </a:r>
          </a:p>
          <a:p>
            <a:pPr algn="ctr"/>
            <a:r>
              <a:rPr lang="en-US" altLang="en-US" smtClean="0"/>
              <a:t>74 – 14y + 5y = 38</a:t>
            </a:r>
          </a:p>
          <a:p>
            <a:pPr algn="ctr"/>
            <a:r>
              <a:rPr lang="en-US" altLang="en-US" smtClean="0"/>
              <a:t>-9y = 38 – 74 = -36</a:t>
            </a:r>
          </a:p>
          <a:p>
            <a:pPr algn="ctr"/>
            <a:r>
              <a:rPr lang="en-US" altLang="en-US" smtClean="0"/>
              <a:t>y = -36/-9</a:t>
            </a:r>
          </a:p>
          <a:p>
            <a:pPr algn="ctr"/>
            <a:r>
              <a:rPr lang="en-US" altLang="en-US" smtClean="0"/>
              <a:t>y = 4</a:t>
            </a:r>
          </a:p>
          <a:p>
            <a:pPr algn="ctr"/>
            <a:endParaRPr lang="en-US" altLang="en-US" sz="2000" smtClean="0"/>
          </a:p>
          <a:p>
            <a:r>
              <a:rPr lang="en-US" altLang="en-US" smtClean="0"/>
              <a:t>Then we plug in this value for “y” and solve for “x”</a:t>
            </a: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Systems of Equations</a:t>
            </a:r>
          </a:p>
        </p:txBody>
      </p:sp>
    </p:spTree>
    <p:extLst>
      <p:ext uri="{BB962C8B-B14F-4D97-AF65-F5344CB8AC3E}">
        <p14:creationId xmlns:p14="http://schemas.microsoft.com/office/powerpoint/2010/main" val="31438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already have:</a:t>
            </a:r>
          </a:p>
          <a:p>
            <a:pPr algn="ctr"/>
            <a:r>
              <a:rPr lang="en-US" altLang="en-US" smtClean="0"/>
              <a:t>x = 37 – 7y</a:t>
            </a:r>
          </a:p>
          <a:p>
            <a:pPr algn="ctr"/>
            <a:r>
              <a:rPr lang="en-US" altLang="en-US" smtClean="0"/>
              <a:t>y = 4</a:t>
            </a:r>
          </a:p>
          <a:p>
            <a:pPr algn="ctr"/>
            <a:endParaRPr lang="en-US" altLang="en-US" sz="2000" smtClean="0"/>
          </a:p>
          <a:p>
            <a:r>
              <a:rPr lang="en-US" altLang="en-US" smtClean="0"/>
              <a:t>So just plug in y = 4:</a:t>
            </a:r>
          </a:p>
          <a:p>
            <a:pPr algn="ctr"/>
            <a:r>
              <a:rPr lang="en-US" altLang="en-US" smtClean="0"/>
              <a:t>x = 37 – 7(4)</a:t>
            </a:r>
          </a:p>
          <a:p>
            <a:pPr algn="ctr"/>
            <a:r>
              <a:rPr lang="en-US" altLang="en-US" smtClean="0"/>
              <a:t>x = 37 – 28</a:t>
            </a:r>
          </a:p>
          <a:p>
            <a:pPr algn="ctr"/>
            <a:r>
              <a:rPr lang="en-US" altLang="en-US" smtClean="0"/>
              <a:t>x = 9</a:t>
            </a:r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Systems of Equations</a:t>
            </a:r>
          </a:p>
        </p:txBody>
      </p:sp>
    </p:spTree>
    <p:extLst>
      <p:ext uri="{BB962C8B-B14F-4D97-AF65-F5344CB8AC3E}">
        <p14:creationId xmlns:p14="http://schemas.microsoft.com/office/powerpoint/2010/main" val="39780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Systems of Equations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So, the true solution to the system:</a:t>
            </a:r>
          </a:p>
          <a:p>
            <a:pPr algn="ctr"/>
            <a:r>
              <a:rPr lang="en-US" altLang="en-US" smtClean="0"/>
              <a:t>2x + 5y = 38</a:t>
            </a:r>
          </a:p>
          <a:p>
            <a:pPr algn="ctr"/>
            <a:r>
              <a:rPr lang="en-US" altLang="en-US" smtClean="0"/>
              <a:t>x + 7y = 37</a:t>
            </a:r>
          </a:p>
          <a:p>
            <a:r>
              <a:rPr lang="en-US" altLang="en-US" smtClean="0"/>
              <a:t>is x = 9, y = 4</a:t>
            </a:r>
          </a:p>
          <a:p>
            <a:r>
              <a:rPr lang="en-US" altLang="en-US" smtClean="0"/>
              <a:t>or (x,y) = (9,4)</a:t>
            </a:r>
          </a:p>
        </p:txBody>
      </p:sp>
    </p:spTree>
    <p:extLst>
      <p:ext uri="{BB962C8B-B14F-4D97-AF65-F5344CB8AC3E}">
        <p14:creationId xmlns:p14="http://schemas.microsoft.com/office/powerpoint/2010/main" val="40843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Systems of Equations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To find the true solution to the system:</a:t>
            </a:r>
          </a:p>
          <a:p>
            <a:pPr algn="ctr"/>
            <a:r>
              <a:rPr lang="en-US" altLang="en-US" smtClean="0"/>
              <a:t>2x + 5y = 38</a:t>
            </a:r>
          </a:p>
          <a:p>
            <a:pPr algn="ctr"/>
            <a:r>
              <a:rPr lang="en-US" altLang="en-US" smtClean="0"/>
              <a:t>3x + 7y = 50</a:t>
            </a:r>
          </a:p>
          <a:p>
            <a:r>
              <a:rPr lang="en-US" altLang="en-US" smtClean="0"/>
              <a:t>Solve one of the equations for either “x” or “y”</a:t>
            </a:r>
          </a:p>
        </p:txBody>
      </p:sp>
    </p:spTree>
    <p:extLst>
      <p:ext uri="{BB962C8B-B14F-4D97-AF65-F5344CB8AC3E}">
        <p14:creationId xmlns:p14="http://schemas.microsoft.com/office/powerpoint/2010/main" val="298672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Systems of Equations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smtClean="0"/>
              <a:t>2x + 5y = 38</a:t>
            </a:r>
          </a:p>
          <a:p>
            <a:pPr algn="ctr"/>
            <a:r>
              <a:rPr lang="en-US" altLang="en-US" smtClean="0"/>
              <a:t>2x = 38 – 5y</a:t>
            </a:r>
          </a:p>
          <a:p>
            <a:pPr algn="ctr"/>
            <a:r>
              <a:rPr lang="en-US" altLang="en-US" smtClean="0"/>
              <a:t>x = </a:t>
            </a:r>
            <a:r>
              <a:rPr lang="en-US" altLang="en-US" u="sng" smtClean="0"/>
              <a:t>38 – 5y</a:t>
            </a:r>
          </a:p>
          <a:p>
            <a:pPr algn="ctr"/>
            <a:r>
              <a:rPr lang="en-US" altLang="en-US" smtClean="0"/>
              <a:t>     2</a:t>
            </a:r>
          </a:p>
          <a:p>
            <a:endParaRPr lang="en-US" altLang="en-US" sz="2000" smtClean="0"/>
          </a:p>
          <a:p>
            <a:r>
              <a:rPr lang="en-US" altLang="en-US" smtClean="0"/>
              <a:t>Then plug in this “x” into the other equation</a:t>
            </a:r>
          </a:p>
        </p:txBody>
      </p:sp>
    </p:spTree>
    <p:extLst>
      <p:ext uri="{BB962C8B-B14F-4D97-AF65-F5344CB8AC3E}">
        <p14:creationId xmlns:p14="http://schemas.microsoft.com/office/powerpoint/2010/main" val="292953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Systems of Equations</a:t>
            </a:r>
          </a:p>
        </p:txBody>
      </p:sp>
      <p:sp>
        <p:nvSpPr>
          <p:cNvPr id="2048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smtClean="0"/>
              <a:t>3x + 7y = 50</a:t>
            </a:r>
          </a:p>
          <a:p>
            <a:pPr algn="ctr"/>
            <a:endParaRPr lang="en-US" altLang="en-US" smtClean="0"/>
          </a:p>
          <a:p>
            <a:pPr algn="ctr"/>
            <a:r>
              <a:rPr lang="en-US" altLang="en-US" smtClean="0"/>
              <a:t>x = </a:t>
            </a:r>
            <a:r>
              <a:rPr lang="en-US" altLang="en-US" u="sng" smtClean="0"/>
              <a:t>38 – 5y</a:t>
            </a:r>
          </a:p>
          <a:p>
            <a:pPr algn="ctr"/>
            <a:r>
              <a:rPr lang="en-US" altLang="en-US" smtClean="0"/>
              <a:t>     2</a:t>
            </a:r>
          </a:p>
          <a:p>
            <a:endParaRPr lang="en-US" altLang="en-US" smtClean="0"/>
          </a:p>
        </p:txBody>
      </p:sp>
      <p:cxnSp>
        <p:nvCxnSpPr>
          <p:cNvPr id="6" name="Curved Connector 5"/>
          <p:cNvCxnSpPr/>
          <p:nvPr/>
        </p:nvCxnSpPr>
        <p:spPr>
          <a:xfrm rot="5400000" flipH="1" flipV="1">
            <a:off x="2822575" y="2289175"/>
            <a:ext cx="914400" cy="158750"/>
          </a:xfrm>
          <a:prstGeom prst="curvedConnector3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20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smtClean="0"/>
              <a:t>3(38/2 - 5y/2) + 7y = 50</a:t>
            </a:r>
          </a:p>
          <a:p>
            <a:pPr algn="ctr"/>
            <a:r>
              <a:rPr lang="en-US" altLang="en-US" smtClean="0"/>
              <a:t>57 – 7.5y + 7y = 50</a:t>
            </a:r>
          </a:p>
          <a:p>
            <a:r>
              <a:rPr lang="en-US" altLang="en-US" smtClean="0"/>
              <a:t>Solve for “y”:</a:t>
            </a:r>
          </a:p>
          <a:p>
            <a:pPr algn="ctr"/>
            <a:r>
              <a:rPr lang="en-US" altLang="en-US" smtClean="0"/>
              <a:t>-7.5y + 7y = 50 – 57</a:t>
            </a:r>
          </a:p>
          <a:p>
            <a:pPr algn="ctr"/>
            <a:r>
              <a:rPr lang="en-US" altLang="en-US" smtClean="0"/>
              <a:t>-0.5y = -7</a:t>
            </a:r>
          </a:p>
          <a:p>
            <a:pPr algn="ctr"/>
            <a:r>
              <a:rPr lang="en-US" altLang="en-US" smtClean="0"/>
              <a:t>y = -7/-0.5</a:t>
            </a:r>
          </a:p>
          <a:p>
            <a:pPr algn="ctr"/>
            <a:r>
              <a:rPr lang="en-US" altLang="en-US" smtClean="0"/>
              <a:t>y = 14</a:t>
            </a:r>
          </a:p>
          <a:p>
            <a:endParaRPr lang="en-US" altLang="en-US" smtClean="0"/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Systems of Equations</a:t>
            </a:r>
          </a:p>
        </p:txBody>
      </p:sp>
    </p:spTree>
    <p:extLst>
      <p:ext uri="{BB962C8B-B14F-4D97-AF65-F5344CB8AC3E}">
        <p14:creationId xmlns:p14="http://schemas.microsoft.com/office/powerpoint/2010/main" val="16532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An identifier is </a:t>
            </a:r>
            <a:r>
              <a:rPr lang="en-US" altLang="en-US" dirty="0">
                <a:latin typeface="Comic Sans MS" pitchFamily="66" charset="0"/>
              </a:rPr>
              <a:t>“</a:t>
            </a:r>
            <a:r>
              <a:rPr lang="en-US" altLang="en-US" dirty="0">
                <a:solidFill>
                  <a:schemeClr val="tx1"/>
                </a:solidFill>
                <a:latin typeface="Comic Sans MS" pitchFamily="66" charset="0"/>
              </a:rPr>
              <a:t>paired</a:t>
            </a:r>
            <a:r>
              <a:rPr lang="en-US" altLang="en-US" dirty="0">
                <a:latin typeface="Comic Sans MS" pitchFamily="66" charset="0"/>
              </a:rPr>
              <a:t>” to </a:t>
            </a:r>
            <a:r>
              <a:rPr lang="en-US" altLang="en-US" dirty="0" smtClean="0">
                <a:latin typeface="Comic Sans MS" pitchFamily="66" charset="0"/>
              </a:rPr>
              <a:t>some </a:t>
            </a:r>
            <a:r>
              <a:rPr lang="en-US" altLang="en-US" dirty="0">
                <a:latin typeface="Comic Sans MS" pitchFamily="66" charset="0"/>
              </a:rPr>
              <a:t>information </a:t>
            </a:r>
            <a:r>
              <a:rPr lang="en-US" altLang="en-US" dirty="0" smtClean="0">
                <a:latin typeface="Comic Sans MS" pitchFamily="66" charset="0"/>
              </a:rPr>
              <a:t>about the subject identified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0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special </a:t>
            </a:r>
            <a:r>
              <a:rPr lang="en-US" dirty="0" smtClean="0"/>
              <a:t>type of mathematical formula was designed for input-outputs:  </a:t>
            </a:r>
            <a:r>
              <a:rPr lang="en-US" dirty="0" smtClean="0">
                <a:solidFill>
                  <a:srgbClr val="FFC000"/>
                </a:solidFill>
              </a:rPr>
              <a:t>functions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altLang="en-US" smtClean="0"/>
              <a:t>You already have:</a:t>
            </a:r>
          </a:p>
          <a:p>
            <a:pPr algn="ctr"/>
            <a:r>
              <a:rPr lang="en-US" altLang="en-US" smtClean="0"/>
              <a:t>x = </a:t>
            </a:r>
            <a:r>
              <a:rPr lang="en-US" altLang="en-US" u="sng" smtClean="0"/>
              <a:t>38 – 5y</a:t>
            </a:r>
          </a:p>
          <a:p>
            <a:pPr algn="ctr"/>
            <a:r>
              <a:rPr lang="en-US" altLang="en-US" smtClean="0"/>
              <a:t>     2</a:t>
            </a:r>
          </a:p>
          <a:p>
            <a:r>
              <a:rPr lang="en-US" altLang="en-US" smtClean="0"/>
              <a:t>and			   y = 14</a:t>
            </a:r>
          </a:p>
          <a:p>
            <a:r>
              <a:rPr lang="en-US" altLang="en-US" smtClean="0"/>
              <a:t>so:		x = </a:t>
            </a:r>
            <a:r>
              <a:rPr lang="en-US" altLang="en-US" u="sng" smtClean="0"/>
              <a:t>38 – 5(14)</a:t>
            </a:r>
            <a:r>
              <a:rPr lang="en-US" altLang="en-US" smtClean="0"/>
              <a:t> = </a:t>
            </a:r>
            <a:r>
              <a:rPr lang="en-US" altLang="en-US" u="sng" smtClean="0"/>
              <a:t>38-70</a:t>
            </a:r>
          </a:p>
          <a:p>
            <a:r>
              <a:rPr lang="en-US" altLang="en-US" smtClean="0"/>
              <a:t>                  2           2</a:t>
            </a:r>
          </a:p>
          <a:p>
            <a:pPr algn="ctr"/>
            <a:r>
              <a:rPr lang="en-US" altLang="en-US" smtClean="0"/>
              <a:t>x = -32/2 = -16</a:t>
            </a:r>
          </a:p>
          <a:p>
            <a:r>
              <a:rPr lang="en-US" altLang="en-US" smtClean="0"/>
              <a:t>		</a:t>
            </a:r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Systems of Equations</a:t>
            </a:r>
          </a:p>
        </p:txBody>
      </p:sp>
    </p:spTree>
    <p:extLst>
      <p:ext uri="{BB962C8B-B14F-4D97-AF65-F5344CB8AC3E}">
        <p14:creationId xmlns:p14="http://schemas.microsoft.com/office/powerpoint/2010/main" val="25248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Systems of Equations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 the true solution to the system:</a:t>
            </a:r>
          </a:p>
          <a:p>
            <a:pPr algn="ctr"/>
            <a:r>
              <a:rPr lang="en-US" altLang="en-US" smtClean="0"/>
              <a:t>2x + 5y = 38</a:t>
            </a:r>
          </a:p>
          <a:p>
            <a:pPr algn="ctr"/>
            <a:r>
              <a:rPr lang="en-US" altLang="en-US" smtClean="0"/>
              <a:t>3x + 7y = 50</a:t>
            </a:r>
          </a:p>
          <a:p>
            <a:r>
              <a:rPr lang="en-US" altLang="en-US" smtClean="0"/>
              <a:t>is  x = -16,  y = 14</a:t>
            </a:r>
          </a:p>
          <a:p>
            <a:r>
              <a:rPr lang="en-US" altLang="en-US" smtClean="0"/>
              <a:t>or (x,y) = (-16,14)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376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Systems of Equations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For more equations –</a:t>
            </a:r>
          </a:p>
          <a:p>
            <a:r>
              <a:rPr lang="en-US" altLang="en-US" smtClean="0"/>
              <a:t>Same stuff, just more of it!</a:t>
            </a:r>
          </a:p>
        </p:txBody>
      </p:sp>
    </p:spTree>
    <p:extLst>
      <p:ext uri="{BB962C8B-B14F-4D97-AF65-F5344CB8AC3E}">
        <p14:creationId xmlns:p14="http://schemas.microsoft.com/office/powerpoint/2010/main" val="8725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Systems of Equations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Solve the following system of equations:	</a:t>
            </a:r>
          </a:p>
          <a:p>
            <a:pPr marL="1828800" lvl="4" indent="0">
              <a:buFont typeface="Arial" charset="0"/>
              <a:buNone/>
            </a:pPr>
            <a:r>
              <a:rPr lang="en-US" altLang="en-US" smtClean="0"/>
              <a:t>	x + z = 3</a:t>
            </a:r>
          </a:p>
          <a:p>
            <a:pPr marL="1828800" lvl="4" indent="0">
              <a:buFont typeface="Arial" charset="0"/>
              <a:buNone/>
            </a:pPr>
            <a:r>
              <a:rPr lang="en-US" altLang="en-US" smtClean="0"/>
              <a:t>	x + 2y – z = 1</a:t>
            </a:r>
          </a:p>
          <a:p>
            <a:pPr marL="1828800" lvl="4" indent="0">
              <a:buFont typeface="Arial" charset="0"/>
              <a:buNone/>
            </a:pPr>
            <a:r>
              <a:rPr lang="en-US" altLang="en-US" smtClean="0"/>
              <a:t>	2x – y + z = 3</a:t>
            </a:r>
          </a:p>
        </p:txBody>
      </p:sp>
    </p:spTree>
    <p:extLst>
      <p:ext uri="{BB962C8B-B14F-4D97-AF65-F5344CB8AC3E}">
        <p14:creationId xmlns:p14="http://schemas.microsoft.com/office/powerpoint/2010/main" val="33144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marL="0" lvl="4" indent="0" algn="ctr">
              <a:buFont typeface="Arial" charset="0"/>
              <a:buNone/>
            </a:pPr>
            <a:r>
              <a:rPr lang="en-US" altLang="en-US" smtClean="0"/>
              <a:t>x + z = 3</a:t>
            </a:r>
          </a:p>
          <a:p>
            <a:r>
              <a:rPr lang="en-US" altLang="en-US" smtClean="0"/>
              <a:t>is the easiest – let’s start there:</a:t>
            </a:r>
          </a:p>
          <a:p>
            <a:endParaRPr lang="en-US" altLang="en-US" sz="2000" smtClean="0"/>
          </a:p>
          <a:p>
            <a:pPr algn="ctr"/>
            <a:r>
              <a:rPr lang="en-US" altLang="en-US" smtClean="0"/>
              <a:t>z = 3 – x</a:t>
            </a:r>
          </a:p>
          <a:p>
            <a:endParaRPr lang="en-US" altLang="en-US" sz="2000" smtClean="0"/>
          </a:p>
          <a:p>
            <a:r>
              <a:rPr lang="en-US" altLang="en-US" smtClean="0"/>
              <a:t>Plug that in!</a:t>
            </a:r>
          </a:p>
          <a:p>
            <a:endParaRPr lang="en-US" altLang="en-US" smtClean="0"/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Systems of Equations</a:t>
            </a:r>
          </a:p>
        </p:txBody>
      </p:sp>
    </p:spTree>
    <p:extLst>
      <p:ext uri="{BB962C8B-B14F-4D97-AF65-F5344CB8AC3E}">
        <p14:creationId xmlns:p14="http://schemas.microsoft.com/office/powerpoint/2010/main" val="1902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z = 3 – x</a:t>
            </a:r>
          </a:p>
          <a:p>
            <a:pPr marL="1828800" lvl="4" indent="0">
              <a:buFont typeface="Arial" charset="0"/>
              <a:buNone/>
              <a:defRPr/>
            </a:pPr>
            <a:r>
              <a:rPr lang="en-US" dirty="0" smtClean="0"/>
              <a:t>	x + 2y – z = 1</a:t>
            </a:r>
          </a:p>
          <a:p>
            <a:pPr marL="1828800" lvl="4" indent="0">
              <a:buFont typeface="Arial" charset="0"/>
              <a:buNone/>
              <a:defRPr/>
            </a:pPr>
            <a:r>
              <a:rPr lang="en-US" dirty="0" smtClean="0"/>
              <a:t>	2x – y + z = 3</a:t>
            </a:r>
          </a:p>
          <a:p>
            <a:pPr indent="-228600">
              <a:defRPr/>
            </a:pPr>
            <a:r>
              <a:rPr lang="en-US" dirty="0" smtClean="0"/>
              <a:t>become:</a:t>
            </a:r>
          </a:p>
          <a:p>
            <a:pPr marL="1828800" lvl="4" indent="0">
              <a:buFont typeface="Arial" charset="0"/>
              <a:buNone/>
              <a:defRPr/>
            </a:pPr>
            <a:r>
              <a:rPr lang="en-US" dirty="0" smtClean="0"/>
              <a:t>	x + 2y – (3 – x) = 1</a:t>
            </a:r>
          </a:p>
          <a:p>
            <a:pPr marL="1828800" lvl="4" indent="0">
              <a:buFont typeface="Arial" charset="0"/>
              <a:buNone/>
              <a:defRPr/>
            </a:pPr>
            <a:r>
              <a:rPr lang="en-US" dirty="0" smtClean="0"/>
              <a:t>	2x – y + (3 – x) = 3</a:t>
            </a:r>
          </a:p>
          <a:p>
            <a:pPr indent="-228600">
              <a:defRPr/>
            </a:pPr>
            <a:r>
              <a:rPr lang="en-US" dirty="0" smtClean="0"/>
              <a:t>Now it’s just two equations!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Systems of Equations</a:t>
            </a:r>
          </a:p>
        </p:txBody>
      </p:sp>
    </p:spTree>
    <p:extLst>
      <p:ext uri="{BB962C8B-B14F-4D97-AF65-F5344CB8AC3E}">
        <p14:creationId xmlns:p14="http://schemas.microsoft.com/office/powerpoint/2010/main" val="70533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0" lvl="4" indent="0">
              <a:buFont typeface="Arial" charset="0"/>
              <a:buNone/>
              <a:defRPr/>
            </a:pPr>
            <a:r>
              <a:rPr lang="en-US" dirty="0" smtClean="0"/>
              <a:t>x + 2y – 3 + x = 1</a:t>
            </a:r>
          </a:p>
          <a:p>
            <a:pPr marL="1828800" lvl="4" indent="0">
              <a:buFont typeface="Arial" charset="0"/>
              <a:buNone/>
              <a:defRPr/>
            </a:pPr>
            <a:r>
              <a:rPr lang="en-US" dirty="0" smtClean="0"/>
              <a:t>2x – y + 3 – x = 3</a:t>
            </a:r>
          </a:p>
          <a:p>
            <a:pPr indent="-228600" algn="ctr">
              <a:defRPr/>
            </a:pPr>
            <a:r>
              <a:rPr lang="en-US" dirty="0" smtClean="0"/>
              <a:t>or</a:t>
            </a:r>
          </a:p>
          <a:p>
            <a:pPr algn="ctr">
              <a:defRPr/>
            </a:pPr>
            <a:r>
              <a:rPr lang="en-US" dirty="0" smtClean="0"/>
              <a:t>2x + 2y = 4</a:t>
            </a:r>
          </a:p>
          <a:p>
            <a:pPr algn="ctr">
              <a:defRPr/>
            </a:pPr>
            <a:r>
              <a:rPr lang="en-US" dirty="0" smtClean="0"/>
              <a:t>x – y = 0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 smtClean="0"/>
              <a:t>Use x – y = 0  </a:t>
            </a:r>
            <a:r>
              <a:rPr lang="en-US" dirty="0" smtClean="0">
                <a:sym typeface="Symbol"/>
              </a:rPr>
              <a:t> x = y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Systems of Equations</a:t>
            </a:r>
          </a:p>
        </p:txBody>
      </p:sp>
    </p:spTree>
    <p:extLst>
      <p:ext uri="{BB962C8B-B14F-4D97-AF65-F5344CB8AC3E}">
        <p14:creationId xmlns:p14="http://schemas.microsoft.com/office/powerpoint/2010/main" val="195927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ym typeface="Symbol" pitchFamily="18" charset="2"/>
              </a:rPr>
              <a:t>x = y</a:t>
            </a:r>
          </a:p>
          <a:p>
            <a:pPr algn="ctr"/>
            <a:r>
              <a:rPr lang="en-US" altLang="en-US" smtClean="0"/>
              <a:t>2x + 2y = 4</a:t>
            </a:r>
          </a:p>
          <a:p>
            <a:pPr algn="ctr"/>
            <a:r>
              <a:rPr lang="en-US" altLang="en-US" smtClean="0"/>
              <a:t>2x + 2x = 4</a:t>
            </a:r>
          </a:p>
          <a:p>
            <a:pPr algn="ctr"/>
            <a:r>
              <a:rPr lang="en-US" altLang="en-US" smtClean="0"/>
              <a:t>4x = 4</a:t>
            </a:r>
          </a:p>
          <a:p>
            <a:pPr algn="ctr"/>
            <a:r>
              <a:rPr lang="en-US" altLang="en-US" smtClean="0"/>
              <a:t>x = 1</a:t>
            </a:r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Systems of Equations</a:t>
            </a:r>
          </a:p>
        </p:txBody>
      </p:sp>
    </p:spTree>
    <p:extLst>
      <p:ext uri="{BB962C8B-B14F-4D97-AF65-F5344CB8AC3E}">
        <p14:creationId xmlns:p14="http://schemas.microsoft.com/office/powerpoint/2010/main" val="209055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So, now we have:</a:t>
            </a:r>
          </a:p>
          <a:p>
            <a:r>
              <a:rPr lang="en-US" altLang="en-US" smtClean="0"/>
              <a:t>x = 1</a:t>
            </a:r>
          </a:p>
          <a:p>
            <a:r>
              <a:rPr lang="en-US" altLang="en-US" smtClean="0"/>
              <a:t>x = y</a:t>
            </a:r>
          </a:p>
          <a:p>
            <a:r>
              <a:rPr lang="en-US" altLang="en-US" smtClean="0"/>
              <a:t>z = 3 – x</a:t>
            </a:r>
          </a:p>
          <a:p>
            <a:endParaRPr lang="en-US" altLang="en-US" smtClean="0"/>
          </a:p>
          <a:p>
            <a:r>
              <a:rPr lang="en-US" altLang="en-US" smtClean="0"/>
              <a:t>So, (x,y,z) = (1,1,2)</a:t>
            </a:r>
          </a:p>
        </p:txBody>
      </p:sp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Systems of Equations</a:t>
            </a:r>
          </a:p>
        </p:txBody>
      </p:sp>
    </p:spTree>
    <p:extLst>
      <p:ext uri="{BB962C8B-B14F-4D97-AF65-F5344CB8AC3E}">
        <p14:creationId xmlns:p14="http://schemas.microsoft.com/office/powerpoint/2010/main" val="30857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Lots of business applications use systems of equations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Systems of Equations</a:t>
            </a:r>
          </a:p>
        </p:txBody>
      </p:sp>
    </p:spTree>
    <p:extLst>
      <p:ext uri="{BB962C8B-B14F-4D97-AF65-F5344CB8AC3E}">
        <p14:creationId xmlns:p14="http://schemas.microsoft.com/office/powerpoint/2010/main" val="87975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formula to be a function,  every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/>
              <a:t>can have only one </a:t>
            </a:r>
            <a:r>
              <a:rPr lang="en-US" i="1" dirty="0"/>
              <a:t>y</a:t>
            </a:r>
            <a:r>
              <a:rPr lang="en-US" dirty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72577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smtClean="0">
                <a:solidFill>
                  <a:schemeClr val="tx1"/>
                </a:solidFill>
              </a:rPr>
              <a:t>income function </a:t>
            </a:r>
            <a:r>
              <a:rPr lang="en-US" altLang="en-US" smtClean="0"/>
              <a:t>is the total amount generated by selling the product:</a:t>
            </a:r>
          </a:p>
          <a:p>
            <a:endParaRPr lang="en-US" altLang="en-US" sz="2000" smtClean="0"/>
          </a:p>
          <a:p>
            <a:pPr algn="ctr"/>
            <a:r>
              <a:rPr lang="en-US" altLang="en-US" smtClean="0"/>
              <a:t>I(x) = (price per unit sold) </a:t>
            </a:r>
            <a:r>
              <a:rPr lang="en-US" altLang="en-US" smtClean="0">
                <a:latin typeface="Symbol" pitchFamily="18" charset="2"/>
              </a:rPr>
              <a:t>*</a:t>
            </a:r>
            <a:r>
              <a:rPr lang="en-US" altLang="en-US" smtClean="0"/>
              <a:t> x      </a:t>
            </a:r>
          </a:p>
          <a:p>
            <a:endParaRPr lang="en-US" altLang="en-US" sz="2000" smtClean="0"/>
          </a:p>
          <a:p>
            <a:r>
              <a:rPr lang="en-US" altLang="en-US" smtClean="0"/>
              <a:t>x is the quantity sold</a:t>
            </a:r>
          </a:p>
          <a:p>
            <a:endParaRPr lang="en-US" altLang="en-US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Systems of Equations</a:t>
            </a:r>
          </a:p>
        </p:txBody>
      </p:sp>
    </p:spTree>
    <p:extLst>
      <p:ext uri="{BB962C8B-B14F-4D97-AF65-F5344CB8AC3E}">
        <p14:creationId xmlns:p14="http://schemas.microsoft.com/office/powerpoint/2010/main" val="226227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smtClean="0">
                <a:solidFill>
                  <a:schemeClr val="tx1"/>
                </a:solidFill>
              </a:rPr>
              <a:t>cost function </a:t>
            </a:r>
            <a:r>
              <a:rPr lang="en-US" altLang="en-US" smtClean="0"/>
              <a:t>is the total cost of producing the product: </a:t>
            </a:r>
          </a:p>
          <a:p>
            <a:endParaRPr lang="en-US" altLang="en-US" sz="2000" smtClean="0"/>
          </a:p>
          <a:p>
            <a:pPr algn="ctr"/>
            <a:r>
              <a:rPr lang="en-US" altLang="en-US" smtClean="0"/>
              <a:t>C(x) = fixed cost + </a:t>
            </a:r>
          </a:p>
          <a:p>
            <a:pPr algn="ctr"/>
            <a:r>
              <a:rPr lang="en-US" altLang="en-US" smtClean="0"/>
              <a:t>(cost per unit produced) </a:t>
            </a:r>
            <a:r>
              <a:rPr lang="en-US" altLang="en-US" smtClean="0">
                <a:latin typeface="Symbol" pitchFamily="18" charset="2"/>
              </a:rPr>
              <a:t>*</a:t>
            </a:r>
            <a:r>
              <a:rPr lang="en-US" altLang="en-US" smtClean="0"/>
              <a:t> x       </a:t>
            </a:r>
          </a:p>
          <a:p>
            <a:endParaRPr lang="en-US" altLang="en-US" sz="2000" smtClean="0"/>
          </a:p>
          <a:p>
            <a:r>
              <a:rPr lang="en-US" altLang="en-US" smtClean="0"/>
              <a:t>x is the quantity produced</a:t>
            </a:r>
          </a:p>
          <a:p>
            <a:endParaRPr lang="en-US" altLang="en-US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Systems of Equations</a:t>
            </a:r>
          </a:p>
        </p:txBody>
      </p:sp>
    </p:spTree>
    <p:extLst>
      <p:ext uri="{BB962C8B-B14F-4D97-AF65-F5344CB8AC3E}">
        <p14:creationId xmlns:p14="http://schemas.microsoft.com/office/powerpoint/2010/main" val="356914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smtClean="0">
                <a:solidFill>
                  <a:schemeClr val="tx1"/>
                </a:solidFill>
              </a:rPr>
              <a:t>profit function </a:t>
            </a:r>
            <a:r>
              <a:rPr lang="en-US" altLang="en-US" smtClean="0"/>
              <a:t>is the difference between the cost and the revenue functions:</a:t>
            </a:r>
          </a:p>
          <a:p>
            <a:endParaRPr lang="en-US" altLang="en-US" sz="2000" smtClean="0"/>
          </a:p>
          <a:p>
            <a:pPr algn="ctr"/>
            <a:r>
              <a:rPr lang="en-US" altLang="en-US" smtClean="0"/>
              <a:t>P(x) = I(x) – C(x)       </a:t>
            </a:r>
          </a:p>
          <a:p>
            <a:endParaRPr lang="en-US" altLang="en-US" sz="2000" smtClean="0"/>
          </a:p>
          <a:p>
            <a:r>
              <a:rPr lang="en-US" altLang="en-US" smtClean="0"/>
              <a:t>x is the quantity of the product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Systems of Equations</a:t>
            </a:r>
          </a:p>
        </p:txBody>
      </p:sp>
    </p:spTree>
    <p:extLst>
      <p:ext uri="{BB962C8B-B14F-4D97-AF65-F5344CB8AC3E}">
        <p14:creationId xmlns:p14="http://schemas.microsoft.com/office/powerpoint/2010/main" val="71815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x-solution for the two equations Cost and Income</a:t>
            </a:r>
          </a:p>
          <a:p>
            <a:r>
              <a:rPr lang="en-US" altLang="en-US" smtClean="0"/>
              <a:t>is the true solution of the system of the two equations (the Cost and Income equations)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Systems of Equations</a:t>
            </a:r>
          </a:p>
        </p:txBody>
      </p:sp>
    </p:spTree>
    <p:extLst>
      <p:ext uri="{BB962C8B-B14F-4D97-AF65-F5344CB8AC3E}">
        <p14:creationId xmlns:p14="http://schemas.microsoft.com/office/powerpoint/2010/main" val="231635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solution to the system is called the “</a:t>
            </a:r>
            <a:r>
              <a:rPr lang="en-US" altLang="en-US" smtClean="0">
                <a:solidFill>
                  <a:schemeClr val="tx1"/>
                </a:solidFill>
              </a:rPr>
              <a:t>break-even point</a:t>
            </a:r>
            <a:r>
              <a:rPr lang="en-US" altLang="en-US" smtClean="0"/>
              <a:t>”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Systems of Equations</a:t>
            </a:r>
          </a:p>
        </p:txBody>
      </p:sp>
    </p:spTree>
    <p:extLst>
      <p:ext uri="{BB962C8B-B14F-4D97-AF65-F5344CB8AC3E}">
        <p14:creationId xmlns:p14="http://schemas.microsoft.com/office/powerpoint/2010/main" val="2432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3489325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/>
          <a:lstStyle/>
          <a:p>
            <a:r>
              <a:rPr lang="en-US" altLang="en-US" dirty="0" smtClean="0"/>
              <a:t>Example:</a:t>
            </a:r>
          </a:p>
          <a:p>
            <a:r>
              <a:rPr lang="en-US" altLang="en-US" dirty="0" smtClean="0"/>
              <a:t>A widget-maker produces widgets</a:t>
            </a:r>
          </a:p>
          <a:p>
            <a:endParaRPr lang="en-US" altLang="en-US" sz="2000" dirty="0" smtClean="0"/>
          </a:p>
          <a:p>
            <a:r>
              <a:rPr lang="en-US" altLang="en-US" dirty="0" smtClean="0"/>
              <a:t>Each widget sells for $300</a:t>
            </a:r>
          </a:p>
          <a:p>
            <a:endParaRPr lang="en-US" altLang="en-US" sz="2000" dirty="0" smtClean="0"/>
          </a:p>
          <a:p>
            <a:r>
              <a:rPr lang="en-US" altLang="en-US" dirty="0" smtClean="0"/>
              <a:t>They sell 20,000 widgets each year</a:t>
            </a:r>
          </a:p>
          <a:p>
            <a:endParaRPr lang="en-US" altLang="en-US" sz="2000" dirty="0" smtClean="0"/>
          </a:p>
          <a:p>
            <a:r>
              <a:rPr lang="en-US" altLang="en-US" dirty="0" smtClean="0"/>
              <a:t>What is their annual income?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Systems of Equations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b="1" dirty="0">
                <a:solidFill>
                  <a:schemeClr val="bg1"/>
                </a:solidFill>
              </a:rPr>
              <a:t>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9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smtClean="0"/>
              <a:t>I(x) = (price per unit sold) </a:t>
            </a:r>
            <a:r>
              <a:rPr lang="en-US" altLang="en-US" smtClean="0">
                <a:latin typeface="Symbol" pitchFamily="18" charset="2"/>
              </a:rPr>
              <a:t>*</a:t>
            </a:r>
            <a:r>
              <a:rPr lang="en-US" altLang="en-US" smtClean="0"/>
              <a:t> x</a:t>
            </a:r>
          </a:p>
          <a:p>
            <a:pPr algn="ctr"/>
            <a:endParaRPr lang="en-US" altLang="en-US" smtClean="0"/>
          </a:p>
          <a:p>
            <a:pPr algn="ctr"/>
            <a:r>
              <a:rPr lang="en-US" altLang="en-US" smtClean="0"/>
              <a:t>I = $300 (20,000)</a:t>
            </a:r>
          </a:p>
          <a:p>
            <a:pPr algn="ctr"/>
            <a:r>
              <a:rPr lang="en-US" altLang="en-US" smtClean="0"/>
              <a:t>= $6,000,000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Systems of Equations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b="1" dirty="0">
                <a:solidFill>
                  <a:schemeClr val="bg1"/>
                </a:solidFill>
              </a:rPr>
              <a:t>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8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/>
          <a:lstStyle/>
          <a:p>
            <a:r>
              <a:rPr lang="en-US" altLang="en-US" smtClean="0"/>
              <a:t>They have a fixed cost (rent, utilities, salaries, etc.) of</a:t>
            </a:r>
          </a:p>
          <a:p>
            <a:r>
              <a:rPr lang="en-US" altLang="en-US" smtClean="0"/>
              <a:t>$950,000 per year</a:t>
            </a:r>
          </a:p>
          <a:p>
            <a:endParaRPr lang="en-US" altLang="en-US" sz="2000" smtClean="0"/>
          </a:p>
          <a:p>
            <a:r>
              <a:rPr lang="en-US" altLang="en-US" smtClean="0"/>
              <a:t>Each widget costs $10 to make</a:t>
            </a:r>
          </a:p>
          <a:p>
            <a:endParaRPr lang="en-US" altLang="en-US" sz="2000" smtClean="0"/>
          </a:p>
          <a:p>
            <a:r>
              <a:rPr lang="en-US" altLang="en-US" smtClean="0"/>
              <a:t>They make 20,000 widgets each year</a:t>
            </a:r>
          </a:p>
          <a:p>
            <a:endParaRPr lang="en-US" altLang="en-US" sz="2000" smtClean="0"/>
          </a:p>
          <a:p>
            <a:r>
              <a:rPr lang="en-US" altLang="en-US" smtClean="0"/>
              <a:t>What is their annual cost?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Systems of Equations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b="1" dirty="0">
                <a:solidFill>
                  <a:schemeClr val="bg1"/>
                </a:solidFill>
              </a:rPr>
              <a:t>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9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smtClean="0"/>
              <a:t>C(x) = fixed cost + </a:t>
            </a:r>
          </a:p>
          <a:p>
            <a:pPr algn="ctr"/>
            <a:r>
              <a:rPr lang="en-US" altLang="en-US" smtClean="0"/>
              <a:t>(cost per unit produced) </a:t>
            </a:r>
            <a:r>
              <a:rPr lang="en-US" altLang="en-US" smtClean="0">
                <a:latin typeface="Symbol" pitchFamily="18" charset="2"/>
              </a:rPr>
              <a:t>*</a:t>
            </a:r>
            <a:r>
              <a:rPr lang="en-US" altLang="en-US" smtClean="0"/>
              <a:t> x</a:t>
            </a:r>
          </a:p>
          <a:p>
            <a:pPr algn="ctr"/>
            <a:endParaRPr lang="en-US" altLang="en-US" smtClean="0"/>
          </a:p>
          <a:p>
            <a:pPr algn="ctr"/>
            <a:r>
              <a:rPr lang="en-US" altLang="en-US" smtClean="0"/>
              <a:t>C = $950,000 + $10(20,000)</a:t>
            </a:r>
          </a:p>
          <a:p>
            <a:pPr algn="ctr"/>
            <a:r>
              <a:rPr lang="en-US" altLang="en-US" smtClean="0"/>
              <a:t>= $1,150,000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Systems of Equations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b="1" dirty="0">
                <a:solidFill>
                  <a:schemeClr val="bg1"/>
                </a:solidFill>
              </a:rPr>
              <a:t>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6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What is their annual profit?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Systems of Equations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b="1" dirty="0">
                <a:solidFill>
                  <a:schemeClr val="bg1"/>
                </a:solidFill>
              </a:rPr>
              <a:t>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8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r>
              <a:rPr lang="en-US" dirty="0" smtClean="0"/>
              <a:t>The set:  {(1,3)(2,4)(7,25)}</a:t>
            </a:r>
          </a:p>
          <a:p>
            <a:r>
              <a:rPr lang="en-US" dirty="0" smtClean="0"/>
              <a:t>is a function because:</a:t>
            </a:r>
          </a:p>
          <a:p>
            <a:endParaRPr lang="en-US" sz="2000" dirty="0"/>
          </a:p>
          <a:p>
            <a:r>
              <a:rPr lang="en-US" dirty="0" smtClean="0"/>
              <a:t>every x-value (1,2,7) has only one y-value:</a:t>
            </a:r>
          </a:p>
          <a:p>
            <a:endParaRPr lang="en-US" sz="1000" dirty="0" smtClean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 smtClean="0"/>
              <a:t>	1</a:t>
            </a:r>
            <a:r>
              <a:rPr lang="en-US" sz="6600" dirty="0" smtClean="0">
                <a:cs typeface="Arial"/>
              </a:rPr>
              <a:t>→</a:t>
            </a:r>
            <a:r>
              <a:rPr lang="en-US" dirty="0" smtClean="0"/>
              <a:t>3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 smtClean="0"/>
              <a:t>	2</a:t>
            </a:r>
            <a:r>
              <a:rPr lang="en-US" sz="6600" dirty="0" smtClean="0">
                <a:cs typeface="Arial"/>
              </a:rPr>
              <a:t>→</a:t>
            </a:r>
            <a:r>
              <a:rPr lang="en-US" dirty="0" smtClean="0"/>
              <a:t>4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 smtClean="0"/>
              <a:t>	7</a:t>
            </a:r>
            <a:r>
              <a:rPr lang="en-US" sz="6600" dirty="0" smtClean="0">
                <a:cs typeface="Arial"/>
              </a:rPr>
              <a:t>→</a:t>
            </a:r>
            <a:r>
              <a:rPr lang="en-US" dirty="0" smtClean="0"/>
              <a:t>25</a:t>
            </a:r>
            <a:endParaRPr lang="en-US" dirty="0"/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9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smtClean="0"/>
              <a:t>P(x) = I(x) – C(x) </a:t>
            </a:r>
          </a:p>
          <a:p>
            <a:pPr algn="ctr"/>
            <a:endParaRPr lang="en-US" altLang="en-US" smtClean="0"/>
          </a:p>
          <a:p>
            <a:pPr algn="ctr"/>
            <a:r>
              <a:rPr lang="en-US" altLang="en-US" smtClean="0"/>
              <a:t>P = $6,000,000 - $1,150,000</a:t>
            </a:r>
          </a:p>
          <a:p>
            <a:pPr algn="ctr"/>
            <a:r>
              <a:rPr lang="en-US" altLang="en-US" smtClean="0"/>
              <a:t>= $4,850,000</a:t>
            </a:r>
          </a:p>
          <a:p>
            <a:pPr algn="ctr"/>
            <a:r>
              <a:rPr lang="en-US" altLang="en-US" smtClean="0"/>
              <a:t>      </a:t>
            </a:r>
          </a:p>
          <a:p>
            <a:endParaRPr lang="en-US" altLang="en-US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Systems of Equations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b="1" dirty="0">
                <a:solidFill>
                  <a:schemeClr val="bg1"/>
                </a:solidFill>
              </a:rPr>
              <a:t>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6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smtClean="0"/>
              <a:t>Let’s buy Widget stock!!!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Systems of Equations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b="1" dirty="0">
                <a:solidFill>
                  <a:schemeClr val="bg1"/>
                </a:solidFill>
              </a:rPr>
              <a:t>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Break-even point:</a:t>
            </a:r>
          </a:p>
          <a:p>
            <a:endParaRPr lang="en-US" altLang="en-US" sz="2000" smtClean="0"/>
          </a:p>
          <a:p>
            <a:r>
              <a:rPr lang="en-US" altLang="en-US" smtClean="0"/>
              <a:t>How many widgets you need to make for the cost to equal the income (profit of $0)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Systems of Equations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b="1" dirty="0">
                <a:solidFill>
                  <a:schemeClr val="bg1"/>
                </a:solidFill>
              </a:rPr>
              <a:t>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1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altLang="en-US" smtClean="0"/>
              <a:t>Break-even point:</a:t>
            </a:r>
          </a:p>
          <a:p>
            <a:endParaRPr lang="en-US" altLang="en-US" sz="2000" smtClean="0"/>
          </a:p>
          <a:p>
            <a:pPr algn="ctr"/>
            <a:r>
              <a:rPr lang="en-US" altLang="en-US" smtClean="0"/>
              <a:t>C(x) = I(x)</a:t>
            </a:r>
          </a:p>
          <a:p>
            <a:pPr algn="ctr"/>
            <a:endParaRPr lang="en-US" altLang="en-US" sz="2000" smtClean="0"/>
          </a:p>
          <a:p>
            <a:pPr algn="ctr"/>
            <a:r>
              <a:rPr lang="en-US" altLang="en-US" smtClean="0"/>
              <a:t>fixed cost + (cost per unit) </a:t>
            </a:r>
            <a:r>
              <a:rPr lang="en-US" altLang="en-US" smtClean="0">
                <a:latin typeface="Symbol" pitchFamily="18" charset="2"/>
              </a:rPr>
              <a:t>*</a:t>
            </a:r>
            <a:r>
              <a:rPr lang="en-US" altLang="en-US" smtClean="0"/>
              <a:t> x</a:t>
            </a:r>
          </a:p>
          <a:p>
            <a:pPr algn="ctr"/>
            <a:r>
              <a:rPr lang="en-US" altLang="en-US" smtClean="0"/>
              <a:t>=</a:t>
            </a:r>
          </a:p>
          <a:p>
            <a:pPr algn="ctr"/>
            <a:r>
              <a:rPr lang="en-US" altLang="en-US" smtClean="0"/>
              <a:t>(price per unit sold) </a:t>
            </a:r>
            <a:r>
              <a:rPr lang="en-US" altLang="en-US" smtClean="0">
                <a:latin typeface="Symbol" pitchFamily="18" charset="2"/>
              </a:rPr>
              <a:t>*</a:t>
            </a:r>
            <a:r>
              <a:rPr lang="en-US" altLang="en-US" smtClean="0"/>
              <a:t> x</a:t>
            </a:r>
          </a:p>
          <a:p>
            <a:pPr algn="ctr"/>
            <a:endParaRPr lang="en-US" altLang="en-US" smtClean="0"/>
          </a:p>
          <a:p>
            <a:pPr algn="ctr"/>
            <a:endParaRPr lang="en-US" altLang="en-US" smtClean="0"/>
          </a:p>
          <a:p>
            <a:pPr algn="ctr"/>
            <a:endParaRPr lang="en-US" altLang="en-US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Systems of Equations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b="1" dirty="0">
                <a:solidFill>
                  <a:schemeClr val="bg1"/>
                </a:solidFill>
              </a:rPr>
              <a:t>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2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Break-even point:</a:t>
            </a:r>
          </a:p>
          <a:p>
            <a:pPr algn="ctr"/>
            <a:r>
              <a:rPr lang="en-US" altLang="en-US" smtClean="0"/>
              <a:t>950,000 + 10(x) = 300(x)</a:t>
            </a:r>
          </a:p>
          <a:p>
            <a:pPr algn="ctr"/>
            <a:r>
              <a:rPr lang="en-US" altLang="en-US" smtClean="0"/>
              <a:t>Algebra magic…</a:t>
            </a:r>
          </a:p>
          <a:p>
            <a:pPr algn="ctr"/>
            <a:r>
              <a:rPr lang="en-US" altLang="en-US" smtClean="0"/>
              <a:t>950,000 = 300x - 10x</a:t>
            </a:r>
          </a:p>
          <a:p>
            <a:pPr algn="ctr"/>
            <a:r>
              <a:rPr lang="en-US" altLang="en-US" smtClean="0"/>
              <a:t>950,000 = 290x</a:t>
            </a:r>
          </a:p>
          <a:p>
            <a:pPr algn="ctr"/>
            <a:r>
              <a:rPr lang="en-US" altLang="en-US" smtClean="0"/>
              <a:t>950,000/290 = x</a:t>
            </a:r>
          </a:p>
          <a:p>
            <a:pPr algn="ctr"/>
            <a:r>
              <a:rPr lang="en-US" altLang="en-US" smtClean="0"/>
              <a:t>So x = 3275.86 units</a:t>
            </a:r>
          </a:p>
          <a:p>
            <a:endParaRPr lang="en-US" altLang="en-US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Systems of Equations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b="1" dirty="0">
                <a:solidFill>
                  <a:schemeClr val="bg1"/>
                </a:solidFill>
              </a:rPr>
              <a:t>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9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They will “break even” when they make and sell 3276 units</a:t>
            </a:r>
          </a:p>
          <a:p>
            <a:endParaRPr lang="en-US" altLang="en-US" smtClean="0"/>
          </a:p>
          <a:p>
            <a:r>
              <a:rPr lang="en-US" altLang="en-US" smtClean="0"/>
              <a:t>Since they make and sell a lot more, they are making a huge profit!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Systems of Equations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b="1" dirty="0">
                <a:solidFill>
                  <a:schemeClr val="bg1"/>
                </a:solidFill>
              </a:rPr>
              <a:t>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3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If you graph the income and cost curves, the break-even point is </a:t>
            </a:r>
          </a:p>
          <a:p>
            <a:r>
              <a:rPr lang="en-US" altLang="en-US" smtClean="0"/>
              <a:t>where the </a:t>
            </a:r>
          </a:p>
          <a:p>
            <a:r>
              <a:rPr lang="en-US" altLang="en-US" smtClean="0"/>
              <a:t>two curves </a:t>
            </a:r>
          </a:p>
          <a:p>
            <a:r>
              <a:rPr lang="en-US" altLang="en-US" smtClean="0"/>
              <a:t>cross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of Equations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2628019"/>
            <a:ext cx="5638800" cy="422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52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Systems of Equations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Actually this is true for all systems of equations – the true solution (x,y) is </a:t>
            </a:r>
          </a:p>
          <a:p>
            <a:r>
              <a:rPr lang="en-US" altLang="en-US" smtClean="0"/>
              <a:t>the point where </a:t>
            </a:r>
          </a:p>
          <a:p>
            <a:r>
              <a:rPr lang="en-US" altLang="en-US" smtClean="0"/>
              <a:t>the graph of the </a:t>
            </a:r>
          </a:p>
          <a:p>
            <a:r>
              <a:rPr lang="en-US" altLang="en-US" smtClean="0"/>
              <a:t>two curves cross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40263"/>
            <a:ext cx="4267200" cy="4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72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276" y="3429000"/>
            <a:ext cx="5822512" cy="340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915400" cy="5638800"/>
          </a:xfrm>
        </p:spPr>
        <p:txBody>
          <a:bodyPr/>
          <a:lstStyle/>
          <a:p>
            <a:r>
              <a:rPr lang="en-US" dirty="0"/>
              <a:t>For this example, w is the number of wheelchairs produced</a:t>
            </a:r>
          </a:p>
          <a:p>
            <a:r>
              <a:rPr lang="en-US" dirty="0" smtClean="0"/>
              <a:t>Revenue:  </a:t>
            </a:r>
            <a:r>
              <a:rPr lang="en-US" dirty="0"/>
              <a:t>R = $600w</a:t>
            </a:r>
          </a:p>
          <a:p>
            <a:r>
              <a:rPr lang="en-US" dirty="0" smtClean="0"/>
              <a:t>Cost: </a:t>
            </a:r>
            <a:r>
              <a:rPr lang="en-US" dirty="0"/>
              <a:t>C = $500,000 + $400w</a:t>
            </a:r>
          </a:p>
          <a:p>
            <a:r>
              <a:rPr lang="en-US" dirty="0" smtClean="0"/>
              <a:t>Break-even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   point: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Systems of Equations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2400" b="1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b="1" dirty="0">
                <a:solidFill>
                  <a:schemeClr val="bg1"/>
                </a:solidFill>
              </a:rPr>
              <a:t>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77082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6200" y="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FF00"/>
                </a:solidFill>
                <a:cs typeface="Tahoma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2592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Is this set of points a function?</a:t>
            </a:r>
          </a:p>
          <a:p>
            <a:pPr algn="ctr"/>
            <a:r>
              <a:rPr lang="en-US" dirty="0" smtClean="0"/>
              <a:t>{(0,-2)(5,0)(13,4.2)(8.1,6)}</a:t>
            </a:r>
            <a:endParaRPr lang="en-US" dirty="0"/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Functions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1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Is this set of points a function?</a:t>
            </a:r>
          </a:p>
          <a:p>
            <a:pPr algn="ctr"/>
            <a:r>
              <a:rPr lang="en-US" dirty="0" smtClean="0"/>
              <a:t>{(</a:t>
            </a:r>
            <a:r>
              <a:rPr lang="en-US" dirty="0"/>
              <a:t>0,-2)(5,0)(13,4.2)(8.1,6</a:t>
            </a:r>
            <a:r>
              <a:rPr lang="en-US" dirty="0" smtClean="0"/>
              <a:t>)}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YES! </a:t>
            </a:r>
            <a:r>
              <a:rPr lang="en-US" dirty="0" smtClean="0"/>
              <a:t>Because every </a:t>
            </a:r>
            <a:r>
              <a:rPr lang="en-US" dirty="0"/>
              <a:t>x-value </a:t>
            </a:r>
            <a:r>
              <a:rPr lang="en-US" dirty="0" smtClean="0"/>
              <a:t>has </a:t>
            </a:r>
            <a:r>
              <a:rPr lang="en-US" dirty="0"/>
              <a:t>only one y-value:</a:t>
            </a:r>
          </a:p>
          <a:p>
            <a:endParaRPr lang="en-US" sz="1000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	 </a:t>
            </a:r>
            <a:r>
              <a:rPr lang="en-US" sz="1000" dirty="0" smtClean="0"/>
              <a:t>   </a:t>
            </a:r>
            <a:r>
              <a:rPr lang="en-US" dirty="0" smtClean="0"/>
              <a:t>0	</a:t>
            </a:r>
            <a:r>
              <a:rPr lang="en-US" sz="6600" dirty="0" smtClean="0">
                <a:cs typeface="Arial"/>
              </a:rPr>
              <a:t>→ </a:t>
            </a:r>
            <a:r>
              <a:rPr lang="en-US" dirty="0" smtClean="0"/>
              <a:t>-2</a:t>
            </a:r>
            <a:endParaRPr lang="en-US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sz="1500" dirty="0" smtClean="0"/>
              <a:t>  </a:t>
            </a:r>
            <a:r>
              <a:rPr lang="en-US" dirty="0" smtClean="0"/>
              <a:t>5	</a:t>
            </a:r>
            <a:r>
              <a:rPr lang="en-US" sz="6600" dirty="0" smtClean="0">
                <a:cs typeface="Arial"/>
              </a:rPr>
              <a:t>→ </a:t>
            </a:r>
            <a:r>
              <a:rPr lang="en-US" dirty="0" smtClean="0"/>
              <a:t>0</a:t>
            </a:r>
            <a:endParaRPr lang="en-US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	</a:t>
            </a:r>
            <a:r>
              <a:rPr lang="en-US" sz="1000" dirty="0" smtClean="0"/>
              <a:t>   </a:t>
            </a:r>
            <a:r>
              <a:rPr lang="en-US" dirty="0" smtClean="0"/>
              <a:t>13	</a:t>
            </a:r>
            <a:r>
              <a:rPr lang="en-US" sz="6600" dirty="0" smtClean="0">
                <a:cs typeface="Arial"/>
              </a:rPr>
              <a:t>→ </a:t>
            </a:r>
            <a:r>
              <a:rPr lang="en-US" dirty="0" smtClean="0"/>
              <a:t>4.2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8.1	</a:t>
            </a:r>
            <a:r>
              <a:rPr lang="en-US" sz="6600" dirty="0" smtClean="0">
                <a:cs typeface="Arial"/>
              </a:rPr>
              <a:t>→ </a:t>
            </a:r>
            <a:r>
              <a:rPr lang="en-US" dirty="0" smtClean="0"/>
              <a:t>6</a:t>
            </a:r>
            <a:endParaRPr lang="en-US" dirty="0"/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Functions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3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Is this set of points a function?</a:t>
            </a:r>
          </a:p>
          <a:p>
            <a:pPr algn="ctr"/>
            <a:r>
              <a:rPr lang="en-US" dirty="0"/>
              <a:t>{(0,-2)(5,0</a:t>
            </a:r>
            <a:r>
              <a:rPr lang="en-US" dirty="0" smtClean="0"/>
              <a:t>)(0,4.2</a:t>
            </a:r>
            <a:r>
              <a:rPr lang="en-US" dirty="0"/>
              <a:t>)(8.1,6)}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Functions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2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Is this set of points a function?</a:t>
            </a:r>
          </a:p>
          <a:p>
            <a:pPr algn="ctr"/>
            <a:r>
              <a:rPr lang="en-US" dirty="0"/>
              <a:t>{(0,-2)(5,0)(0,4.2)(8.1,6</a:t>
            </a:r>
            <a:r>
              <a:rPr lang="en-US" dirty="0" smtClean="0"/>
              <a:t>)}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NO! </a:t>
            </a:r>
            <a:r>
              <a:rPr lang="en-US" dirty="0"/>
              <a:t>Because </a:t>
            </a:r>
            <a:r>
              <a:rPr lang="en-US" dirty="0" smtClean="0"/>
              <a:t>when x = 0, the y-value could be -2 or 4.2:</a:t>
            </a:r>
            <a:endParaRPr lang="en-US" dirty="0"/>
          </a:p>
          <a:p>
            <a:endParaRPr lang="en-US" sz="1000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	 </a:t>
            </a:r>
            <a:r>
              <a:rPr lang="en-US" sz="1000" dirty="0"/>
              <a:t> </a:t>
            </a:r>
            <a:r>
              <a:rPr lang="en-US" sz="1000" dirty="0" smtClean="0"/>
              <a:t>  </a:t>
            </a:r>
            <a:r>
              <a:rPr lang="en-US" dirty="0" smtClean="0"/>
              <a:t>0</a:t>
            </a:r>
            <a:r>
              <a:rPr lang="en-US" dirty="0"/>
              <a:t>	</a:t>
            </a:r>
            <a:r>
              <a:rPr lang="en-US" sz="6600" dirty="0">
                <a:cs typeface="Arial"/>
              </a:rPr>
              <a:t>→ </a:t>
            </a:r>
            <a:r>
              <a:rPr lang="en-US" dirty="0"/>
              <a:t>-</a:t>
            </a:r>
            <a:r>
              <a:rPr lang="en-US" dirty="0" smtClean="0"/>
              <a:t>2  or 4.2</a:t>
            </a:r>
            <a:endParaRPr lang="en-US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	 </a:t>
            </a:r>
            <a:r>
              <a:rPr lang="en-US" sz="1500" dirty="0" smtClean="0"/>
              <a:t>  </a:t>
            </a:r>
            <a:r>
              <a:rPr lang="en-US" dirty="0" smtClean="0"/>
              <a:t>5</a:t>
            </a:r>
            <a:r>
              <a:rPr lang="en-US" dirty="0"/>
              <a:t>	</a:t>
            </a:r>
            <a:r>
              <a:rPr lang="en-US" sz="6600" dirty="0">
                <a:cs typeface="Arial"/>
              </a:rPr>
              <a:t>→ </a:t>
            </a:r>
            <a:r>
              <a:rPr lang="en-US" dirty="0"/>
              <a:t>0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	8.1	</a:t>
            </a:r>
            <a:r>
              <a:rPr lang="en-US" sz="6600" dirty="0">
                <a:cs typeface="Arial"/>
              </a:rPr>
              <a:t>→ </a:t>
            </a:r>
            <a:r>
              <a:rPr lang="en-US" dirty="0"/>
              <a:t>6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Functions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2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Nikolai </a:t>
            </a:r>
            <a:r>
              <a:rPr lang="en-US" dirty="0" err="1"/>
              <a:t>Lobachevsky</a:t>
            </a:r>
            <a:r>
              <a:rPr lang="en-US" dirty="0"/>
              <a:t> </a:t>
            </a:r>
            <a:r>
              <a:rPr lang="en-US" dirty="0" smtClean="0"/>
              <a:t>gave </a:t>
            </a:r>
            <a:r>
              <a:rPr lang="en-US" dirty="0"/>
              <a:t>the modern "formal" definition of a function as a relation in which every first element has a </a:t>
            </a:r>
            <a:r>
              <a:rPr lang="en-US" dirty="0" smtClean="0"/>
              <a:t>			  unique </a:t>
            </a:r>
            <a:r>
              <a:rPr lang="en-US" dirty="0"/>
              <a:t>second </a:t>
            </a:r>
            <a:r>
              <a:rPr lang="en-US" dirty="0" smtClean="0"/>
              <a:t>element</a:t>
            </a:r>
          </a:p>
          <a:p>
            <a:r>
              <a:rPr lang="en-US" dirty="0"/>
              <a:t>	</a:t>
            </a:r>
            <a:r>
              <a:rPr lang="en-US" dirty="0" smtClean="0"/>
              <a:t>	  (1830-ish)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" y="3829729"/>
            <a:ext cx="2266122" cy="302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0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graph a function, none of the points fall on a vertical line</a:t>
            </a:r>
          </a:p>
          <a:p>
            <a:endParaRPr lang="en-US" sz="1500" dirty="0" smtClean="0"/>
          </a:p>
          <a:p>
            <a:r>
              <a:rPr lang="en-US" sz="2000" dirty="0" smtClean="0"/>
              <a:t>a function                            not a function</a:t>
            </a:r>
            <a:endParaRPr 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4162282" cy="2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4127500" cy="2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4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test whether a formula is a function, you graph it and do the “vertical line test”</a:t>
            </a:r>
          </a:p>
          <a:p>
            <a:endParaRPr lang="en-US" dirty="0"/>
          </a:p>
          <a:p>
            <a:r>
              <a:rPr lang="en-US" dirty="0" smtClean="0"/>
              <a:t>If it passes the VLT, it is a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68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Relations</a:t>
            </a:r>
            <a:endParaRPr lang="en-US" altLang="en-US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Comic Sans MS" pitchFamily="66" charset="0"/>
                <a:cs typeface="Arial" charset="0"/>
              </a:rPr>
              <a:t>In a table:</a:t>
            </a:r>
          </a:p>
          <a:p>
            <a:pPr eaLnBrk="1" hangingPunct="1"/>
            <a:r>
              <a:rPr lang="en-US" altLang="en-US" dirty="0" smtClean="0">
                <a:latin typeface="Comic Sans MS" pitchFamily="66" charset="0"/>
                <a:cs typeface="Arial" charset="0"/>
              </a:rPr>
              <a:t>	</a:t>
            </a:r>
            <a:r>
              <a:rPr lang="en-US" altLang="en-US" u="sng" dirty="0" smtClean="0">
                <a:latin typeface="Comic Sans MS" pitchFamily="66" charset="0"/>
                <a:cs typeface="Arial" charset="0"/>
              </a:rPr>
              <a:t>Subject</a:t>
            </a:r>
            <a:r>
              <a:rPr lang="en-US" altLang="en-US" dirty="0" smtClean="0">
                <a:latin typeface="Comic Sans MS" pitchFamily="66" charset="0"/>
                <a:cs typeface="Arial" charset="0"/>
              </a:rPr>
              <a:t>      </a:t>
            </a:r>
            <a:r>
              <a:rPr lang="en-US" altLang="en-US" u="sng" dirty="0">
                <a:latin typeface="Comic Sans MS" pitchFamily="66" charset="0"/>
                <a:cs typeface="Arial" charset="0"/>
              </a:rPr>
              <a:t>Height</a:t>
            </a:r>
            <a:r>
              <a:rPr lang="en-US" altLang="en-US" dirty="0">
                <a:latin typeface="Comic Sans MS" pitchFamily="66" charset="0"/>
                <a:cs typeface="Arial" charset="0"/>
              </a:rPr>
              <a:t>  </a:t>
            </a:r>
            <a:endParaRPr lang="en-US" altLang="en-US" dirty="0" smtClean="0">
              <a:latin typeface="Comic Sans MS" pitchFamily="66" charset="0"/>
              <a:cs typeface="Arial" charset="0"/>
            </a:endParaRPr>
          </a:p>
          <a:p>
            <a:pPr eaLnBrk="1" hangingPunct="1"/>
            <a:r>
              <a:rPr lang="en-US" altLang="en-US" dirty="0" smtClean="0">
                <a:latin typeface="Comic Sans MS" pitchFamily="66" charset="0"/>
                <a:cs typeface="Arial" charset="0"/>
              </a:rPr>
              <a:t>	Alice           </a:t>
            </a:r>
            <a:r>
              <a:rPr lang="en-US" altLang="en-US" dirty="0">
                <a:latin typeface="Comic Sans MS" pitchFamily="66" charset="0"/>
                <a:cs typeface="Arial" charset="0"/>
              </a:rPr>
              <a:t>5’8’’ </a:t>
            </a:r>
          </a:p>
          <a:p>
            <a:pPr eaLnBrk="1" hangingPunct="1"/>
            <a:r>
              <a:rPr lang="en-US" altLang="en-US" dirty="0" smtClean="0">
                <a:latin typeface="Comic Sans MS" pitchFamily="66" charset="0"/>
                <a:cs typeface="Arial" charset="0"/>
              </a:rPr>
              <a:t>	Ben            </a:t>
            </a:r>
            <a:r>
              <a:rPr lang="en-US" altLang="en-US" sz="2000" dirty="0" smtClean="0">
                <a:latin typeface="Comic Sans MS" pitchFamily="66" charset="0"/>
                <a:cs typeface="Arial" charset="0"/>
              </a:rPr>
              <a:t> </a:t>
            </a:r>
            <a:r>
              <a:rPr lang="en-US" altLang="en-US" dirty="0">
                <a:latin typeface="Comic Sans MS" pitchFamily="66" charset="0"/>
                <a:cs typeface="Arial" charset="0"/>
              </a:rPr>
              <a:t>5’3’’ </a:t>
            </a:r>
            <a:endParaRPr lang="en-US" altLang="en-US" dirty="0" smtClean="0">
              <a:latin typeface="Comic Sans MS" pitchFamily="66" charset="0"/>
              <a:cs typeface="Arial" charset="0"/>
            </a:endParaRPr>
          </a:p>
          <a:p>
            <a:pPr eaLnBrk="1" hangingPunct="1"/>
            <a:r>
              <a:rPr lang="en-US" altLang="en-US" dirty="0" smtClean="0">
                <a:latin typeface="Comic Sans MS" pitchFamily="66" charset="0"/>
                <a:cs typeface="Arial" charset="0"/>
              </a:rPr>
              <a:t>	Carlos           </a:t>
            </a:r>
            <a:r>
              <a:rPr lang="en-US" altLang="en-US" dirty="0">
                <a:latin typeface="Comic Sans MS" pitchFamily="66" charset="0"/>
                <a:cs typeface="Arial" charset="0"/>
              </a:rPr>
              <a:t>6’ </a:t>
            </a:r>
            <a:endParaRPr lang="en-US" altLang="en-US" dirty="0" smtClean="0">
              <a:latin typeface="Comic Sans MS" pitchFamily="66" charset="0"/>
              <a:cs typeface="Arial" charset="0"/>
            </a:endParaRPr>
          </a:p>
          <a:p>
            <a:pPr eaLnBrk="1" hangingPunct="1"/>
            <a:r>
              <a:rPr lang="en-US" altLang="en-US" dirty="0" smtClean="0">
                <a:latin typeface="Comic Sans MS" pitchFamily="66" charset="0"/>
                <a:cs typeface="Arial" charset="0"/>
              </a:rPr>
              <a:t>	Delphine       </a:t>
            </a:r>
            <a:r>
              <a:rPr lang="en-US" altLang="en-US" dirty="0">
                <a:latin typeface="Comic Sans MS" pitchFamily="66" charset="0"/>
                <a:cs typeface="Arial" charset="0"/>
              </a:rPr>
              <a:t>5’7’’ </a:t>
            </a:r>
          </a:p>
          <a:p>
            <a:pPr eaLnBrk="1" hangingPunct="1"/>
            <a:r>
              <a:rPr lang="en-US" altLang="en-US" dirty="0">
                <a:latin typeface="Comic Sans MS" pitchFamily="66" charset="0"/>
                <a:cs typeface="Arial" charset="0"/>
              </a:rPr>
              <a:t>	</a:t>
            </a:r>
            <a:endParaRPr lang="en-US" altLang="en-US" sz="2600" dirty="0"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Is it a function?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708400" cy="350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3708400" cy="350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Functions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6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Is it a function?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Functions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387599"/>
            <a:ext cx="9325963" cy="239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19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Naturally, there is a special symbol for functions</a:t>
            </a:r>
          </a:p>
          <a:p>
            <a:endParaRPr lang="en-US" sz="2000" dirty="0"/>
          </a:p>
          <a:p>
            <a:r>
              <a:rPr lang="en-US" dirty="0" smtClean="0"/>
              <a:t>Where you used to write</a:t>
            </a:r>
          </a:p>
          <a:p>
            <a:r>
              <a:rPr lang="en-US" dirty="0" smtClean="0"/>
              <a:t>	y = 8x + 13</a:t>
            </a:r>
          </a:p>
          <a:p>
            <a:r>
              <a:rPr lang="en-US" dirty="0" smtClean="0"/>
              <a:t>A function is written: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sz="5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(x) = 8x + 13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read as: “f of x”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6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Alexis Claude </a:t>
            </a:r>
            <a:r>
              <a:rPr lang="en-US" dirty="0" err="1" smtClean="0"/>
              <a:t>Clairaut</a:t>
            </a:r>
            <a:r>
              <a:rPr lang="en-US" dirty="0" smtClean="0"/>
              <a:t> introduced </a:t>
            </a:r>
            <a:r>
              <a:rPr lang="en-US" dirty="0"/>
              <a:t>the familiar notation "</a:t>
            </a:r>
            <a:r>
              <a:rPr lang="en-US" sz="50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 smtClean="0"/>
              <a:t>(</a:t>
            </a:r>
            <a:r>
              <a:rPr lang="en-US" dirty="0"/>
              <a:t>x)" </a:t>
            </a:r>
            <a:r>
              <a:rPr lang="en-US" dirty="0" smtClean="0"/>
              <a:t>in 1734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3987"/>
            <a:ext cx="2895600" cy="33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7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(x</a:t>
            </a:r>
            <a:r>
              <a:rPr lang="en-US" dirty="0" smtClean="0"/>
              <a:t>)  shows that the formula uses “x” as the input and that the output depends on it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evaluate a function, you need to substitute the given value for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formula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(3)  means  “evaluate the function for x=3”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(x</a:t>
            </a:r>
            <a:r>
              <a:rPr lang="en-US" dirty="0" smtClean="0"/>
              <a:t>) = 3x </a:t>
            </a:r>
            <a:r>
              <a:rPr lang="en-US" dirty="0"/>
              <a:t>+ </a:t>
            </a:r>
            <a:r>
              <a:rPr lang="en-US" dirty="0" smtClean="0"/>
              <a:t>7</a:t>
            </a:r>
            <a:endParaRPr lang="en-US" dirty="0"/>
          </a:p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find  </a:t>
            </a:r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(4) </a:t>
            </a:r>
          </a:p>
          <a:p>
            <a:endParaRPr lang="en-US" sz="1000" dirty="0"/>
          </a:p>
          <a:p>
            <a:r>
              <a:rPr lang="en-US" dirty="0" smtClean="0"/>
              <a:t>find </a:t>
            </a:r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(x+1) </a:t>
            </a:r>
          </a:p>
          <a:p>
            <a:endParaRPr lang="en-US" sz="2000" dirty="0"/>
          </a:p>
          <a:p>
            <a:r>
              <a:rPr lang="en-US" dirty="0"/>
              <a:t>find </a:t>
            </a:r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(-x) 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Functions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/>
              <a:t> </a:t>
            </a:r>
            <a:r>
              <a:rPr lang="en-US" dirty="0"/>
              <a:t>(x) = x</a:t>
            </a:r>
            <a:r>
              <a:rPr lang="en-US" baseline="30000" dirty="0"/>
              <a:t>2</a:t>
            </a:r>
            <a:r>
              <a:rPr lang="en-US" dirty="0"/>
              <a:t> - 2x +</a:t>
            </a:r>
            <a:r>
              <a:rPr lang="en-US" dirty="0" smtClean="0"/>
              <a:t>7</a:t>
            </a:r>
          </a:p>
          <a:p>
            <a:r>
              <a:rPr lang="en-US" dirty="0" smtClean="0"/>
              <a:t>evaluate </a:t>
            </a:r>
            <a:r>
              <a:rPr lang="en-US" dirty="0"/>
              <a:t>each of the following:</a:t>
            </a:r>
          </a:p>
          <a:p>
            <a:r>
              <a:rPr lang="en-US" dirty="0"/>
              <a:t>	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/>
              <a:t> </a:t>
            </a:r>
            <a:r>
              <a:rPr lang="en-US" dirty="0"/>
              <a:t>(-5)  </a:t>
            </a:r>
            <a:endParaRPr lang="en-US" dirty="0" smtClean="0"/>
          </a:p>
          <a:p>
            <a:endParaRPr lang="en-US" sz="2000" dirty="0" smtClean="0"/>
          </a:p>
          <a:p>
            <a:r>
              <a:rPr lang="en-US" dirty="0" smtClean="0"/>
              <a:t>	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/>
              <a:t> </a:t>
            </a:r>
            <a:r>
              <a:rPr lang="en-US" dirty="0"/>
              <a:t>(x+4)    </a:t>
            </a:r>
            <a:endParaRPr lang="en-US" dirty="0" smtClean="0"/>
          </a:p>
          <a:p>
            <a:endParaRPr lang="en-US" sz="2000" dirty="0" smtClean="0"/>
          </a:p>
          <a:p>
            <a:r>
              <a:rPr lang="en-US" dirty="0" smtClean="0"/>
              <a:t>	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/>
              <a:t> </a:t>
            </a:r>
            <a:r>
              <a:rPr lang="en-US" dirty="0"/>
              <a:t>(-x)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Functions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2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 smtClean="0"/>
              <a:t>The “legal” values for a function are called: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FFC000"/>
                </a:solidFill>
              </a:rPr>
              <a:t>Domain</a:t>
            </a:r>
            <a:r>
              <a:rPr lang="en-US" dirty="0" smtClean="0"/>
              <a:t> </a:t>
            </a:r>
            <a:r>
              <a:rPr lang="en-US" dirty="0"/>
              <a:t>- the </a:t>
            </a:r>
            <a:r>
              <a:rPr lang="en-US" i="1" dirty="0" err="1"/>
              <a:t>x</a:t>
            </a:r>
            <a:r>
              <a:rPr lang="en-US" dirty="0" err="1"/>
              <a:t>s</a:t>
            </a:r>
            <a:endParaRPr lang="en-US" dirty="0"/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FFC000"/>
                </a:solidFill>
              </a:rPr>
              <a:t>Range</a:t>
            </a:r>
            <a:r>
              <a:rPr lang="en-US" dirty="0" smtClean="0"/>
              <a:t> </a:t>
            </a:r>
            <a:r>
              <a:rPr lang="en-US" dirty="0"/>
              <a:t>- the </a:t>
            </a:r>
            <a:r>
              <a:rPr lang="en-US" i="1" dirty="0" err="1"/>
              <a:t>y</a:t>
            </a:r>
            <a:r>
              <a:rPr lang="en-US" dirty="0" err="1"/>
              <a:t>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can also be written as ordered pairs</a:t>
            </a:r>
          </a:p>
          <a:p>
            <a:endParaRPr lang="en-US" dirty="0"/>
          </a:p>
          <a:p>
            <a:r>
              <a:rPr lang="en-US" dirty="0" smtClean="0"/>
              <a:t>Usually the identifier is first and the information about that subject is second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domain for this function:</a:t>
            </a:r>
          </a:p>
          <a:p>
            <a:r>
              <a:rPr lang="en-US" dirty="0" smtClean="0"/>
              <a:t>	{(</a:t>
            </a:r>
            <a:r>
              <a:rPr lang="en-US" dirty="0"/>
              <a:t>0,-2)(5,0)(13,4.2)(8.1,6)}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Functions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0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domain for this function:</a:t>
            </a:r>
          </a:p>
          <a:p>
            <a:r>
              <a:rPr lang="en-US" dirty="0"/>
              <a:t>	{(0,-2)(5,0)(13,4.2)(8.1,6</a:t>
            </a:r>
            <a:r>
              <a:rPr lang="en-US" dirty="0" smtClean="0"/>
              <a:t>)}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Doma</a:t>
            </a:r>
            <a:r>
              <a:rPr lang="en-US" dirty="0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rgbClr val="FFFF00"/>
                </a:solidFill>
              </a:rPr>
              <a:t>n = 0,5,13,8.1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Functions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90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</a:t>
            </a:r>
            <a:r>
              <a:rPr lang="en-US" dirty="0" smtClean="0"/>
              <a:t>range </a:t>
            </a:r>
            <a:r>
              <a:rPr lang="en-US" dirty="0"/>
              <a:t>for this function:</a:t>
            </a:r>
          </a:p>
          <a:p>
            <a:r>
              <a:rPr lang="en-US" dirty="0"/>
              <a:t>	{(0,-2)(5,0)(13,4.2)(8.1,6)}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Functions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26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</a:t>
            </a:r>
            <a:r>
              <a:rPr lang="en-US" dirty="0" smtClean="0"/>
              <a:t>range </a:t>
            </a:r>
            <a:r>
              <a:rPr lang="en-US" dirty="0"/>
              <a:t>for this function:</a:t>
            </a:r>
          </a:p>
          <a:p>
            <a:r>
              <a:rPr lang="en-US" dirty="0"/>
              <a:t>	{(0,-2)(5,0)(13,4.2)(8.1,6</a:t>
            </a:r>
            <a:r>
              <a:rPr lang="en-US" dirty="0" smtClean="0"/>
              <a:t>)}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Range = -2,0,4.2,6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Functions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7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Inverse </a:t>
            </a:r>
            <a:r>
              <a:rPr lang="en-US" dirty="0"/>
              <a:t>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Undo a function</a:t>
            </a:r>
          </a:p>
        </p:txBody>
      </p:sp>
    </p:spTree>
    <p:extLst>
      <p:ext uri="{BB962C8B-B14F-4D97-AF65-F5344CB8AC3E}">
        <p14:creationId xmlns:p14="http://schemas.microsoft.com/office/powerpoint/2010/main" val="412505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function ƒ(x)</a:t>
            </a:r>
          </a:p>
          <a:p>
            <a:endParaRPr lang="en-US" sz="2000" dirty="0"/>
          </a:p>
          <a:p>
            <a:r>
              <a:rPr lang="en-US" dirty="0" smtClean="0"/>
              <a:t>has an inverse </a:t>
            </a:r>
            <a:r>
              <a:rPr lang="en-US" dirty="0"/>
              <a:t>ƒ</a:t>
            </a:r>
            <a:r>
              <a:rPr lang="en-US" baseline="30000" dirty="0" smtClean="0"/>
              <a:t>-1 </a:t>
            </a:r>
            <a:r>
              <a:rPr lang="en-US" dirty="0" smtClean="0"/>
              <a:t>(x)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5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1"/>
            <a:ext cx="4089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657600"/>
          </a:xfrm>
        </p:spPr>
        <p:txBody>
          <a:bodyPr/>
          <a:lstStyle/>
          <a:p>
            <a:r>
              <a:rPr lang="en-US" i="1" dirty="0" smtClean="0"/>
              <a:t>   </a:t>
            </a:r>
            <a:r>
              <a:rPr lang="en-US" dirty="0" smtClean="0"/>
              <a:t>ƒ(x)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ƒ</a:t>
            </a:r>
            <a:r>
              <a:rPr lang="en-US" baseline="30000" dirty="0" smtClean="0"/>
              <a:t>-1</a:t>
            </a:r>
            <a:r>
              <a:rPr lang="en-US" dirty="0" smtClean="0"/>
              <a:t>(x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6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domain </a:t>
            </a:r>
            <a:r>
              <a:rPr lang="en-US" dirty="0" smtClean="0"/>
              <a:t>of ƒ </a:t>
            </a:r>
            <a:r>
              <a:rPr lang="en-US" dirty="0"/>
              <a:t>is equal to the range </a:t>
            </a:r>
            <a:r>
              <a:rPr lang="en-US" dirty="0" smtClean="0"/>
              <a:t>of </a:t>
            </a:r>
            <a:r>
              <a:rPr lang="en-US" dirty="0"/>
              <a:t>ƒ</a:t>
            </a:r>
            <a:r>
              <a:rPr lang="en-US" sz="2000" dirty="0" smtClean="0"/>
              <a:t> </a:t>
            </a:r>
            <a:r>
              <a:rPr lang="en-US" baseline="30000" dirty="0"/>
              <a:t>-1</a:t>
            </a:r>
            <a:r>
              <a:rPr lang="en-US" dirty="0"/>
              <a:t> and vice-versa</a:t>
            </a:r>
          </a:p>
        </p:txBody>
      </p:sp>
    </p:spTree>
    <p:extLst>
      <p:ext uri="{BB962C8B-B14F-4D97-AF65-F5344CB8AC3E}">
        <p14:creationId xmlns:p14="http://schemas.microsoft.com/office/powerpoint/2010/main" val="61894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</a:t>
            </a:r>
            <a:r>
              <a:rPr lang="en-US" dirty="0" err="1" smtClean="0"/>
              <a:t>x”s</a:t>
            </a:r>
            <a:r>
              <a:rPr lang="en-US" dirty="0" smtClean="0"/>
              <a:t> become the “</a:t>
            </a:r>
            <a:r>
              <a:rPr lang="en-US" dirty="0" err="1" smtClean="0"/>
              <a:t>y”s</a:t>
            </a:r>
            <a:r>
              <a:rPr lang="en-US" dirty="0" smtClean="0"/>
              <a:t> and vice versa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set or list of identifiers is called the </a:t>
            </a:r>
            <a:r>
              <a:rPr lang="en-US" dirty="0" smtClean="0">
                <a:solidFill>
                  <a:srgbClr val="FFC000"/>
                </a:solidFill>
              </a:rPr>
              <a:t>domain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11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Is {(2,5), (7,3)} the inverse of the function:  {(5,2), (3,7)}?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Inverse Functions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9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r>
              <a:rPr lang="en-US" dirty="0" smtClean="0"/>
              <a:t>  Given </a:t>
            </a:r>
            <a:r>
              <a:rPr lang="en-US" dirty="0"/>
              <a:t>the function :  </a:t>
            </a:r>
            <a:endParaRPr lang="en-US" dirty="0" smtClean="0"/>
          </a:p>
          <a:p>
            <a:pPr algn="ctr"/>
            <a:r>
              <a:rPr lang="en-US" dirty="0" smtClean="0"/>
              <a:t>ƒ(</a:t>
            </a:r>
            <a:r>
              <a:rPr lang="en-US" i="1" dirty="0" smtClean="0"/>
              <a:t>x</a:t>
            </a:r>
            <a:r>
              <a:rPr lang="en-US" dirty="0"/>
              <a:t>) = {(7,–1), (0,5), (6,2), (–8,3</a:t>
            </a:r>
            <a:r>
              <a:rPr lang="en-US" dirty="0" smtClean="0"/>
              <a:t>)} </a:t>
            </a:r>
          </a:p>
          <a:p>
            <a:r>
              <a:rPr lang="en-US" dirty="0"/>
              <a:t> </a:t>
            </a:r>
            <a:r>
              <a:rPr lang="en-US" dirty="0" smtClean="0"/>
              <a:t> is </a:t>
            </a:r>
            <a:r>
              <a:rPr lang="en-US" dirty="0"/>
              <a:t>the inverse also a </a:t>
            </a:r>
            <a:r>
              <a:rPr lang="en-US" dirty="0" smtClean="0"/>
              <a:t>function</a:t>
            </a:r>
            <a:r>
              <a:rPr lang="en-US" dirty="0"/>
              <a:t>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Inverse Functions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219200"/>
            <a:ext cx="8686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Finding </a:t>
            </a:r>
            <a:r>
              <a:rPr lang="en-US" dirty="0"/>
              <a:t>the </a:t>
            </a:r>
            <a:r>
              <a:rPr lang="en-US" dirty="0" smtClean="0"/>
              <a:t>inverse for formulas</a:t>
            </a:r>
            <a:endParaRPr lang="en-US" dirty="0"/>
          </a:p>
          <a:p>
            <a:endParaRPr lang="en-US" sz="2000" dirty="0" smtClean="0"/>
          </a:p>
          <a:p>
            <a:r>
              <a:rPr lang="en-US" dirty="0" smtClean="0"/>
              <a:t>1</a:t>
            </a:r>
            <a:r>
              <a:rPr lang="en-US" dirty="0"/>
              <a:t>)  Replace "</a:t>
            </a:r>
            <a:r>
              <a:rPr lang="en-US" dirty="0" smtClean="0"/>
              <a:t>ƒ(x</a:t>
            </a:r>
            <a:r>
              <a:rPr lang="en-US" dirty="0"/>
              <a:t>)" with "y"</a:t>
            </a:r>
          </a:p>
          <a:p>
            <a:r>
              <a:rPr lang="en-US" dirty="0"/>
              <a:t>2)  Interchange "x" and "y"</a:t>
            </a:r>
          </a:p>
          <a:p>
            <a:r>
              <a:rPr lang="en-US" dirty="0"/>
              <a:t>3)  Solve for "y"</a:t>
            </a:r>
          </a:p>
          <a:p>
            <a:r>
              <a:rPr lang="en-US" dirty="0" smtClean="0"/>
              <a:t>4</a:t>
            </a:r>
            <a:r>
              <a:rPr lang="en-US" dirty="0"/>
              <a:t>) </a:t>
            </a:r>
            <a:r>
              <a:rPr lang="en-US" dirty="0" smtClean="0"/>
              <a:t> Replace "y</a:t>
            </a:r>
            <a:r>
              <a:rPr lang="en-US" dirty="0"/>
              <a:t>" in </a:t>
            </a:r>
            <a:r>
              <a:rPr lang="en-US" dirty="0" smtClean="0"/>
              <a:t>with ƒ</a:t>
            </a:r>
            <a:r>
              <a:rPr lang="en-US" baseline="30000" dirty="0" smtClean="0"/>
              <a:t>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endParaRPr lang="en-US" sz="2000" dirty="0"/>
          </a:p>
          <a:p>
            <a:r>
              <a:rPr lang="en-US" dirty="0"/>
              <a:t>ƒ(x</a:t>
            </a:r>
            <a:r>
              <a:rPr lang="en-US" dirty="0" smtClean="0"/>
              <a:t>) = 8x – 9</a:t>
            </a:r>
          </a:p>
          <a:p>
            <a:r>
              <a:rPr lang="en-US" dirty="0" smtClean="0"/>
              <a:t>find </a:t>
            </a:r>
            <a:r>
              <a:rPr lang="en-US" dirty="0"/>
              <a:t>ƒ</a:t>
            </a:r>
            <a:r>
              <a:rPr lang="en-US" baseline="30000" dirty="0" smtClean="0"/>
              <a:t>-1 </a:t>
            </a:r>
            <a:r>
              <a:rPr lang="en-US" dirty="0"/>
              <a:t>(x)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7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endParaRPr lang="en-US" sz="2000" dirty="0"/>
          </a:p>
          <a:p>
            <a:r>
              <a:rPr lang="en-US" dirty="0"/>
              <a:t>ƒ(x</a:t>
            </a:r>
            <a:r>
              <a:rPr lang="en-US" dirty="0" smtClean="0"/>
              <a:t>) = 8x – 9</a:t>
            </a:r>
          </a:p>
          <a:p>
            <a:r>
              <a:rPr lang="en-US" dirty="0" smtClean="0"/>
              <a:t>y = 8x – 9</a:t>
            </a:r>
          </a:p>
          <a:p>
            <a:r>
              <a:rPr lang="en-US" dirty="0" smtClean="0"/>
              <a:t>x = 8y – 9</a:t>
            </a:r>
          </a:p>
          <a:p>
            <a:r>
              <a:rPr lang="en-US" dirty="0" smtClean="0"/>
              <a:t>y = (x + 9)/8</a:t>
            </a:r>
          </a:p>
          <a:p>
            <a:r>
              <a:rPr lang="en-US" dirty="0"/>
              <a:t>ƒ</a:t>
            </a:r>
            <a:r>
              <a:rPr lang="en-US" baseline="30000" dirty="0" smtClean="0"/>
              <a:t>-1 </a:t>
            </a:r>
            <a:r>
              <a:rPr lang="en-US" dirty="0"/>
              <a:t>(x</a:t>
            </a:r>
            <a:r>
              <a:rPr lang="en-US" dirty="0" smtClean="0"/>
              <a:t>) </a:t>
            </a:r>
            <a:r>
              <a:rPr lang="en-US" dirty="0"/>
              <a:t>= (x + 9)/8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Inverse Functions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686800" cy="5638800"/>
          </a:xfrm>
        </p:spPr>
        <p:txBody>
          <a:bodyPr/>
          <a:lstStyle/>
          <a:p>
            <a:r>
              <a:rPr lang="en-US" dirty="0"/>
              <a:t>Find the inverse of the </a:t>
            </a:r>
            <a:r>
              <a:rPr lang="en-US" dirty="0" smtClean="0"/>
              <a:t>function</a:t>
            </a:r>
            <a:r>
              <a:rPr lang="en-US" dirty="0"/>
              <a:t>:  </a:t>
            </a:r>
            <a:endParaRPr lang="en-US" dirty="0" smtClean="0"/>
          </a:p>
          <a:p>
            <a:pPr algn="ctr"/>
            <a:r>
              <a:rPr lang="en-US" dirty="0" smtClean="0"/>
              <a:t>ƒ(x</a:t>
            </a:r>
            <a:r>
              <a:rPr lang="en-US" dirty="0"/>
              <a:t>) = </a:t>
            </a:r>
            <a:r>
              <a:rPr lang="en-US" dirty="0" smtClean="0"/>
              <a:t>9x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686800" cy="5638800"/>
          </a:xfrm>
        </p:spPr>
        <p:txBody>
          <a:bodyPr/>
          <a:lstStyle/>
          <a:p>
            <a:r>
              <a:rPr lang="en-US" dirty="0"/>
              <a:t>Find the inverse of the function:  </a:t>
            </a:r>
          </a:p>
          <a:p>
            <a:pPr algn="ctr"/>
            <a:r>
              <a:rPr lang="en-US" dirty="0"/>
              <a:t>ƒ(x) = 4x + 12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Inverse Functions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3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the domain of </a:t>
            </a:r>
            <a:r>
              <a:rPr lang="en-US" dirty="0" smtClean="0"/>
              <a:t>ƒ </a:t>
            </a:r>
            <a:r>
              <a:rPr lang="en-US" dirty="0"/>
              <a:t>is equal to the range of  </a:t>
            </a:r>
            <a:r>
              <a:rPr lang="en-US" dirty="0" smtClean="0"/>
              <a:t>ƒ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r>
              <a:rPr lang="en-US" dirty="0"/>
              <a:t>and vice-versa, an inverse will </a:t>
            </a:r>
          </a:p>
          <a:p>
            <a:r>
              <a:rPr lang="en-US" dirty="0"/>
              <a:t>rotate a function: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750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64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function is always rotated around the 1:1 y=x line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750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19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function to have an inverse that is also a function, the original function must pass a horizontal line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8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set or list of information is called the </a:t>
            </a:r>
            <a:r>
              <a:rPr lang="en-US" dirty="0" smtClean="0">
                <a:solidFill>
                  <a:srgbClr val="FFC000"/>
                </a:solidFill>
              </a:rPr>
              <a:t>range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3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Does it have an inverse?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66678"/>
            <a:ext cx="2595880" cy="245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4336197"/>
            <a:ext cx="2595880" cy="245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66677"/>
            <a:ext cx="2595880" cy="245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80742"/>
            <a:ext cx="2595556" cy="245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011" y="1676400"/>
            <a:ext cx="3451589" cy="240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Inverse Functions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3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003425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6200" y="6858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 smtClean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2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1  2  3  </a:t>
            </a:r>
          </a:p>
          <a:p>
            <a:endParaRPr lang="en-US" dirty="0"/>
          </a:p>
          <a:p>
            <a:r>
              <a:rPr lang="en-US" dirty="0" smtClean="0"/>
              <a:t>What’s the next item in this sequence?</a:t>
            </a:r>
            <a:endParaRPr lang="en-US" dirty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3246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lain"/>
            </a:pPr>
            <a:r>
              <a:rPr lang="en-US" dirty="0" smtClean="0"/>
              <a:t>3   5   7</a:t>
            </a:r>
          </a:p>
          <a:p>
            <a:pPr marL="742950" indent="-742950">
              <a:buAutoNum type="arabicPlain"/>
            </a:pPr>
            <a:endParaRPr lang="en-US" dirty="0"/>
          </a:p>
          <a:p>
            <a:r>
              <a:rPr lang="en-US" dirty="0"/>
              <a:t>What’s the next item in this sequence?</a:t>
            </a:r>
          </a:p>
          <a:p>
            <a:pPr marL="742950" indent="-742950">
              <a:buAutoNum type="arabicPlain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6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Sequences are ordered 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25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They don’t have to be numbers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133600"/>
            <a:ext cx="7391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26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38600" y="2286000"/>
            <a:ext cx="2362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/>
                <a:cs typeface="Arial"/>
              </a:rPr>
              <a:t>→ </a:t>
            </a:r>
            <a:r>
              <a:rPr lang="en-US" dirty="0">
                <a:latin typeface="Arial"/>
                <a:cs typeface="Arial"/>
              </a:rPr>
              <a:t>→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3101"/>
            <a:ext cx="9144000" cy="434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02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74" y="1600200"/>
            <a:ext cx="879372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54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 smtClean="0"/>
              <a:t>Sequence or not?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Sequences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8" y="2438400"/>
            <a:ext cx="7838502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5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Each member of a sequence is called a “</a:t>
            </a:r>
            <a:r>
              <a:rPr lang="en-US" dirty="0" smtClean="0">
                <a:solidFill>
                  <a:schemeClr val="tx1"/>
                </a:solidFill>
              </a:rPr>
              <a:t>term</a:t>
            </a:r>
            <a:r>
              <a:rPr lang="en-US" dirty="0" smtClean="0"/>
              <a:t>”</a:t>
            </a:r>
          </a:p>
          <a:p>
            <a:endParaRPr lang="en-US" sz="20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7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638800"/>
          </a:xfrm>
        </p:spPr>
        <p:txBody>
          <a:bodyPr/>
          <a:lstStyle/>
          <a:p>
            <a:r>
              <a:rPr lang="en-US" dirty="0" smtClean="0"/>
              <a:t>These ordered pairs form a set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term is designated by a subscript:</a:t>
            </a:r>
          </a:p>
          <a:p>
            <a:endParaRPr lang="en-US" sz="1000" dirty="0"/>
          </a:p>
          <a:p>
            <a:pPr algn="ctr"/>
            <a:r>
              <a:rPr lang="en-US" dirty="0"/>
              <a:t>a</a:t>
            </a:r>
            <a:r>
              <a:rPr lang="en-US" baseline="-25000" dirty="0"/>
              <a:t>1, </a:t>
            </a:r>
            <a:r>
              <a:rPr lang="en-US" dirty="0"/>
              <a:t>a</a:t>
            </a:r>
            <a:r>
              <a:rPr lang="en-US" baseline="-25000" dirty="0"/>
              <a:t>2, </a:t>
            </a:r>
            <a:r>
              <a:rPr lang="en-US" dirty="0"/>
              <a:t>a</a:t>
            </a:r>
            <a:r>
              <a:rPr lang="en-US" baseline="-25000" dirty="0"/>
              <a:t>3, ..., </a:t>
            </a:r>
            <a:r>
              <a:rPr lang="en-US" dirty="0"/>
              <a:t>a</a:t>
            </a:r>
            <a:r>
              <a:rPr lang="en-US" baseline="-25000" dirty="0"/>
              <a:t>n, ...</a:t>
            </a:r>
          </a:p>
          <a:p>
            <a:endParaRPr lang="en-US" dirty="0" smtClean="0"/>
          </a:p>
          <a:p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term in the sequence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is  a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The n</a:t>
            </a:r>
            <a:r>
              <a:rPr lang="en-US" baseline="30000" dirty="0" smtClean="0"/>
              <a:t>th</a:t>
            </a:r>
            <a:r>
              <a:rPr lang="en-US" dirty="0" smtClean="0"/>
              <a:t> term is a</a:t>
            </a:r>
            <a:r>
              <a:rPr lang="en-US" baseline="-25000" dirty="0" smtClean="0"/>
              <a:t>n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15035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</a:t>
            </a:r>
            <a:r>
              <a:rPr lang="en-US" baseline="-25000" dirty="0"/>
              <a:t>17</a:t>
            </a:r>
            <a:r>
              <a:rPr lang="en-US" dirty="0"/>
              <a:t> in the sequence:</a:t>
            </a:r>
          </a:p>
          <a:p>
            <a:endParaRPr lang="en-US" sz="2000" dirty="0" smtClean="0"/>
          </a:p>
          <a:p>
            <a:r>
              <a:rPr lang="en-US" dirty="0" smtClean="0"/>
              <a:t>1 </a:t>
            </a:r>
            <a:r>
              <a:rPr lang="en-US" dirty="0"/>
              <a:t>2 3 4 5 6 7 8 9 10 11 12 13 14 15 16 17 18 19 20 21 22 23 24 25 26 27 28 29 30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Sequences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61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/>
              <a:t>a</a:t>
            </a:r>
            <a:r>
              <a:rPr lang="en-US" baseline="-25000" dirty="0"/>
              <a:t>5</a:t>
            </a:r>
            <a:r>
              <a:rPr lang="en-US" dirty="0"/>
              <a:t> in the following sequence:</a:t>
            </a:r>
          </a:p>
          <a:p>
            <a:r>
              <a:rPr lang="en-US" dirty="0"/>
              <a:t> </a:t>
            </a:r>
          </a:p>
          <a:p>
            <a:pPr algn="ctr"/>
            <a:r>
              <a:rPr lang="en-US" dirty="0" smtClean="0"/>
              <a:t>@  $  #  %  ^  &amp;  *  (  ~  ) 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Sequences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An infinite sequence goes on forever:</a:t>
            </a:r>
          </a:p>
          <a:p>
            <a:r>
              <a:rPr lang="en-US" dirty="0" smtClean="0"/>
              <a:t>	a</a:t>
            </a:r>
            <a:r>
              <a:rPr lang="en-US" baseline="-25000" dirty="0" smtClean="0"/>
              <a:t>1</a:t>
            </a:r>
            <a:r>
              <a:rPr lang="en-US" baseline="-25000" dirty="0"/>
              <a:t>, </a:t>
            </a:r>
            <a:r>
              <a:rPr lang="en-US" dirty="0"/>
              <a:t>a</a:t>
            </a:r>
            <a:r>
              <a:rPr lang="en-US" baseline="-25000" dirty="0"/>
              <a:t>2, </a:t>
            </a:r>
            <a:r>
              <a:rPr lang="en-US" dirty="0"/>
              <a:t>a</a:t>
            </a:r>
            <a:r>
              <a:rPr lang="en-US" baseline="-25000" dirty="0"/>
              <a:t>3, </a:t>
            </a:r>
            <a:r>
              <a:rPr lang="en-US" baseline="-25000" dirty="0" smtClean="0"/>
              <a:t>...</a:t>
            </a:r>
          </a:p>
          <a:p>
            <a:endParaRPr lang="en-US" sz="2000" dirty="0"/>
          </a:p>
          <a:p>
            <a:r>
              <a:rPr lang="en-US" dirty="0" smtClean="0"/>
              <a:t>A finite sequence stops at some point:</a:t>
            </a:r>
          </a:p>
          <a:p>
            <a:r>
              <a:rPr lang="en-US" dirty="0" smtClean="0"/>
              <a:t>	a</a:t>
            </a:r>
            <a:r>
              <a:rPr lang="en-US" baseline="-25000" dirty="0" smtClean="0"/>
              <a:t>1</a:t>
            </a:r>
            <a:r>
              <a:rPr lang="en-US" baseline="-25000" dirty="0"/>
              <a:t>, </a:t>
            </a:r>
            <a:r>
              <a:rPr lang="en-US" dirty="0"/>
              <a:t>a</a:t>
            </a:r>
            <a:r>
              <a:rPr lang="en-US" baseline="-25000" dirty="0"/>
              <a:t>2, </a:t>
            </a:r>
            <a:r>
              <a:rPr lang="en-US" dirty="0"/>
              <a:t>a</a:t>
            </a:r>
            <a:r>
              <a:rPr lang="en-US" baseline="-25000" dirty="0"/>
              <a:t>3, </a:t>
            </a:r>
            <a:r>
              <a:rPr lang="en-US" baseline="-25000" dirty="0" smtClean="0"/>
              <a:t>..., </a:t>
            </a:r>
            <a:r>
              <a:rPr lang="en-US" dirty="0" smtClean="0"/>
              <a:t>a</a:t>
            </a:r>
            <a:r>
              <a:rPr lang="en-US" baseline="-25000" dirty="0" smtClean="0"/>
              <a:t>12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79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is the infinite series:</a:t>
            </a:r>
          </a:p>
          <a:p>
            <a:endParaRPr lang="en-US" dirty="0"/>
          </a:p>
          <a:p>
            <a:r>
              <a:rPr lang="en-US" dirty="0" smtClean="0"/>
              <a:t>1 2 3 5 8 13 21 …</a:t>
            </a:r>
          </a:p>
          <a:p>
            <a:endParaRPr lang="en-US" dirty="0"/>
          </a:p>
          <a:p>
            <a:r>
              <a:rPr lang="en-US" dirty="0" smtClean="0"/>
              <a:t>2 4 6 8 10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Sequences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Numerical sequences are often formed by a formula that uses one term to calculate the next term in the sequence</a:t>
            </a:r>
          </a:p>
        </p:txBody>
      </p:sp>
    </p:spTree>
    <p:extLst>
      <p:ext uri="{BB962C8B-B14F-4D97-AF65-F5344CB8AC3E}">
        <p14:creationId xmlns:p14="http://schemas.microsoft.com/office/powerpoint/2010/main" val="376600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evaluate a sequence by </a:t>
            </a:r>
            <a:r>
              <a:rPr lang="en-US" dirty="0"/>
              <a:t>plugging in the requested numbers for each term</a:t>
            </a:r>
          </a:p>
        </p:txBody>
      </p:sp>
    </p:spTree>
    <p:extLst>
      <p:ext uri="{BB962C8B-B14F-4D97-AF65-F5344CB8AC3E}">
        <p14:creationId xmlns:p14="http://schemas.microsoft.com/office/powerpoint/2010/main" val="377516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638800"/>
          </a:xfrm>
        </p:spPr>
        <p:txBody>
          <a:bodyPr/>
          <a:lstStyle/>
          <a:p>
            <a:r>
              <a:rPr lang="en-US" dirty="0" smtClean="0"/>
              <a:t>In an </a:t>
            </a:r>
            <a:r>
              <a:rPr lang="en-US" dirty="0">
                <a:solidFill>
                  <a:srgbClr val="FFC000"/>
                </a:solidFill>
              </a:rPr>
              <a:t>explicit formula </a:t>
            </a:r>
            <a:r>
              <a:rPr lang="en-US" dirty="0" smtClean="0"/>
              <a:t>each </a:t>
            </a:r>
            <a:r>
              <a:rPr lang="en-US" dirty="0"/>
              <a:t>term in the sequence will be based on the subscript (or index) k: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 algn="ctr">
              <a:spcBef>
                <a:spcPts val="0"/>
              </a:spcBef>
            </a:pP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 = k/(k+1)</a:t>
            </a:r>
          </a:p>
          <a:p>
            <a:pPr algn="ctr">
              <a:spcBef>
                <a:spcPts val="0"/>
              </a:spcBef>
            </a:pPr>
            <a:endParaRPr lang="en-US" sz="2000" dirty="0"/>
          </a:p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1/(1+1) = 1/2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2/(2+1) = </a:t>
            </a:r>
            <a:r>
              <a:rPr lang="en-US" dirty="0" smtClean="0"/>
              <a:t>2/3</a:t>
            </a:r>
          </a:p>
          <a:p>
            <a:pPr algn="ctr">
              <a:spcBef>
                <a:spcPts val="0"/>
              </a:spcBef>
            </a:pPr>
            <a:r>
              <a:rPr lang="en-US" dirty="0" smtClean="0"/>
              <a:t>...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An alternating sequence: 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 algn="ctr">
              <a:spcBef>
                <a:spcPts val="0"/>
              </a:spcBef>
            </a:pP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 = (-</a:t>
            </a:r>
            <a:r>
              <a:rPr lang="en-US" dirty="0" smtClean="0"/>
              <a:t>1)</a:t>
            </a:r>
            <a:r>
              <a:rPr lang="en-US" baseline="30000" dirty="0" smtClean="0"/>
              <a:t>k</a:t>
            </a:r>
            <a:endParaRPr lang="en-US" baseline="30000" dirty="0"/>
          </a:p>
          <a:p>
            <a:pPr algn="ctr">
              <a:spcBef>
                <a:spcPts val="0"/>
              </a:spcBef>
            </a:pPr>
            <a:endParaRPr lang="en-US" sz="2000" dirty="0"/>
          </a:p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(-</a:t>
            </a:r>
            <a:r>
              <a:rPr lang="en-US" dirty="0" smtClean="0"/>
              <a:t>1)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-1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(-</a:t>
            </a:r>
            <a:r>
              <a:rPr lang="en-US" dirty="0" smtClean="0"/>
              <a:t>1)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1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 = (-</a:t>
            </a:r>
            <a:r>
              <a:rPr lang="en-US" dirty="0" smtClean="0"/>
              <a:t>1)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= -1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 = (-</a:t>
            </a:r>
            <a:r>
              <a:rPr lang="en-US" dirty="0" smtClean="0"/>
              <a:t>1)</a:t>
            </a:r>
            <a:r>
              <a:rPr lang="en-US" baseline="30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= 1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0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</a:t>
            </a:r>
            <a:r>
              <a:rPr lang="en-US" baseline="-25000" dirty="0"/>
              <a:t>3</a:t>
            </a:r>
            <a:r>
              <a:rPr lang="en-US" dirty="0"/>
              <a:t>  if   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	n </a:t>
            </a:r>
            <a:r>
              <a:rPr lang="en-US" dirty="0"/>
              <a:t>= 3   and  a</a:t>
            </a:r>
            <a:r>
              <a:rPr lang="en-US" baseline="-25000" dirty="0"/>
              <a:t>n</a:t>
            </a:r>
            <a:r>
              <a:rPr lang="en-US" dirty="0"/>
              <a:t> = 3</a:t>
            </a:r>
            <a:r>
              <a:rPr lang="en-US" baseline="30000" dirty="0"/>
              <a:t> </a:t>
            </a:r>
            <a:r>
              <a:rPr lang="en-US" dirty="0"/>
              <a:t>/</a:t>
            </a:r>
            <a:r>
              <a:rPr lang="en-US" baseline="30000" dirty="0"/>
              <a:t> </a:t>
            </a:r>
            <a:r>
              <a:rPr lang="en-US" dirty="0"/>
              <a:t>n ?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Sequences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638800"/>
          </a:xfrm>
        </p:spPr>
        <p:txBody>
          <a:bodyPr/>
          <a:lstStyle/>
          <a:p>
            <a:r>
              <a:rPr lang="en-US" dirty="0" smtClean="0"/>
              <a:t>The pairs are paired inside parentheses:</a:t>
            </a:r>
          </a:p>
          <a:p>
            <a:endParaRPr lang="en-US" sz="2000" dirty="0"/>
          </a:p>
          <a:p>
            <a:pPr eaLnBrk="1" hangingPunct="1"/>
            <a:r>
              <a:rPr lang="en-US" dirty="0" smtClean="0"/>
              <a:t>S = {(</a:t>
            </a:r>
            <a:r>
              <a:rPr lang="en-US" altLang="en-US" dirty="0" smtClean="0">
                <a:latin typeface="Comic Sans MS" pitchFamily="66" charset="0"/>
                <a:cs typeface="Arial" charset="0"/>
              </a:rPr>
              <a:t>Alice,5’8’’),(Ben,5’3’’),</a:t>
            </a:r>
          </a:p>
          <a:p>
            <a:pPr eaLnBrk="1" hangingPunct="1"/>
            <a:r>
              <a:rPr lang="en-US" altLang="en-US" dirty="0">
                <a:latin typeface="Comic Sans MS" pitchFamily="66" charset="0"/>
                <a:cs typeface="Arial" charset="0"/>
              </a:rPr>
              <a:t> </a:t>
            </a:r>
            <a:r>
              <a:rPr lang="en-US" altLang="en-US" dirty="0" smtClean="0">
                <a:latin typeface="Comic Sans MS" pitchFamily="66" charset="0"/>
                <a:cs typeface="Arial" charset="0"/>
              </a:rPr>
              <a:t>     (Carlos,6’),(Delphine,5’7’’)} </a:t>
            </a:r>
            <a:endParaRPr lang="en-US" altLang="en-US" dirty="0">
              <a:latin typeface="Comic Sans MS" pitchFamily="66" charset="0"/>
              <a:cs typeface="Arial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3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What is a</a:t>
            </a:r>
            <a:r>
              <a:rPr lang="en-US" baseline="-25000" dirty="0"/>
              <a:t>3</a:t>
            </a:r>
            <a:r>
              <a:rPr lang="en-US" dirty="0"/>
              <a:t>  if   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	n </a:t>
            </a:r>
            <a:r>
              <a:rPr lang="en-US" dirty="0"/>
              <a:t>= 3   and  a</a:t>
            </a:r>
            <a:r>
              <a:rPr lang="en-US" baseline="-25000" dirty="0"/>
              <a:t>n</a:t>
            </a:r>
            <a:r>
              <a:rPr lang="en-US" dirty="0"/>
              <a:t> = 3</a:t>
            </a:r>
            <a:r>
              <a:rPr lang="en-US" baseline="30000" dirty="0"/>
              <a:t> </a:t>
            </a:r>
            <a:r>
              <a:rPr lang="en-US" dirty="0"/>
              <a:t>/</a:t>
            </a:r>
            <a:r>
              <a:rPr lang="en-US" baseline="30000" dirty="0"/>
              <a:t> </a:t>
            </a:r>
            <a:r>
              <a:rPr lang="en-US" dirty="0"/>
              <a:t>n ?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Plug in n=3!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Sequences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What is a</a:t>
            </a:r>
            <a:r>
              <a:rPr lang="en-US" baseline="-25000" dirty="0"/>
              <a:t>3</a:t>
            </a:r>
            <a:r>
              <a:rPr lang="en-US" dirty="0"/>
              <a:t>  if   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	n </a:t>
            </a:r>
            <a:r>
              <a:rPr lang="en-US" dirty="0"/>
              <a:t>= 3   and  a</a:t>
            </a:r>
            <a:r>
              <a:rPr lang="en-US" baseline="-25000" dirty="0"/>
              <a:t>n</a:t>
            </a:r>
            <a:r>
              <a:rPr lang="en-US" dirty="0"/>
              <a:t> = 3</a:t>
            </a:r>
            <a:r>
              <a:rPr lang="en-US" baseline="30000" dirty="0"/>
              <a:t> </a:t>
            </a:r>
            <a:r>
              <a:rPr lang="en-US" dirty="0"/>
              <a:t>/</a:t>
            </a:r>
            <a:r>
              <a:rPr lang="en-US" baseline="30000" dirty="0"/>
              <a:t> </a:t>
            </a:r>
            <a:r>
              <a:rPr lang="en-US" dirty="0"/>
              <a:t>n ?</a:t>
            </a:r>
          </a:p>
          <a:p>
            <a:r>
              <a:rPr lang="en-US" sz="2000" dirty="0"/>
              <a:t> 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3</a:t>
            </a:r>
            <a:r>
              <a:rPr lang="en-US" baseline="30000" dirty="0"/>
              <a:t> </a:t>
            </a:r>
            <a:r>
              <a:rPr lang="en-US" dirty="0"/>
              <a:t>/</a:t>
            </a:r>
            <a:r>
              <a:rPr lang="en-US" baseline="30000" dirty="0"/>
              <a:t> </a:t>
            </a:r>
            <a:r>
              <a:rPr lang="en-US" dirty="0" smtClean="0"/>
              <a:t>n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= 3</a:t>
            </a:r>
            <a:r>
              <a:rPr lang="en-US" baseline="30000" dirty="0"/>
              <a:t> </a:t>
            </a:r>
            <a:r>
              <a:rPr lang="en-US" dirty="0"/>
              <a:t>/</a:t>
            </a:r>
            <a:r>
              <a:rPr lang="en-US" baseline="30000" dirty="0"/>
              <a:t> </a:t>
            </a:r>
            <a:r>
              <a:rPr lang="en-US" dirty="0" smtClean="0"/>
              <a:t>3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Sequences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What is a</a:t>
            </a:r>
            <a:r>
              <a:rPr lang="en-US" sz="3600" baseline="-25000" dirty="0"/>
              <a:t>n</a:t>
            </a:r>
            <a:r>
              <a:rPr lang="en-US" sz="3600" dirty="0"/>
              <a:t> if    </a:t>
            </a:r>
            <a:endParaRPr lang="en-US" sz="3600" dirty="0" smtClean="0"/>
          </a:p>
          <a:p>
            <a:r>
              <a:rPr lang="en-US" sz="3600" dirty="0" smtClean="0"/>
              <a:t>	n </a:t>
            </a:r>
            <a:r>
              <a:rPr lang="en-US" sz="3600" dirty="0"/>
              <a:t>= </a:t>
            </a:r>
            <a:r>
              <a:rPr lang="en-US" sz="3600" dirty="0" smtClean="0"/>
              <a:t>2   </a:t>
            </a:r>
          </a:p>
          <a:p>
            <a:r>
              <a:rPr lang="en-US" sz="3600" dirty="0" smtClean="0"/>
              <a:t>	a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 </a:t>
            </a:r>
            <a:r>
              <a:rPr lang="en-US" sz="3600" dirty="0"/>
              <a:t>= </a:t>
            </a:r>
            <a:r>
              <a:rPr lang="en-US" sz="3600" dirty="0" smtClean="0"/>
              <a:t>4</a:t>
            </a:r>
          </a:p>
          <a:p>
            <a:r>
              <a:rPr lang="en-US" sz="3600" dirty="0" smtClean="0"/>
              <a:t>	a</a:t>
            </a:r>
            <a:r>
              <a:rPr lang="en-US" sz="3600" baseline="-25000" dirty="0" smtClean="0"/>
              <a:t>n</a:t>
            </a:r>
            <a:r>
              <a:rPr lang="en-US" sz="3600" dirty="0" smtClean="0"/>
              <a:t> </a:t>
            </a:r>
            <a:r>
              <a:rPr lang="en-US" sz="3600" dirty="0"/>
              <a:t>= </a:t>
            </a:r>
            <a:r>
              <a:rPr lang="en-US" sz="3600" dirty="0" smtClean="0"/>
              <a:t>a</a:t>
            </a:r>
            <a:r>
              <a:rPr lang="en-US" sz="3600" baseline="-25000" dirty="0" smtClean="0"/>
              <a:t>n-1</a:t>
            </a:r>
            <a:r>
              <a:rPr lang="en-US" sz="3600" dirty="0" smtClean="0"/>
              <a:t> </a:t>
            </a:r>
            <a:r>
              <a:rPr lang="en-US" sz="3600" dirty="0"/>
              <a:t>+ </a:t>
            </a:r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Sequences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sz="3600" dirty="0"/>
              <a:t>What is a</a:t>
            </a:r>
            <a:r>
              <a:rPr lang="en-US" sz="3600" baseline="-25000" dirty="0"/>
              <a:t>n</a:t>
            </a:r>
            <a:r>
              <a:rPr lang="en-US" sz="3600" dirty="0"/>
              <a:t> if    </a:t>
            </a:r>
            <a:endParaRPr lang="en-US" sz="3600" dirty="0" smtClean="0"/>
          </a:p>
          <a:p>
            <a:r>
              <a:rPr lang="en-US" sz="3600" dirty="0" smtClean="0"/>
              <a:t>	n </a:t>
            </a:r>
            <a:r>
              <a:rPr lang="en-US" sz="3600" dirty="0"/>
              <a:t>= </a:t>
            </a:r>
            <a:r>
              <a:rPr lang="en-US" sz="3600" dirty="0" smtClean="0"/>
              <a:t>2   </a:t>
            </a:r>
          </a:p>
          <a:p>
            <a:r>
              <a:rPr lang="en-US" sz="3600" dirty="0" smtClean="0"/>
              <a:t>	a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 </a:t>
            </a:r>
            <a:r>
              <a:rPr lang="en-US" sz="3600" dirty="0"/>
              <a:t>= </a:t>
            </a:r>
            <a:r>
              <a:rPr lang="en-US" sz="3600" dirty="0" smtClean="0"/>
              <a:t>4</a:t>
            </a:r>
          </a:p>
          <a:p>
            <a:r>
              <a:rPr lang="en-US" sz="3600" dirty="0" smtClean="0"/>
              <a:t>	a</a:t>
            </a:r>
            <a:r>
              <a:rPr lang="en-US" sz="3600" baseline="-25000" dirty="0" smtClean="0"/>
              <a:t>n</a:t>
            </a:r>
            <a:r>
              <a:rPr lang="en-US" sz="3600" dirty="0" smtClean="0"/>
              <a:t> </a:t>
            </a:r>
            <a:r>
              <a:rPr lang="en-US" sz="3600" dirty="0"/>
              <a:t>= </a:t>
            </a:r>
            <a:r>
              <a:rPr lang="en-US" sz="3600" dirty="0" smtClean="0"/>
              <a:t>a</a:t>
            </a:r>
            <a:r>
              <a:rPr lang="en-US" sz="3600" baseline="-25000" dirty="0" smtClean="0"/>
              <a:t>n-1</a:t>
            </a:r>
            <a:r>
              <a:rPr lang="en-US" sz="3600" dirty="0" smtClean="0"/>
              <a:t> </a:t>
            </a:r>
            <a:r>
              <a:rPr lang="en-US" sz="3600" dirty="0"/>
              <a:t>+ </a:t>
            </a:r>
            <a:r>
              <a:rPr lang="en-US" sz="3600" dirty="0" smtClean="0"/>
              <a:t>1</a:t>
            </a:r>
          </a:p>
          <a:p>
            <a:r>
              <a:rPr lang="en-US" sz="3600" dirty="0" smtClean="0"/>
              <a:t>Plug in n = 2</a:t>
            </a:r>
            <a:endParaRPr lang="en-US" sz="36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Sequences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87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sz="3600" dirty="0"/>
              <a:t>What is a</a:t>
            </a:r>
            <a:r>
              <a:rPr lang="en-US" sz="3600" baseline="-25000" dirty="0"/>
              <a:t>n</a:t>
            </a:r>
            <a:r>
              <a:rPr lang="en-US" sz="3600" dirty="0"/>
              <a:t> if    </a:t>
            </a:r>
            <a:endParaRPr lang="en-US" sz="3600" dirty="0" smtClean="0"/>
          </a:p>
          <a:p>
            <a:r>
              <a:rPr lang="en-US" sz="3600" dirty="0" smtClean="0"/>
              <a:t>	n </a:t>
            </a:r>
            <a:r>
              <a:rPr lang="en-US" sz="3600" dirty="0"/>
              <a:t>= </a:t>
            </a:r>
            <a:r>
              <a:rPr lang="en-US" sz="3600" dirty="0" smtClean="0"/>
              <a:t>2   </a:t>
            </a:r>
          </a:p>
          <a:p>
            <a:r>
              <a:rPr lang="en-US" sz="3600" dirty="0" smtClean="0"/>
              <a:t>	a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 </a:t>
            </a:r>
            <a:r>
              <a:rPr lang="en-US" sz="3600" dirty="0"/>
              <a:t>= </a:t>
            </a:r>
            <a:r>
              <a:rPr lang="en-US" sz="3600" dirty="0" smtClean="0"/>
              <a:t>4</a:t>
            </a:r>
          </a:p>
          <a:p>
            <a:r>
              <a:rPr lang="en-US" sz="3600" dirty="0" smtClean="0"/>
              <a:t>	a</a:t>
            </a:r>
            <a:r>
              <a:rPr lang="en-US" sz="3600" baseline="-25000" dirty="0" smtClean="0"/>
              <a:t>n</a:t>
            </a:r>
            <a:r>
              <a:rPr lang="en-US" sz="3600" dirty="0" smtClean="0"/>
              <a:t> </a:t>
            </a:r>
            <a:r>
              <a:rPr lang="en-US" sz="3600" dirty="0"/>
              <a:t>= </a:t>
            </a:r>
            <a:r>
              <a:rPr lang="en-US" sz="3600" dirty="0" smtClean="0"/>
              <a:t>a</a:t>
            </a:r>
            <a:r>
              <a:rPr lang="en-US" sz="3600" baseline="-25000" dirty="0" smtClean="0"/>
              <a:t>n-1</a:t>
            </a:r>
            <a:r>
              <a:rPr lang="en-US" sz="3600" dirty="0" smtClean="0"/>
              <a:t> </a:t>
            </a:r>
            <a:r>
              <a:rPr lang="en-US" sz="3600" dirty="0"/>
              <a:t>+ </a:t>
            </a:r>
            <a:r>
              <a:rPr lang="en-US" sz="3600" dirty="0" smtClean="0"/>
              <a:t>1</a:t>
            </a:r>
          </a:p>
          <a:p>
            <a:r>
              <a:rPr lang="en-US" sz="3600" dirty="0" smtClean="0"/>
              <a:t>a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</a:t>
            </a:r>
            <a:r>
              <a:rPr lang="en-US" sz="3600" dirty="0"/>
              <a:t>= </a:t>
            </a:r>
            <a:r>
              <a:rPr lang="en-US" sz="3600" dirty="0" smtClean="0"/>
              <a:t>a</a:t>
            </a:r>
            <a:r>
              <a:rPr lang="en-US" sz="3600" baseline="-25000" dirty="0" smtClean="0"/>
              <a:t>2-1</a:t>
            </a:r>
            <a:r>
              <a:rPr lang="en-US" sz="3600" dirty="0" smtClean="0"/>
              <a:t> </a:t>
            </a:r>
            <a:r>
              <a:rPr lang="en-US" sz="3600" dirty="0"/>
              <a:t>+ 1</a:t>
            </a:r>
          </a:p>
          <a:p>
            <a:r>
              <a:rPr lang="en-US" sz="3600" dirty="0" smtClean="0"/>
              <a:t>a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</a:t>
            </a:r>
            <a:r>
              <a:rPr lang="en-US" sz="3600" dirty="0"/>
              <a:t>= </a:t>
            </a:r>
            <a:r>
              <a:rPr lang="en-US" sz="3600" dirty="0" smtClean="0"/>
              <a:t>a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 </a:t>
            </a:r>
            <a:r>
              <a:rPr lang="en-US" sz="3600" dirty="0"/>
              <a:t>+ </a:t>
            </a:r>
            <a:r>
              <a:rPr lang="en-US" sz="3600" dirty="0" smtClean="0"/>
              <a:t>1</a:t>
            </a:r>
          </a:p>
          <a:p>
            <a:endParaRPr lang="en-US" sz="3600" dirty="0"/>
          </a:p>
          <a:p>
            <a:r>
              <a:rPr lang="en-US" sz="3600" dirty="0" smtClean="0"/>
              <a:t>What is </a:t>
            </a:r>
            <a:r>
              <a:rPr lang="en-US" sz="3600" dirty="0"/>
              <a:t>a</a:t>
            </a:r>
            <a:r>
              <a:rPr lang="en-US" sz="3600" baseline="-25000" dirty="0"/>
              <a:t>1</a:t>
            </a:r>
            <a:r>
              <a:rPr lang="en-US" sz="3600" dirty="0" smtClean="0"/>
              <a:t>?</a:t>
            </a:r>
            <a:endParaRPr lang="en-US" sz="3600" dirty="0"/>
          </a:p>
          <a:p>
            <a:endParaRPr lang="en-US" sz="36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Sequences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5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sz="3600" dirty="0"/>
              <a:t>What is a</a:t>
            </a:r>
            <a:r>
              <a:rPr lang="en-US" sz="3600" baseline="-25000" dirty="0"/>
              <a:t>n</a:t>
            </a:r>
            <a:r>
              <a:rPr lang="en-US" sz="3600" dirty="0"/>
              <a:t> if    </a:t>
            </a:r>
            <a:endParaRPr lang="en-US" sz="3600" dirty="0" smtClean="0"/>
          </a:p>
          <a:p>
            <a:r>
              <a:rPr lang="en-US" sz="3600" dirty="0" smtClean="0"/>
              <a:t>	n </a:t>
            </a:r>
            <a:r>
              <a:rPr lang="en-US" sz="3600" dirty="0"/>
              <a:t>= </a:t>
            </a:r>
            <a:r>
              <a:rPr lang="en-US" sz="3600" dirty="0" smtClean="0"/>
              <a:t>2   </a:t>
            </a:r>
          </a:p>
          <a:p>
            <a:r>
              <a:rPr lang="en-US" sz="3600" dirty="0" smtClean="0"/>
              <a:t>	a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 </a:t>
            </a:r>
            <a:r>
              <a:rPr lang="en-US" sz="3600" dirty="0"/>
              <a:t>= </a:t>
            </a:r>
            <a:r>
              <a:rPr lang="en-US" sz="3600" dirty="0" smtClean="0"/>
              <a:t>4</a:t>
            </a:r>
          </a:p>
          <a:p>
            <a:r>
              <a:rPr lang="en-US" sz="3600" dirty="0" smtClean="0"/>
              <a:t>	a</a:t>
            </a:r>
            <a:r>
              <a:rPr lang="en-US" sz="3600" baseline="-25000" dirty="0" smtClean="0"/>
              <a:t>n</a:t>
            </a:r>
            <a:r>
              <a:rPr lang="en-US" sz="3600" dirty="0" smtClean="0"/>
              <a:t> </a:t>
            </a:r>
            <a:r>
              <a:rPr lang="en-US" sz="3600" dirty="0"/>
              <a:t>= </a:t>
            </a:r>
            <a:r>
              <a:rPr lang="en-US" sz="3600" dirty="0" smtClean="0"/>
              <a:t>a</a:t>
            </a:r>
            <a:r>
              <a:rPr lang="en-US" sz="3600" baseline="-25000" dirty="0" smtClean="0"/>
              <a:t>n-1</a:t>
            </a:r>
            <a:r>
              <a:rPr lang="en-US" sz="3600" dirty="0" smtClean="0"/>
              <a:t> </a:t>
            </a:r>
            <a:r>
              <a:rPr lang="en-US" sz="3600" dirty="0"/>
              <a:t>+ </a:t>
            </a:r>
            <a:r>
              <a:rPr lang="en-US" sz="3600" dirty="0" smtClean="0"/>
              <a:t>1</a:t>
            </a:r>
          </a:p>
          <a:p>
            <a:r>
              <a:rPr lang="en-US" sz="3600" dirty="0" smtClean="0"/>
              <a:t>a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</a:t>
            </a:r>
            <a:r>
              <a:rPr lang="en-US" sz="3600" dirty="0"/>
              <a:t>= </a:t>
            </a:r>
            <a:r>
              <a:rPr lang="en-US" sz="3600" dirty="0" smtClean="0"/>
              <a:t>a</a:t>
            </a:r>
            <a:r>
              <a:rPr lang="en-US" sz="3600" baseline="-25000" dirty="0" smtClean="0"/>
              <a:t>2-1</a:t>
            </a:r>
            <a:r>
              <a:rPr lang="en-US" sz="3600" dirty="0" smtClean="0"/>
              <a:t> </a:t>
            </a:r>
            <a:r>
              <a:rPr lang="en-US" sz="3600" dirty="0"/>
              <a:t>+ 1</a:t>
            </a:r>
          </a:p>
          <a:p>
            <a:r>
              <a:rPr lang="en-US" sz="3600" dirty="0" smtClean="0"/>
              <a:t>a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</a:t>
            </a:r>
            <a:r>
              <a:rPr lang="en-US" sz="3600" dirty="0"/>
              <a:t>= </a:t>
            </a:r>
            <a:r>
              <a:rPr lang="en-US" sz="3600" dirty="0" smtClean="0"/>
              <a:t>a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 </a:t>
            </a:r>
            <a:r>
              <a:rPr lang="en-US" sz="3600" dirty="0"/>
              <a:t>+ </a:t>
            </a:r>
            <a:r>
              <a:rPr lang="en-US" sz="3600" dirty="0" smtClean="0"/>
              <a:t>1</a:t>
            </a:r>
          </a:p>
          <a:p>
            <a:r>
              <a:rPr lang="en-US" sz="3600" dirty="0"/>
              <a:t>a</a:t>
            </a:r>
            <a:r>
              <a:rPr lang="en-US" sz="3600" baseline="-25000" dirty="0"/>
              <a:t>2</a:t>
            </a:r>
            <a:r>
              <a:rPr lang="en-US" sz="3600" dirty="0"/>
              <a:t> = </a:t>
            </a:r>
            <a:r>
              <a:rPr lang="en-US" sz="3600" dirty="0" smtClean="0"/>
              <a:t>4 </a:t>
            </a:r>
            <a:r>
              <a:rPr lang="en-US" sz="3600" dirty="0"/>
              <a:t>+ 1</a:t>
            </a:r>
          </a:p>
          <a:p>
            <a:r>
              <a:rPr lang="en-US" sz="3600" dirty="0"/>
              <a:t>a</a:t>
            </a:r>
            <a:r>
              <a:rPr lang="en-US" sz="3600" baseline="-25000" dirty="0"/>
              <a:t>2</a:t>
            </a:r>
            <a:r>
              <a:rPr lang="en-US" sz="3600" dirty="0"/>
              <a:t> = </a:t>
            </a:r>
            <a:r>
              <a:rPr lang="en-US" sz="3600" dirty="0" smtClean="0"/>
              <a:t>5</a:t>
            </a:r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Sequences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These are called “</a:t>
            </a:r>
            <a:r>
              <a:rPr lang="en-US" dirty="0" smtClean="0">
                <a:solidFill>
                  <a:schemeClr val="tx1"/>
                </a:solidFill>
              </a:rPr>
              <a:t>recursion formulas</a:t>
            </a:r>
            <a:r>
              <a:rPr lang="en-US" dirty="0" smtClean="0"/>
              <a:t>” </a:t>
            </a:r>
            <a:r>
              <a:rPr lang="en-US" dirty="0"/>
              <a:t>- the formula </a:t>
            </a:r>
            <a:r>
              <a:rPr lang="en-US" dirty="0" smtClean="0"/>
              <a:t>calculates each term based </a:t>
            </a:r>
            <a:r>
              <a:rPr lang="en-US" dirty="0"/>
              <a:t>on the previous </a:t>
            </a:r>
            <a:r>
              <a:rPr lang="en-US" dirty="0" smtClean="0"/>
              <a:t>term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94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(You have to be given a starting term)</a:t>
            </a:r>
          </a:p>
        </p:txBody>
      </p:sp>
    </p:spTree>
    <p:extLst>
      <p:ext uri="{BB962C8B-B14F-4D97-AF65-F5344CB8AC3E}">
        <p14:creationId xmlns:p14="http://schemas.microsoft.com/office/powerpoint/2010/main" val="5631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00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 Sequences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1  2  3  </a:t>
            </a:r>
          </a:p>
          <a:p>
            <a:endParaRPr lang="en-US" dirty="0"/>
          </a:p>
          <a:p>
            <a:r>
              <a:rPr lang="en-US" dirty="0" smtClean="0"/>
              <a:t>What’s the next item in this sequence?</a:t>
            </a:r>
            <a:endParaRPr lang="en-US" dirty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532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7387</Words>
  <Application>Microsoft Office PowerPoint</Application>
  <PresentationFormat>On-screen Show (4:3)</PresentationFormat>
  <Paragraphs>1895</Paragraphs>
  <Slides>329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329</vt:i4>
      </vt:variant>
    </vt:vector>
  </HeadingPairs>
  <TitlesOfParts>
    <vt:vector size="330" baseType="lpstr">
      <vt:lpstr>Office Theme</vt:lpstr>
      <vt:lpstr>PowerPoint Presentation</vt:lpstr>
      <vt:lpstr>Relations</vt:lpstr>
      <vt:lpstr>Relations</vt:lpstr>
      <vt:lpstr>Relations</vt:lpstr>
      <vt:lpstr>Relations</vt:lpstr>
      <vt:lpstr>Relations</vt:lpstr>
      <vt:lpstr>Relations</vt:lpstr>
      <vt:lpstr>Relations</vt:lpstr>
      <vt:lpstr>Relations</vt:lpstr>
      <vt:lpstr>Relations</vt:lpstr>
      <vt:lpstr>Relations</vt:lpstr>
      <vt:lpstr>Relations</vt:lpstr>
      <vt:lpstr>Relations</vt:lpstr>
      <vt:lpstr>Questions?</vt:lpstr>
      <vt:lpstr>Functions</vt:lpstr>
      <vt:lpstr>Functions</vt:lpstr>
      <vt:lpstr>Functions</vt:lpstr>
      <vt:lpstr>Functions</vt:lpstr>
      <vt:lpstr>Functions</vt:lpstr>
      <vt:lpstr>Functions</vt:lpstr>
      <vt:lpstr>PowerPoint Presentation</vt:lpstr>
      <vt:lpstr>PowerPoint Presentation</vt:lpstr>
      <vt:lpstr>Functions</vt:lpstr>
      <vt:lpstr>PowerPoint Presentation</vt:lpstr>
      <vt:lpstr>Functions</vt:lpstr>
      <vt:lpstr>Functions</vt:lpstr>
      <vt:lpstr>Functions</vt:lpstr>
      <vt:lpstr>Functions</vt:lpstr>
      <vt:lpstr>Functions</vt:lpstr>
      <vt:lpstr>Functions</vt:lpstr>
      <vt:lpstr>Functions</vt:lpstr>
      <vt:lpstr>Functions</vt:lpstr>
      <vt:lpstr>PowerPoint Presentation</vt:lpstr>
      <vt:lpstr>PowerPoint Presentation</vt:lpstr>
      <vt:lpstr>PowerPoint Presentation</vt:lpstr>
      <vt:lpstr>PowerPoint Presentation</vt:lpstr>
      <vt:lpstr>Functions</vt:lpstr>
      <vt:lpstr>Functions</vt:lpstr>
      <vt:lpstr>Functions</vt:lpstr>
      <vt:lpstr>PowerPoint Presentation</vt:lpstr>
      <vt:lpstr>PowerPoint Presentation</vt:lpstr>
      <vt:lpstr>Functions</vt:lpstr>
      <vt:lpstr>Functions</vt:lpstr>
      <vt:lpstr>Functions</vt:lpstr>
      <vt:lpstr>Functions</vt:lpstr>
      <vt:lpstr>Functions</vt:lpstr>
      <vt:lpstr>PowerPoint Presentation</vt:lpstr>
      <vt:lpstr>PowerPoint Presentation</vt:lpstr>
      <vt:lpstr>Functions</vt:lpstr>
      <vt:lpstr>PowerPoint Presentation</vt:lpstr>
      <vt:lpstr>PowerPoint Presentation</vt:lpstr>
      <vt:lpstr>PowerPoint Presentation</vt:lpstr>
      <vt:lpstr>PowerPoint Presentation</vt:lpstr>
      <vt:lpstr>Questions?</vt:lpstr>
      <vt:lpstr>Inverse Functions</vt:lpstr>
      <vt:lpstr>Inverse Functions</vt:lpstr>
      <vt:lpstr>Inverse Functions</vt:lpstr>
      <vt:lpstr>Inverse Functions</vt:lpstr>
      <vt:lpstr>Inverse Functions</vt:lpstr>
      <vt:lpstr>PowerPoint Presentation</vt:lpstr>
      <vt:lpstr>PowerPoint Presentation</vt:lpstr>
      <vt:lpstr>Inverse Functions</vt:lpstr>
      <vt:lpstr>Inverse Functions</vt:lpstr>
      <vt:lpstr>Inverse Functions</vt:lpstr>
      <vt:lpstr>PowerPoint Presentation</vt:lpstr>
      <vt:lpstr>PowerPoint Presentation</vt:lpstr>
      <vt:lpstr>Inverse Functions</vt:lpstr>
      <vt:lpstr>Inverse Functions</vt:lpstr>
      <vt:lpstr>Inverse Functions</vt:lpstr>
      <vt:lpstr>PowerPoint Presentation</vt:lpstr>
      <vt:lpstr>PowerPoint Presentation</vt:lpstr>
      <vt:lpstr>Sequences</vt:lpstr>
      <vt:lpstr>Sequences</vt:lpstr>
      <vt:lpstr>Sequences</vt:lpstr>
      <vt:lpstr>Sequences</vt:lpstr>
      <vt:lpstr>Sequences</vt:lpstr>
      <vt:lpstr>Sequences</vt:lpstr>
      <vt:lpstr>PowerPoint Presentation</vt:lpstr>
      <vt:lpstr>Sequences</vt:lpstr>
      <vt:lpstr>Sequences</vt:lpstr>
      <vt:lpstr>PowerPoint Presentation</vt:lpstr>
      <vt:lpstr>PowerPoint Presentation</vt:lpstr>
      <vt:lpstr>Sequences</vt:lpstr>
      <vt:lpstr>PowerPoint Presentation</vt:lpstr>
      <vt:lpstr>Sequences</vt:lpstr>
      <vt:lpstr>Sequences</vt:lpstr>
      <vt:lpstr>Sequences</vt:lpstr>
      <vt:lpstr>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Sequences</vt:lpstr>
      <vt:lpstr>Sequences</vt:lpstr>
      <vt:lpstr>Questions?</vt:lpstr>
      <vt:lpstr>Arithmetic Sequences</vt:lpstr>
      <vt:lpstr>Arithmetic Sequences</vt:lpstr>
      <vt:lpstr>Arithmetic Sequences</vt:lpstr>
      <vt:lpstr>Arithmetic Sequences</vt:lpstr>
      <vt:lpstr>Arithmetic Sequences</vt:lpstr>
      <vt:lpstr>Arithmetic Sequences</vt:lpstr>
      <vt:lpstr>PowerPoint Presentation</vt:lpstr>
      <vt:lpstr>Arithmetic Sequences</vt:lpstr>
      <vt:lpstr>PowerPoint Presentation</vt:lpstr>
      <vt:lpstr>PowerPoint Presentation</vt:lpstr>
      <vt:lpstr>Arithmetic Sequences</vt:lpstr>
      <vt:lpstr>PowerPoint Presentation</vt:lpstr>
      <vt:lpstr>PowerPoint Presentation</vt:lpstr>
      <vt:lpstr>PowerPoint Presentation</vt:lpstr>
      <vt:lpstr>PowerPoint Presentation</vt:lpstr>
      <vt:lpstr>Questions?</vt:lpstr>
      <vt:lpstr>Geometric Sequences</vt:lpstr>
      <vt:lpstr>Geometric Sequences</vt:lpstr>
      <vt:lpstr>Geometric Sequences</vt:lpstr>
      <vt:lpstr>Geometric Sequences</vt:lpstr>
      <vt:lpstr>PowerPoint Presentation</vt:lpstr>
      <vt:lpstr>Geometric Sequences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Sequences</vt:lpstr>
      <vt:lpstr>Sequences</vt:lpstr>
      <vt:lpstr>Sequences</vt:lpstr>
      <vt:lpstr>Sequences</vt:lpstr>
      <vt:lpstr>Sequences</vt:lpstr>
      <vt:lpstr>Sequences</vt:lpstr>
      <vt:lpstr>Sequences</vt:lpstr>
      <vt:lpstr>Sequences</vt:lpstr>
      <vt:lpstr>Sequences</vt:lpstr>
      <vt:lpstr>Sequences</vt:lpstr>
      <vt:lpstr>PowerPoint Presentation</vt:lpstr>
      <vt:lpstr>Sequences</vt:lpstr>
      <vt:lpstr>PowerPoint Presentation</vt:lpstr>
      <vt:lpstr>Sequences</vt:lpstr>
      <vt:lpstr>Sequences</vt:lpstr>
      <vt:lpstr>Sequences</vt:lpstr>
      <vt:lpstr>Sequences</vt:lpstr>
      <vt:lpstr>Sequences</vt:lpstr>
      <vt:lpstr>PowerPoint Presentation</vt:lpstr>
      <vt:lpstr>Sequences</vt:lpstr>
      <vt:lpstr>PowerPoint Presentation</vt:lpstr>
      <vt:lpstr>Questions?</vt:lpstr>
      <vt:lpstr>Series</vt:lpstr>
      <vt:lpstr>Series</vt:lpstr>
      <vt:lpstr>PowerPoint Presentation</vt:lpstr>
      <vt:lpstr>PowerPoint Presentation</vt:lpstr>
      <vt:lpstr>PowerPoint Presentation</vt:lpstr>
      <vt:lpstr>Series</vt:lpstr>
      <vt:lpstr>Series</vt:lpstr>
      <vt:lpstr>Series</vt:lpstr>
      <vt:lpstr>Series</vt:lpstr>
      <vt:lpstr>Series</vt:lpstr>
      <vt:lpstr>PowerPoint Presentation</vt:lpstr>
      <vt:lpstr>PowerPoint Presentation</vt:lpstr>
      <vt:lpstr>PowerPoint Presentation</vt:lpstr>
      <vt:lpstr>PowerPoint Presentation</vt:lpstr>
      <vt:lpstr>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Series</vt:lpstr>
      <vt:lpstr>Series</vt:lpstr>
      <vt:lpstr>PowerPoint Presentation</vt:lpstr>
      <vt:lpstr>PowerPoint Presentation</vt:lpstr>
      <vt:lpstr>Series</vt:lpstr>
      <vt:lpstr>Series</vt:lpstr>
      <vt:lpstr>PowerPoint Presentation</vt:lpstr>
      <vt:lpstr>Questions?</vt:lpstr>
      <vt:lpstr>Series Convergence</vt:lpstr>
      <vt:lpstr>Series Convergence</vt:lpstr>
      <vt:lpstr>Series Convergence</vt:lpstr>
      <vt:lpstr>Series Convergence</vt:lpstr>
      <vt:lpstr>Series Convergence</vt:lpstr>
      <vt:lpstr>Series Convergence</vt:lpstr>
      <vt:lpstr>Series Convergence</vt:lpstr>
      <vt:lpstr>PowerPoint Presentation</vt:lpstr>
      <vt:lpstr>PowerPoint Presentation</vt:lpstr>
      <vt:lpstr>PowerPoint Presentation</vt:lpstr>
      <vt:lpstr>Series Convergence</vt:lpstr>
      <vt:lpstr>PowerPoint Presentation</vt:lpstr>
      <vt:lpstr>PowerPoint Presentation</vt:lpstr>
      <vt:lpstr>Series Convergence</vt:lpstr>
      <vt:lpstr>Series Convergence</vt:lpstr>
      <vt:lpstr>Series Convergence</vt:lpstr>
      <vt:lpstr>Series Convergence</vt:lpstr>
      <vt:lpstr>Series Convergence</vt:lpstr>
      <vt:lpstr>Series Convergence</vt:lpstr>
      <vt:lpstr>Series Convergence</vt:lpstr>
      <vt:lpstr>Series Convergence</vt:lpstr>
      <vt:lpstr>Series Convergence</vt:lpstr>
      <vt:lpstr>PowerPoint Presentation</vt:lpstr>
      <vt:lpstr>Series Convergence</vt:lpstr>
      <vt:lpstr>PowerPoint Presentation</vt:lpstr>
      <vt:lpstr>PowerPoint Presentation</vt:lpstr>
      <vt:lpstr>Series Convergence</vt:lpstr>
      <vt:lpstr>PowerPoint Presentation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PowerPoint Presentation</vt:lpstr>
      <vt:lpstr>PowerPoint Presentation</vt:lpstr>
      <vt:lpstr>Matrix Calculations</vt:lpstr>
      <vt:lpstr>Matrix Calculations</vt:lpstr>
      <vt:lpstr>Matrix Calculations</vt:lpstr>
      <vt:lpstr>Matrix Calculations</vt:lpstr>
      <vt:lpstr>Matrix Calculations</vt:lpstr>
      <vt:lpstr>Matrix Calculations</vt:lpstr>
      <vt:lpstr>Matrix Calculations</vt:lpstr>
      <vt:lpstr>Matrix Calculations</vt:lpstr>
      <vt:lpstr>Matrix Calculations</vt:lpstr>
      <vt:lpstr>Matrix Calculations</vt:lpstr>
      <vt:lpstr>Matrix Calculations</vt:lpstr>
      <vt:lpstr>PowerPoint Presentation</vt:lpstr>
      <vt:lpstr>PowerPoint Presentation</vt:lpstr>
      <vt:lpstr>PowerPoint Presentation</vt:lpstr>
      <vt:lpstr>Matrix Calculations</vt:lpstr>
      <vt:lpstr>Matrix Calculations</vt:lpstr>
      <vt:lpstr>Matrix Calculations</vt:lpstr>
      <vt:lpstr>PowerPoint Presentation</vt:lpstr>
      <vt:lpstr>PowerPoint Presentation</vt:lpstr>
      <vt:lpstr>PowerPoint Presentation</vt:lpstr>
      <vt:lpstr>Matrix Calculations</vt:lpstr>
      <vt:lpstr>Matrix Calculations</vt:lpstr>
      <vt:lpstr>Matrix Calculations</vt:lpstr>
      <vt:lpstr>Matrix Calculations</vt:lpstr>
      <vt:lpstr>Matrix Calculations</vt:lpstr>
      <vt:lpstr>Matrix Calculations</vt:lpstr>
      <vt:lpstr>Matrix Calculations</vt:lpstr>
      <vt:lpstr>Matrix Calculations</vt:lpstr>
      <vt:lpstr>Matrix Calculations</vt:lpstr>
      <vt:lpstr>Matrix Calculations</vt:lpstr>
      <vt:lpstr>Matrix Calculations</vt:lpstr>
      <vt:lpstr>Matrix Calculations</vt:lpstr>
      <vt:lpstr>Matrix Calculations</vt:lpstr>
      <vt:lpstr>Matrix Calculations</vt:lpstr>
      <vt:lpstr>Matrix Calculations</vt:lpstr>
      <vt:lpstr>Matrix Calculations</vt:lpstr>
      <vt:lpstr>Matrix Calculations</vt:lpstr>
      <vt:lpstr>Matrix Calculations</vt:lpstr>
      <vt:lpstr>Matrix Calculations</vt:lpstr>
      <vt:lpstr>Matrix Calculations</vt:lpstr>
      <vt:lpstr>Matrix Calculations</vt:lpstr>
      <vt:lpstr>Matrix Calculations</vt:lpstr>
      <vt:lpstr>Matrix Calculations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Systems of Equations</vt:lpstr>
      <vt:lpstr>Systems of Equations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Owner</cp:lastModifiedBy>
  <cp:revision>214</cp:revision>
  <dcterms:created xsi:type="dcterms:W3CDTF">2012-09-06T22:30:26Z</dcterms:created>
  <dcterms:modified xsi:type="dcterms:W3CDTF">2017-10-29T05:52:09Z</dcterms:modified>
</cp:coreProperties>
</file>