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9"/>
  </p:handoutMasterIdLst>
  <p:sldIdLst>
    <p:sldId id="256" r:id="rId2"/>
    <p:sldId id="821" r:id="rId3"/>
    <p:sldId id="822" r:id="rId4"/>
    <p:sldId id="823" r:id="rId5"/>
    <p:sldId id="824" r:id="rId6"/>
    <p:sldId id="825" r:id="rId7"/>
    <p:sldId id="826" r:id="rId8"/>
    <p:sldId id="827" r:id="rId9"/>
    <p:sldId id="828" r:id="rId10"/>
    <p:sldId id="979" r:id="rId11"/>
    <p:sldId id="829" r:id="rId12"/>
    <p:sldId id="830" r:id="rId13"/>
    <p:sldId id="831" r:id="rId14"/>
    <p:sldId id="832" r:id="rId15"/>
    <p:sldId id="833" r:id="rId16"/>
    <p:sldId id="834" r:id="rId17"/>
    <p:sldId id="835" r:id="rId18"/>
    <p:sldId id="836" r:id="rId19"/>
    <p:sldId id="837" r:id="rId20"/>
    <p:sldId id="838" r:id="rId21"/>
    <p:sldId id="839" r:id="rId22"/>
    <p:sldId id="840" r:id="rId23"/>
    <p:sldId id="841" r:id="rId24"/>
    <p:sldId id="842" r:id="rId25"/>
    <p:sldId id="843" r:id="rId26"/>
    <p:sldId id="844" r:id="rId27"/>
    <p:sldId id="845" r:id="rId28"/>
    <p:sldId id="846" r:id="rId29"/>
    <p:sldId id="847" r:id="rId30"/>
    <p:sldId id="848" r:id="rId31"/>
    <p:sldId id="849" r:id="rId32"/>
    <p:sldId id="850" r:id="rId33"/>
    <p:sldId id="851" r:id="rId34"/>
    <p:sldId id="852" r:id="rId35"/>
    <p:sldId id="853" r:id="rId36"/>
    <p:sldId id="854" r:id="rId37"/>
    <p:sldId id="855" r:id="rId38"/>
    <p:sldId id="980" r:id="rId39"/>
    <p:sldId id="981" r:id="rId40"/>
    <p:sldId id="982" r:id="rId41"/>
    <p:sldId id="856" r:id="rId42"/>
    <p:sldId id="857" r:id="rId43"/>
    <p:sldId id="858" r:id="rId44"/>
    <p:sldId id="859" r:id="rId45"/>
    <p:sldId id="860" r:id="rId46"/>
    <p:sldId id="861" r:id="rId47"/>
    <p:sldId id="862" r:id="rId48"/>
    <p:sldId id="863" r:id="rId49"/>
    <p:sldId id="864" r:id="rId50"/>
    <p:sldId id="865" r:id="rId51"/>
    <p:sldId id="866" r:id="rId52"/>
    <p:sldId id="867" r:id="rId53"/>
    <p:sldId id="868" r:id="rId54"/>
    <p:sldId id="869" r:id="rId55"/>
    <p:sldId id="870" r:id="rId56"/>
    <p:sldId id="871" r:id="rId57"/>
    <p:sldId id="872" r:id="rId58"/>
    <p:sldId id="873" r:id="rId59"/>
    <p:sldId id="874" r:id="rId60"/>
    <p:sldId id="875" r:id="rId61"/>
    <p:sldId id="876" r:id="rId62"/>
    <p:sldId id="877" r:id="rId63"/>
    <p:sldId id="878" r:id="rId64"/>
    <p:sldId id="879" r:id="rId65"/>
    <p:sldId id="880" r:id="rId66"/>
    <p:sldId id="1038" r:id="rId67"/>
    <p:sldId id="881" r:id="rId68"/>
    <p:sldId id="882" r:id="rId69"/>
    <p:sldId id="883" r:id="rId70"/>
    <p:sldId id="884" r:id="rId71"/>
    <p:sldId id="885" r:id="rId72"/>
    <p:sldId id="886" r:id="rId73"/>
    <p:sldId id="887" r:id="rId74"/>
    <p:sldId id="888" r:id="rId75"/>
    <p:sldId id="889" r:id="rId76"/>
    <p:sldId id="890" r:id="rId77"/>
    <p:sldId id="891" r:id="rId78"/>
    <p:sldId id="892" r:id="rId79"/>
    <p:sldId id="893" r:id="rId80"/>
    <p:sldId id="894" r:id="rId81"/>
    <p:sldId id="895" r:id="rId82"/>
    <p:sldId id="896" r:id="rId83"/>
    <p:sldId id="988" r:id="rId84"/>
    <p:sldId id="897" r:id="rId85"/>
    <p:sldId id="898" r:id="rId86"/>
    <p:sldId id="899" r:id="rId87"/>
    <p:sldId id="900" r:id="rId88"/>
    <p:sldId id="901" r:id="rId89"/>
    <p:sldId id="902" r:id="rId90"/>
    <p:sldId id="903" r:id="rId91"/>
    <p:sldId id="904" r:id="rId92"/>
    <p:sldId id="905" r:id="rId93"/>
    <p:sldId id="906" r:id="rId94"/>
    <p:sldId id="989" r:id="rId95"/>
    <p:sldId id="990" r:id="rId96"/>
    <p:sldId id="991" r:id="rId97"/>
    <p:sldId id="992" r:id="rId98"/>
    <p:sldId id="997" r:id="rId99"/>
    <p:sldId id="1006" r:id="rId100"/>
    <p:sldId id="1007" r:id="rId101"/>
    <p:sldId id="1001" r:id="rId102"/>
    <p:sldId id="1002" r:id="rId103"/>
    <p:sldId id="1003" r:id="rId104"/>
    <p:sldId id="1004" r:id="rId105"/>
    <p:sldId id="1005" r:id="rId106"/>
    <p:sldId id="1009" r:id="rId107"/>
    <p:sldId id="1010" r:id="rId108"/>
    <p:sldId id="1008" r:id="rId109"/>
    <p:sldId id="1011" r:id="rId110"/>
    <p:sldId id="1013" r:id="rId111"/>
    <p:sldId id="1012" r:id="rId112"/>
    <p:sldId id="994" r:id="rId113"/>
    <p:sldId id="995" r:id="rId114"/>
    <p:sldId id="1014" r:id="rId115"/>
    <p:sldId id="1015" r:id="rId116"/>
    <p:sldId id="1016" r:id="rId117"/>
    <p:sldId id="1017" r:id="rId118"/>
    <p:sldId id="1018" r:id="rId119"/>
    <p:sldId id="1019" r:id="rId120"/>
    <p:sldId id="1020" r:id="rId121"/>
    <p:sldId id="1021" r:id="rId122"/>
    <p:sldId id="996" r:id="rId123"/>
    <p:sldId id="665" r:id="rId124"/>
    <p:sldId id="676" r:id="rId125"/>
    <p:sldId id="666" r:id="rId126"/>
    <p:sldId id="667" r:id="rId127"/>
    <p:sldId id="668" r:id="rId128"/>
    <p:sldId id="669" r:id="rId129"/>
    <p:sldId id="670" r:id="rId130"/>
    <p:sldId id="671" r:id="rId131"/>
    <p:sldId id="677" r:id="rId132"/>
    <p:sldId id="695" r:id="rId133"/>
    <p:sldId id="678" r:id="rId134"/>
    <p:sldId id="679" r:id="rId135"/>
    <p:sldId id="680" r:id="rId136"/>
    <p:sldId id="681" r:id="rId137"/>
    <p:sldId id="682" r:id="rId138"/>
    <p:sldId id="683" r:id="rId139"/>
    <p:sldId id="684" r:id="rId140"/>
    <p:sldId id="690" r:id="rId141"/>
    <p:sldId id="687" r:id="rId142"/>
    <p:sldId id="689" r:id="rId143"/>
    <p:sldId id="696" r:id="rId144"/>
    <p:sldId id="698" r:id="rId145"/>
    <p:sldId id="699" r:id="rId146"/>
    <p:sldId id="700" r:id="rId147"/>
    <p:sldId id="701" r:id="rId148"/>
    <p:sldId id="1026" r:id="rId149"/>
    <p:sldId id="747" r:id="rId150"/>
    <p:sldId id="748" r:id="rId151"/>
    <p:sldId id="749" r:id="rId152"/>
    <p:sldId id="750" r:id="rId153"/>
    <p:sldId id="751" r:id="rId154"/>
    <p:sldId id="916" r:id="rId155"/>
    <p:sldId id="918" r:id="rId156"/>
    <p:sldId id="917" r:id="rId157"/>
    <p:sldId id="752" r:id="rId158"/>
    <p:sldId id="753" r:id="rId159"/>
    <p:sldId id="754" r:id="rId160"/>
    <p:sldId id="755" r:id="rId161"/>
    <p:sldId id="756" r:id="rId162"/>
    <p:sldId id="757" r:id="rId163"/>
    <p:sldId id="758" r:id="rId164"/>
    <p:sldId id="759" r:id="rId165"/>
    <p:sldId id="760" r:id="rId166"/>
    <p:sldId id="761" r:id="rId167"/>
    <p:sldId id="762" r:id="rId168"/>
    <p:sldId id="763" r:id="rId169"/>
    <p:sldId id="764" r:id="rId170"/>
    <p:sldId id="765" r:id="rId171"/>
    <p:sldId id="766" r:id="rId172"/>
    <p:sldId id="767" r:id="rId173"/>
    <p:sldId id="768" r:id="rId174"/>
    <p:sldId id="769" r:id="rId175"/>
    <p:sldId id="770" r:id="rId176"/>
    <p:sldId id="771" r:id="rId177"/>
    <p:sldId id="772" r:id="rId178"/>
    <p:sldId id="773" r:id="rId179"/>
    <p:sldId id="774" r:id="rId180"/>
    <p:sldId id="775" r:id="rId181"/>
    <p:sldId id="776" r:id="rId182"/>
    <p:sldId id="777" r:id="rId183"/>
    <p:sldId id="778" r:id="rId184"/>
    <p:sldId id="779" r:id="rId185"/>
    <p:sldId id="780" r:id="rId186"/>
    <p:sldId id="781" r:id="rId187"/>
    <p:sldId id="782" r:id="rId188"/>
    <p:sldId id="783" r:id="rId189"/>
    <p:sldId id="784" r:id="rId190"/>
    <p:sldId id="785" r:id="rId191"/>
    <p:sldId id="786" r:id="rId192"/>
    <p:sldId id="787" r:id="rId193"/>
    <p:sldId id="788" r:id="rId194"/>
    <p:sldId id="789" r:id="rId195"/>
    <p:sldId id="790" r:id="rId196"/>
    <p:sldId id="791" r:id="rId197"/>
    <p:sldId id="792" r:id="rId198"/>
    <p:sldId id="793" r:id="rId199"/>
    <p:sldId id="794" r:id="rId200"/>
    <p:sldId id="795" r:id="rId201"/>
    <p:sldId id="796" r:id="rId202"/>
    <p:sldId id="797" r:id="rId203"/>
    <p:sldId id="798" r:id="rId204"/>
    <p:sldId id="799" r:id="rId205"/>
    <p:sldId id="800" r:id="rId206"/>
    <p:sldId id="802" r:id="rId207"/>
    <p:sldId id="808" r:id="rId208"/>
    <p:sldId id="809" r:id="rId209"/>
    <p:sldId id="810" r:id="rId210"/>
    <p:sldId id="811" r:id="rId211"/>
    <p:sldId id="812" r:id="rId212"/>
    <p:sldId id="813" r:id="rId213"/>
    <p:sldId id="820" r:id="rId214"/>
    <p:sldId id="983" r:id="rId215"/>
    <p:sldId id="1027" r:id="rId216"/>
    <p:sldId id="1028" r:id="rId217"/>
    <p:sldId id="1030" r:id="rId218"/>
    <p:sldId id="1029" r:id="rId219"/>
    <p:sldId id="1032" r:id="rId220"/>
    <p:sldId id="1033" r:id="rId221"/>
    <p:sldId id="1034" r:id="rId222"/>
    <p:sldId id="1035" r:id="rId223"/>
    <p:sldId id="984" r:id="rId224"/>
    <p:sldId id="949" r:id="rId225"/>
    <p:sldId id="951" r:id="rId226"/>
    <p:sldId id="953" r:id="rId227"/>
    <p:sldId id="955" r:id="rId228"/>
    <p:sldId id="956" r:id="rId229"/>
    <p:sldId id="954" r:id="rId230"/>
    <p:sldId id="957" r:id="rId231"/>
    <p:sldId id="958" r:id="rId232"/>
    <p:sldId id="966" r:id="rId233"/>
    <p:sldId id="967" r:id="rId234"/>
    <p:sldId id="968" r:id="rId235"/>
    <p:sldId id="969" r:id="rId236"/>
    <p:sldId id="950" r:id="rId237"/>
    <p:sldId id="962" r:id="rId238"/>
    <p:sldId id="963" r:id="rId239"/>
    <p:sldId id="964" r:id="rId240"/>
    <p:sldId id="965" r:id="rId241"/>
    <p:sldId id="919" r:id="rId242"/>
    <p:sldId id="920" r:id="rId243"/>
    <p:sldId id="921" r:id="rId244"/>
    <p:sldId id="922" r:id="rId245"/>
    <p:sldId id="923" r:id="rId246"/>
    <p:sldId id="924" r:id="rId247"/>
    <p:sldId id="925" r:id="rId248"/>
    <p:sldId id="926" r:id="rId249"/>
    <p:sldId id="927" r:id="rId250"/>
    <p:sldId id="928" r:id="rId251"/>
    <p:sldId id="929" r:id="rId252"/>
    <p:sldId id="930" r:id="rId253"/>
    <p:sldId id="931" r:id="rId254"/>
    <p:sldId id="932" r:id="rId255"/>
    <p:sldId id="933" r:id="rId256"/>
    <p:sldId id="973" r:id="rId257"/>
    <p:sldId id="970" r:id="rId258"/>
    <p:sldId id="974" r:id="rId259"/>
    <p:sldId id="975" r:id="rId260"/>
    <p:sldId id="976" r:id="rId261"/>
    <p:sldId id="977" r:id="rId262"/>
    <p:sldId id="934" r:id="rId263"/>
    <p:sldId id="935" r:id="rId264"/>
    <p:sldId id="936" r:id="rId265"/>
    <p:sldId id="971" r:id="rId266"/>
    <p:sldId id="972" r:id="rId267"/>
    <p:sldId id="946" r:id="rId268"/>
    <p:sldId id="947" r:id="rId269"/>
    <p:sldId id="937" r:id="rId270"/>
    <p:sldId id="1037" r:id="rId271"/>
    <p:sldId id="938" r:id="rId272"/>
    <p:sldId id="1022" r:id="rId273"/>
    <p:sldId id="1023" r:id="rId274"/>
    <p:sldId id="1024" r:id="rId275"/>
    <p:sldId id="1025" r:id="rId276"/>
    <p:sldId id="1036" r:id="rId277"/>
    <p:sldId id="948" r:id="rId27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90" autoAdjust="0"/>
    <p:restoredTop sz="94660"/>
  </p:normalViewPr>
  <p:slideViewPr>
    <p:cSldViewPr>
      <p:cViewPr varScale="1">
        <p:scale>
          <a:sx n="46" d="100"/>
          <a:sy n="46" d="100"/>
        </p:scale>
        <p:origin x="-102" y="-8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68" Type="http://schemas.openxmlformats.org/officeDocument/2006/relationships/slide" Target="slides/slide267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79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280" Type="http://schemas.openxmlformats.org/officeDocument/2006/relationships/presProps" Target="presProps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65" Type="http://schemas.openxmlformats.org/officeDocument/2006/relationships/slide" Target="slides/slide264.xml"/><Relationship Id="rId281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slide" Target="slides/slide233.xml"/><Relationship Id="rId239" Type="http://schemas.openxmlformats.org/officeDocument/2006/relationships/slide" Target="slides/slide23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0" Type="http://schemas.openxmlformats.org/officeDocument/2006/relationships/slide" Target="slides/slide249.xml"/><Relationship Id="rId255" Type="http://schemas.openxmlformats.org/officeDocument/2006/relationships/slide" Target="slides/slide254.xml"/><Relationship Id="rId271" Type="http://schemas.openxmlformats.org/officeDocument/2006/relationships/slide" Target="slides/slide270.xml"/><Relationship Id="rId276" Type="http://schemas.openxmlformats.org/officeDocument/2006/relationships/slide" Target="slides/slide275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slide" Target="slides/slide244.xml"/><Relationship Id="rId261" Type="http://schemas.openxmlformats.org/officeDocument/2006/relationships/slide" Target="slides/slide260.xml"/><Relationship Id="rId266" Type="http://schemas.openxmlformats.org/officeDocument/2006/relationships/slide" Target="slides/slide265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282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slide" Target="slides/slide250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72" Type="http://schemas.openxmlformats.org/officeDocument/2006/relationships/slide" Target="slides/slide27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262" Type="http://schemas.openxmlformats.org/officeDocument/2006/relationships/slide" Target="slides/slide261.xml"/><Relationship Id="rId283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C41557-EC00-47AD-A3B6-6484700CA67A}" type="datetimeFigureOut">
              <a:rPr lang="en-US"/>
              <a:pPr>
                <a:defRPr/>
              </a:pPr>
              <a:t>11/25/2017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6CEA775-3D3E-4E30-9643-A0E44CCD0C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88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94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1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1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56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32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4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5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12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476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735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4457343"/>
            <a:ext cx="91440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0" dirty="0">
                <a:solidFill>
                  <a:srgbClr val="FFFF00"/>
                </a:solidFill>
                <a:latin typeface="MV Boli" pitchFamily="2" charset="0"/>
                <a:ea typeface="MV Boli" pitchFamily="2" charset="0"/>
                <a:cs typeface="MV Boli" pitchFamily="2" charset="0"/>
              </a:rPr>
              <a:t>Welcome </a:t>
            </a:r>
            <a:r>
              <a:rPr lang="en-US" altLang="en-US" sz="7000" dirty="0" smtClean="0">
                <a:solidFill>
                  <a:srgbClr val="FFFF00"/>
                </a:solidFill>
                <a:latin typeface="MV Boli" pitchFamily="2" charset="0"/>
                <a:ea typeface="MV Boli" pitchFamily="2" charset="0"/>
                <a:cs typeface="MV Boli" pitchFamily="2" charset="0"/>
              </a:rPr>
              <a:t>to Wk06</a:t>
            </a:r>
            <a:endParaRPr lang="en-US" altLang="en-US" sz="7000" dirty="0">
              <a:solidFill>
                <a:schemeClr val="bg1"/>
              </a:solidFill>
              <a:latin typeface="MV Boli" pitchFamily="2" charset="0"/>
              <a:ea typeface="MV Boli" pitchFamily="2" charset="0"/>
              <a:cs typeface="MV Boli" pitchFamily="2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MATH225 </a:t>
            </a:r>
            <a:r>
              <a:rPr lang="en-US" altLang="en-US" b="0" dirty="0" smtClean="0"/>
              <a:t>Applications </a:t>
            </a:r>
            <a:r>
              <a:rPr lang="en-US" altLang="en-US" b="0" dirty="0"/>
              <a:t>of Discrete Mathematics and Statistics</a:t>
            </a:r>
          </a:p>
        </p:txBody>
      </p:sp>
      <p:sp>
        <p:nvSpPr>
          <p:cNvPr id="5" name="Rectangle 4"/>
          <p:cNvSpPr/>
          <p:nvPr/>
        </p:nvSpPr>
        <p:spPr>
          <a:xfrm>
            <a:off x="-166688" y="6763435"/>
            <a:ext cx="702468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http://media.dcnews.ro/image/201109/w670/statistics.jpg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dirty="0" smtClean="0"/>
              <a:t>Probabilities for tossing 2 coins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Probability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12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probability of winning the top prize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(5 + Powerball)?</a:t>
            </a:r>
          </a:p>
          <a:p>
            <a:pPr>
              <a:spcBef>
                <a:spcPts val="960"/>
              </a:spcBef>
            </a:pPr>
            <a:r>
              <a:rPr lang="en-US" dirty="0" smtClean="0"/>
              <a:t>Is order important? </a:t>
            </a:r>
            <a:r>
              <a:rPr lang="en-US" dirty="0" smtClean="0">
                <a:solidFill>
                  <a:srgbClr val="FFFF00"/>
                </a:solidFill>
              </a:rPr>
              <a:t>Nope</a:t>
            </a:r>
          </a:p>
          <a:p>
            <a:pPr>
              <a:spcBef>
                <a:spcPts val="960"/>
              </a:spcBef>
            </a:pPr>
            <a:r>
              <a:rPr lang="en-US" dirty="0" smtClean="0"/>
              <a:t>so we will use </a:t>
            </a:r>
            <a:r>
              <a:rPr lang="en-US" dirty="0" smtClean="0">
                <a:solidFill>
                  <a:srgbClr val="FFFF00"/>
                </a:solidFill>
              </a:rPr>
              <a:t>combinations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Combinatorics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18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probability of winning the top prize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(5 + Powerball)? </a:t>
            </a:r>
          </a:p>
          <a:p>
            <a:pPr>
              <a:spcBef>
                <a:spcPts val="960"/>
              </a:spcBef>
            </a:pPr>
            <a:r>
              <a:rPr lang="en-US" dirty="0" smtClean="0"/>
              <a:t>What is the </a:t>
            </a:r>
            <a:r>
              <a:rPr lang="en-US" dirty="0"/>
              <a:t>number of possible outcomes (the denominator</a:t>
            </a:r>
            <a:r>
              <a:rPr lang="en-US" dirty="0" smtClean="0"/>
              <a:t>)? 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Combinatorics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03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probability of winning the top prize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(5 + Powerball)? </a:t>
            </a:r>
          </a:p>
          <a:p>
            <a:pPr>
              <a:spcBef>
                <a:spcPts val="960"/>
              </a:spcBef>
            </a:pPr>
            <a:r>
              <a:rPr lang="en-US" dirty="0" smtClean="0"/>
              <a:t>How many ways are there to pick the five numbers?</a:t>
            </a:r>
          </a:p>
          <a:p>
            <a:pPr>
              <a:spcBef>
                <a:spcPts val="960"/>
              </a:spcBef>
            </a:pPr>
            <a:endParaRPr lang="en-US" dirty="0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Combinatorics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77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probability of winning the top prize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(5 + Powerball)? </a:t>
            </a:r>
          </a:p>
          <a:p>
            <a:pPr>
              <a:spcBef>
                <a:spcPts val="960"/>
              </a:spcBef>
            </a:pPr>
            <a:r>
              <a:rPr lang="en-US" dirty="0" smtClean="0"/>
              <a:t>How many ways are there to pick the five numbers?</a:t>
            </a:r>
          </a:p>
          <a:p>
            <a:pPr>
              <a:spcBef>
                <a:spcPts val="960"/>
              </a:spcBef>
            </a:pPr>
            <a:r>
              <a:rPr lang="en-US" dirty="0" smtClean="0"/>
              <a:t>C(69,5</a:t>
            </a:r>
            <a:r>
              <a:rPr lang="en-US" dirty="0"/>
              <a:t>) = </a:t>
            </a:r>
            <a:r>
              <a:rPr lang="en-US" dirty="0" smtClean="0"/>
              <a:t>69</a:t>
            </a:r>
            <a:r>
              <a:rPr lang="en-US" dirty="0"/>
              <a:t>!/(5! * </a:t>
            </a:r>
            <a:r>
              <a:rPr lang="en-US" dirty="0" smtClean="0"/>
              <a:t>(69-5</a:t>
            </a:r>
            <a:r>
              <a:rPr lang="en-US" dirty="0"/>
              <a:t>)!) = </a:t>
            </a:r>
            <a:r>
              <a:rPr lang="en-US" dirty="0" smtClean="0">
                <a:solidFill>
                  <a:srgbClr val="FFFF00"/>
                </a:solidFill>
              </a:rPr>
              <a:t>11,238,513</a:t>
            </a:r>
          </a:p>
          <a:p>
            <a:pPr>
              <a:spcBef>
                <a:spcPts val="960"/>
              </a:spcBef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Combinatorics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70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probability of winning the top prize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(5 + Powerball)? </a:t>
            </a:r>
          </a:p>
          <a:p>
            <a:pPr>
              <a:spcBef>
                <a:spcPts val="960"/>
              </a:spcBef>
            </a:pPr>
            <a:r>
              <a:rPr lang="en-US" dirty="0" smtClean="0"/>
              <a:t>How many ways are there to pick the Powerball?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Combinatorics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99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probability of winning the top prize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(5 + Powerball)? </a:t>
            </a:r>
          </a:p>
          <a:p>
            <a:pPr>
              <a:spcBef>
                <a:spcPts val="960"/>
              </a:spcBef>
            </a:pPr>
            <a:r>
              <a:rPr lang="en-US" dirty="0" smtClean="0"/>
              <a:t>How many ways are there to pick the Powerball?</a:t>
            </a:r>
          </a:p>
          <a:p>
            <a:pPr>
              <a:spcBef>
                <a:spcPts val="960"/>
              </a:spcBef>
            </a:pPr>
            <a:r>
              <a:rPr lang="en-US" dirty="0" smtClean="0">
                <a:solidFill>
                  <a:srgbClr val="FFFF00"/>
                </a:solidFill>
              </a:rPr>
              <a:t>C(26,1) = 26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Combinatorics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59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probability of winning the top prize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(5 + Powerball)? </a:t>
            </a:r>
          </a:p>
          <a:p>
            <a:pPr>
              <a:spcBef>
                <a:spcPts val="960"/>
              </a:spcBef>
            </a:pPr>
            <a:r>
              <a:rPr lang="en-US" dirty="0" smtClean="0"/>
              <a:t>What </a:t>
            </a:r>
            <a:r>
              <a:rPr lang="en-US" dirty="0"/>
              <a:t>is the number of possible outcomes (the denominator)?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Combinatorics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94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 smtClean="0"/>
              <a:t>What is the probability of winning the top prize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(5 + Powerball)? </a:t>
            </a:r>
          </a:p>
          <a:p>
            <a:pPr>
              <a:spcBef>
                <a:spcPts val="960"/>
              </a:spcBef>
            </a:pPr>
            <a:r>
              <a:rPr lang="en-US" dirty="0" smtClean="0"/>
              <a:t>What </a:t>
            </a:r>
            <a:r>
              <a:rPr lang="en-US" dirty="0"/>
              <a:t>is the number of possible outcomes (the denominator)? </a:t>
            </a:r>
          </a:p>
          <a:p>
            <a:pPr>
              <a:spcBef>
                <a:spcPts val="960"/>
              </a:spcBef>
            </a:pPr>
            <a:r>
              <a:rPr lang="en-US" dirty="0" smtClean="0"/>
              <a:t>11,238,513 </a:t>
            </a:r>
            <a:r>
              <a:rPr lang="en-US" dirty="0"/>
              <a:t>* </a:t>
            </a:r>
            <a:r>
              <a:rPr lang="en-US" dirty="0" smtClean="0"/>
              <a:t>26 </a:t>
            </a:r>
            <a:r>
              <a:rPr lang="en-US" dirty="0"/>
              <a:t>= </a:t>
            </a:r>
            <a:r>
              <a:rPr lang="en-US" dirty="0" smtClean="0">
                <a:solidFill>
                  <a:srgbClr val="FFFF00"/>
                </a:solidFill>
              </a:rPr>
              <a:t>292,201,338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Combinatorics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92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probability of winning the top prize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(5 + Powerball)? </a:t>
            </a:r>
          </a:p>
          <a:p>
            <a:pPr>
              <a:spcBef>
                <a:spcPts val="960"/>
              </a:spcBef>
            </a:pPr>
            <a:r>
              <a:rPr lang="en-US" dirty="0" smtClean="0"/>
              <a:t>Now for the numerator!</a:t>
            </a:r>
          </a:p>
          <a:p>
            <a:pPr>
              <a:spcBef>
                <a:spcPts val="960"/>
              </a:spcBef>
            </a:pPr>
            <a:r>
              <a:rPr lang="en-US" dirty="0" smtClean="0"/>
              <a:t>How many ways can you win?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Combinatorics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12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probability of winning the top prize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(5 + Powerball)? </a:t>
            </a:r>
          </a:p>
          <a:p>
            <a:pPr>
              <a:spcBef>
                <a:spcPts val="960"/>
              </a:spcBef>
            </a:pPr>
            <a:r>
              <a:rPr lang="en-US" dirty="0" smtClean="0"/>
              <a:t>Now for the numerator!</a:t>
            </a:r>
          </a:p>
          <a:p>
            <a:pPr>
              <a:spcBef>
                <a:spcPts val="960"/>
              </a:spcBef>
            </a:pPr>
            <a:r>
              <a:rPr lang="en-US" dirty="0" smtClean="0"/>
              <a:t>How many ways can you win? </a:t>
            </a:r>
            <a:r>
              <a:rPr lang="en-US" dirty="0" smtClean="0">
                <a:solidFill>
                  <a:srgbClr val="FFFF00"/>
                </a:solidFill>
              </a:rPr>
              <a:t>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Combinatorics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75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8600" y="1214438"/>
            <a:ext cx="86868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n-US" altLang="en-US" sz="4000" b="1" dirty="0">
                <a:solidFill>
                  <a:srgbClr val="CCFFFF"/>
                </a:solidFill>
                <a:latin typeface="Comic Sans MS" pitchFamily="66" charset="0"/>
              </a:rPr>
              <a:t>The Law of Averages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n-US" altLang="en-US" sz="4000" b="1" dirty="0">
                <a:solidFill>
                  <a:srgbClr val="CCFFFF"/>
                </a:solidFill>
                <a:latin typeface="Comic Sans MS" pitchFamily="66" charset="0"/>
              </a:rPr>
              <a:t>And why it doesn’t work the way people think it does</a:t>
            </a:r>
            <a:endParaRPr lang="en-US" altLang="en-US" sz="4400" b="1" dirty="0">
              <a:solidFill>
                <a:srgbClr val="CCFFFF"/>
              </a:solidFill>
              <a:latin typeface="Comic Sans MS" pitchFamily="66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Probability</a:t>
            </a:r>
          </a:p>
        </p:txBody>
      </p:sp>
    </p:spTree>
    <p:extLst>
      <p:ext uri="{BB962C8B-B14F-4D97-AF65-F5344CB8AC3E}">
        <p14:creationId xmlns:p14="http://schemas.microsoft.com/office/powerpoint/2010/main" val="322403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probability of winning the top prize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(5 + Powerball)? </a:t>
            </a:r>
          </a:p>
          <a:p>
            <a:pPr>
              <a:spcBef>
                <a:spcPts val="960"/>
              </a:spcBef>
            </a:pPr>
            <a:r>
              <a:rPr lang="en-US" dirty="0" smtClean="0"/>
              <a:t>So the probability of winning the top prize is: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Combinatorics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38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probability of winning the top prize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(5 + Powerball)? </a:t>
            </a:r>
          </a:p>
          <a:p>
            <a:pPr>
              <a:spcBef>
                <a:spcPts val="960"/>
              </a:spcBef>
            </a:pPr>
            <a:r>
              <a:rPr lang="en-US" dirty="0" smtClean="0"/>
              <a:t>So the probability of winning the top prize is:</a:t>
            </a:r>
          </a:p>
          <a:p>
            <a:pPr algn="ctr">
              <a:spcBef>
                <a:spcPts val="960"/>
              </a:spcBef>
            </a:pPr>
            <a:r>
              <a:rPr lang="en-US" dirty="0" smtClean="0">
                <a:solidFill>
                  <a:srgbClr val="FFFF00"/>
                </a:solidFill>
              </a:rPr>
              <a:t>1/</a:t>
            </a:r>
            <a:r>
              <a:rPr lang="en-US" dirty="0">
                <a:solidFill>
                  <a:srgbClr val="FFFF00"/>
                </a:solidFill>
              </a:rPr>
              <a:t>292,201,338</a:t>
            </a:r>
          </a:p>
          <a:p>
            <a:pPr>
              <a:spcBef>
                <a:spcPts val="960"/>
              </a:spcBef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Combinatorics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73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To make it easier to calculate the other prizes, let’s specify more </a:t>
            </a:r>
            <a:r>
              <a:rPr lang="en-US" smtClean="0"/>
              <a:t>exactly how </a:t>
            </a:r>
            <a:r>
              <a:rPr lang="en-US" dirty="0" smtClean="0"/>
              <a:t>the “1” way of winning happened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Combinatorics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5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Among the </a:t>
            </a:r>
            <a:r>
              <a:rPr lang="en-US" dirty="0" smtClean="0"/>
              <a:t>69 </a:t>
            </a:r>
            <a:r>
              <a:rPr lang="en-US" dirty="0"/>
              <a:t>numbers, 5 are "winners" and </a:t>
            </a:r>
            <a:r>
              <a:rPr lang="en-US" dirty="0" smtClean="0"/>
              <a:t>64 </a:t>
            </a:r>
            <a:r>
              <a:rPr lang="en-US" dirty="0"/>
              <a:t>are "</a:t>
            </a:r>
            <a:r>
              <a:rPr lang="en-US" dirty="0" smtClean="0"/>
              <a:t>losers" </a:t>
            </a:r>
          </a:p>
          <a:p>
            <a:endParaRPr lang="en-US" sz="2000" dirty="0"/>
          </a:p>
          <a:p>
            <a:r>
              <a:rPr lang="en-US" dirty="0" smtClean="0"/>
              <a:t>Similarly</a:t>
            </a:r>
            <a:r>
              <a:rPr lang="en-US" dirty="0"/>
              <a:t>, among the </a:t>
            </a:r>
            <a:r>
              <a:rPr lang="en-US" dirty="0" smtClean="0"/>
              <a:t>26 Powerball </a:t>
            </a:r>
            <a:r>
              <a:rPr lang="en-US" dirty="0"/>
              <a:t>numbers, 1 is a "winner" and </a:t>
            </a:r>
            <a:r>
              <a:rPr lang="en-US" dirty="0" smtClean="0"/>
              <a:t>25 </a:t>
            </a:r>
            <a:r>
              <a:rPr lang="en-US" dirty="0"/>
              <a:t>are "</a:t>
            </a:r>
            <a:r>
              <a:rPr lang="en-US" dirty="0" smtClean="0"/>
              <a:t>losers" 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Combinatorics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12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pick all five numbers </a:t>
            </a:r>
            <a:r>
              <a:rPr lang="en-US" dirty="0" smtClean="0"/>
              <a:t>and the Powerball </a:t>
            </a:r>
            <a:r>
              <a:rPr lang="en-US" dirty="0"/>
              <a:t>correctly, </a:t>
            </a:r>
            <a:r>
              <a:rPr lang="en-US" dirty="0" smtClean="0"/>
              <a:t>you must </a:t>
            </a:r>
            <a:r>
              <a:rPr lang="en-US" dirty="0"/>
              <a:t>pick 5 out of the 5 winners and 0 out of the </a:t>
            </a:r>
            <a:r>
              <a:rPr lang="en-US" dirty="0" smtClean="0"/>
              <a:t>64 losers, </a:t>
            </a:r>
            <a:r>
              <a:rPr lang="en-US" dirty="0"/>
              <a:t>and you </a:t>
            </a:r>
            <a:r>
              <a:rPr lang="en-US" dirty="0" smtClean="0"/>
              <a:t>must pick </a:t>
            </a:r>
            <a:r>
              <a:rPr lang="en-US" dirty="0"/>
              <a:t>1 out of 1 </a:t>
            </a:r>
            <a:r>
              <a:rPr lang="en-US" dirty="0" smtClean="0"/>
              <a:t>Powerball winners </a:t>
            </a:r>
            <a:r>
              <a:rPr lang="en-US" dirty="0"/>
              <a:t>and 0 out of </a:t>
            </a:r>
            <a:r>
              <a:rPr lang="en-US" dirty="0" smtClean="0"/>
              <a:t>25 Powerball losers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Combinatorics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41689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Or:</a:t>
            </a:r>
          </a:p>
          <a:p>
            <a:r>
              <a:rPr lang="en-US" baseline="-25000" dirty="0" smtClean="0"/>
              <a:t>     5</a:t>
            </a:r>
            <a:r>
              <a:rPr lang="en-US" dirty="0" smtClean="0"/>
              <a:t>C</a:t>
            </a:r>
            <a:r>
              <a:rPr lang="en-US" baseline="-25000" dirty="0" smtClean="0"/>
              <a:t>5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baseline="-25000" dirty="0"/>
              <a:t>64</a:t>
            </a:r>
            <a:r>
              <a:rPr lang="en-US" dirty="0" smtClean="0"/>
              <a:t>C</a:t>
            </a:r>
            <a:r>
              <a:rPr lang="en-US" baseline="-25000" dirty="0"/>
              <a:t>0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baseline="-25000" dirty="0"/>
              <a:t>1</a:t>
            </a:r>
            <a:r>
              <a:rPr lang="en-US" dirty="0" smtClean="0"/>
              <a:t>C</a:t>
            </a:r>
            <a:r>
              <a:rPr lang="en-US" baseline="-25000" dirty="0"/>
              <a:t>1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baseline="-25000" dirty="0"/>
              <a:t>25</a:t>
            </a:r>
            <a:r>
              <a:rPr lang="en-US" dirty="0" smtClean="0"/>
              <a:t>C</a:t>
            </a:r>
            <a:r>
              <a:rPr lang="en-US" baseline="-25000" dirty="0"/>
              <a:t>0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     = </a:t>
            </a:r>
            <a:r>
              <a:rPr lang="en-US" dirty="0"/>
              <a:t>1 * 1 * 1 * 1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= </a:t>
            </a:r>
            <a:r>
              <a:rPr lang="en-US" dirty="0"/>
              <a:t>1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Combinatorics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87301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Now we can calculate the probabilities of all of the prizes!</a:t>
            </a:r>
          </a:p>
          <a:p>
            <a:r>
              <a:rPr lang="en-US" dirty="0" smtClean="0"/>
              <a:t>(Get the Wk06 spreadsheet on vf-tropi.com)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Combinatorics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5539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probability of winning a prize (any prize?)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Combinatorics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2263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probability of winning a prize (any prize?)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 tad over 4%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Combinatorics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88611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Remember the EMV (expected monetary value) from trees?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Combinatorics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574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638800"/>
          </a:xfrm>
        </p:spPr>
        <p:txBody>
          <a:bodyPr/>
          <a:lstStyle/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>
                <a:latin typeface="Arial" charset="0"/>
              </a:rPr>
              <a:t>Amy Bob Carlos Dawn Ed</a:t>
            </a:r>
          </a:p>
          <a:p>
            <a:pPr algn="ctr">
              <a:buClr>
                <a:schemeClr val="hlink"/>
              </a:buClr>
              <a:buSzPct val="70000"/>
              <a:defRPr/>
            </a:pPr>
            <a:endParaRPr lang="en-US" sz="1600" dirty="0">
              <a:latin typeface="Arial" charset="0"/>
            </a:endParaRPr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>
                <a:latin typeface="Arial" charset="0"/>
              </a:rPr>
              <a:t>ABC ABD ABE ACD ACE ADE</a:t>
            </a:r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>
                <a:latin typeface="Arial" charset="0"/>
              </a:rPr>
              <a:t>BCD BCE BDE </a:t>
            </a:r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>
                <a:latin typeface="Arial" charset="0"/>
              </a:rPr>
              <a:t>CDE </a:t>
            </a:r>
          </a:p>
          <a:p>
            <a:pPr algn="ctr">
              <a:buClr>
                <a:schemeClr val="hlink"/>
              </a:buClr>
              <a:buSzPct val="70000"/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/>
              <a:t>What is the </a:t>
            </a:r>
            <a:r>
              <a:rPr lang="en-US" dirty="0" smtClean="0"/>
              <a:t>probability </a:t>
            </a:r>
            <a:r>
              <a:rPr lang="en-US" dirty="0"/>
              <a:t>that Bob </a:t>
            </a:r>
            <a:r>
              <a:rPr lang="en-US" dirty="0" smtClean="0"/>
              <a:t>will </a:t>
            </a:r>
            <a:r>
              <a:rPr lang="en-US" dirty="0"/>
              <a:t>be going to the conference?</a:t>
            </a:r>
          </a:p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Probability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99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Remember the EMV (expected monetary value) from trees?</a:t>
            </a:r>
          </a:p>
          <a:p>
            <a:r>
              <a:rPr lang="en-US" dirty="0" smtClean="0"/>
              <a:t>You multiplied the profit by its probability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Combinatorics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77787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Remember the EMV (expected monetary value) from trees?</a:t>
            </a:r>
          </a:p>
          <a:p>
            <a:r>
              <a:rPr lang="en-US" dirty="0" smtClean="0"/>
              <a:t>You multiplied the profit by its probability</a:t>
            </a:r>
          </a:p>
          <a:p>
            <a:r>
              <a:rPr lang="en-US" dirty="0" smtClean="0"/>
              <a:t>Can you do the same for your expected winnings?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Combinatorics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6043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9794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Independent events:</a:t>
            </a:r>
          </a:p>
          <a:p>
            <a:r>
              <a:rPr lang="en-US" dirty="0" smtClean="0"/>
              <a:t>One event has no effect on the outcome of another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67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559" y="98149"/>
            <a:ext cx="4514754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705600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http://www.bellevuerarecoins.com/wp-content/uploads/2013/11/bigstock-Coin-Flip-5807921.jpg</a:t>
            </a:r>
          </a:p>
        </p:txBody>
      </p:sp>
    </p:spTree>
    <p:extLst>
      <p:ext uri="{BB962C8B-B14F-4D97-AF65-F5344CB8AC3E}">
        <p14:creationId xmlns:p14="http://schemas.microsoft.com/office/powerpoint/2010/main" val="376994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But… in the universe we live in, one event often changes the likelihood of another event happening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63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9144000" cy="528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6294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http://thedailycannibal.com/wp-content/uploads/2014/05/cards-620x329.jpg</a:t>
            </a:r>
          </a:p>
        </p:txBody>
      </p:sp>
    </p:spTree>
    <p:extLst>
      <p:ext uri="{BB962C8B-B14F-4D97-AF65-F5344CB8AC3E}">
        <p14:creationId xmlns:p14="http://schemas.microsoft.com/office/powerpoint/2010/main" val="346593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67800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750" y="3886200"/>
            <a:ext cx="44952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10375" y="6682770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http://dlabprep.com/wp-content/uploads/2013/08/Student-stress-study-1.jpg</a:t>
            </a:r>
          </a:p>
        </p:txBody>
      </p:sp>
      <p:sp>
        <p:nvSpPr>
          <p:cNvPr id="4" name="Rectangle 3"/>
          <p:cNvSpPr/>
          <p:nvPr/>
        </p:nvSpPr>
        <p:spPr>
          <a:xfrm>
            <a:off x="5245" y="6678305"/>
            <a:ext cx="4572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https://www.shutterstock.com/image-photo/young-student-overwhelmed-studying-piles-books-116965057?utm_medium=Affiliate&amp;utm_campaign=Idee%20Inc.&amp;utm_source=77643&amp;irgwc=1</a:t>
            </a:r>
          </a:p>
        </p:txBody>
      </p:sp>
    </p:spTree>
    <p:extLst>
      <p:ext uri="{BB962C8B-B14F-4D97-AF65-F5344CB8AC3E}">
        <p14:creationId xmlns:p14="http://schemas.microsoft.com/office/powerpoint/2010/main" val="359324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Notation:</a:t>
            </a:r>
          </a:p>
          <a:p>
            <a:pPr algn="ctr"/>
            <a:r>
              <a:rPr lang="en-US" dirty="0" smtClean="0"/>
              <a:t>P(A|B) </a:t>
            </a:r>
          </a:p>
          <a:p>
            <a:r>
              <a:rPr lang="en-US" dirty="0" smtClean="0"/>
              <a:t>means:</a:t>
            </a:r>
          </a:p>
          <a:p>
            <a:r>
              <a:rPr lang="en-US" dirty="0" smtClean="0"/>
              <a:t>the probability of A given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29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formula:</a:t>
                </a:r>
              </a:p>
              <a:p>
                <a:endParaRPr lang="en-US" sz="2000" dirty="0"/>
              </a:p>
              <a:p>
                <a:pPr algn="ctr"/>
                <a:r>
                  <a:rPr lang="en-US" dirty="0" smtClean="0"/>
                  <a:t>P(A|B)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and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B</m:t>
                        </m:r>
                        <m:r>
                          <m:rPr>
                            <m:nor/>
                          </m:rPr>
                          <a:rPr lang="en-US" dirty="0"/>
                          <m:t>)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B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85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>
                <a:latin typeface="Arial" charset="0"/>
              </a:rPr>
              <a:t>ABC ABD ABE ACD ACE ADE</a:t>
            </a:r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>
                <a:latin typeface="Arial" charset="0"/>
              </a:rPr>
              <a:t>BCD BCE BDE </a:t>
            </a:r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>
                <a:latin typeface="Arial" charset="0"/>
              </a:rPr>
              <a:t>CDE </a:t>
            </a:r>
          </a:p>
          <a:p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outcomes total?</a:t>
            </a:r>
          </a:p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outcomes favorable?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Probability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42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algn="ctr"/>
            <a:r>
              <a:rPr lang="en-US" dirty="0" smtClean="0"/>
              <a:t>Survival rate </a:t>
            </a:r>
            <a:r>
              <a:rPr lang="en-US" dirty="0"/>
              <a:t>and </a:t>
            </a:r>
            <a:r>
              <a:rPr lang="en-US" dirty="0" smtClean="0"/>
              <a:t>life expectancy </a:t>
            </a:r>
            <a:r>
              <a:rPr lang="en-US" dirty="0"/>
              <a:t>in a </a:t>
            </a:r>
            <a:r>
              <a:rPr lang="en-US" dirty="0" smtClean="0"/>
              <a:t>population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CONDITIONAL PROBABILITY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38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Let </a:t>
            </a:r>
            <a:r>
              <a:rPr lang="en-US" dirty="0"/>
              <a:t>P(N) </a:t>
            </a:r>
            <a:r>
              <a:rPr lang="en-US" dirty="0" smtClean="0"/>
              <a:t>be the probability of a newborn reaching </a:t>
            </a:r>
            <a:r>
              <a:rPr lang="en-US" dirty="0"/>
              <a:t>the age of N years </a:t>
            </a:r>
            <a:endParaRPr lang="en-US" dirty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CONDITIONAL 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PROBABILITY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13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00112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altLang="en-US" dirty="0" smtClean="0"/>
              <a:t>Age Structure graphs</a:t>
            </a:r>
          </a:p>
          <a:p>
            <a:pPr algn="ctr"/>
            <a:endParaRPr lang="en-US" altLang="en-US" sz="2000" dirty="0" smtClean="0"/>
          </a:p>
          <a:p>
            <a:r>
              <a:rPr lang="en-US" altLang="en-US" sz="2500" dirty="0" smtClean="0"/>
              <a:t>  rapid growth          slow growth         zero growth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CONDITIONAL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30725" name="Rectangle 1"/>
          <p:cNvSpPr>
            <a:spLocks noChangeArrowheads="1"/>
          </p:cNvSpPr>
          <p:nvPr/>
        </p:nvSpPr>
        <p:spPr bwMode="auto">
          <a:xfrm>
            <a:off x="0" y="6513513"/>
            <a:ext cx="2243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B0F0"/>
                </a:solidFill>
              </a:rPr>
              <a:t>www.algebralab.org</a:t>
            </a:r>
          </a:p>
        </p:txBody>
      </p:sp>
    </p:spTree>
    <p:extLst>
      <p:ext uri="{BB962C8B-B14F-4D97-AF65-F5344CB8AC3E}">
        <p14:creationId xmlns:p14="http://schemas.microsoft.com/office/powerpoint/2010/main" val="240071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A study has shown that:</a:t>
            </a:r>
            <a:endParaRPr lang="en-US" dirty="0"/>
          </a:p>
          <a:p>
            <a:pPr algn="ctr"/>
            <a:r>
              <a:rPr lang="en-US" dirty="0"/>
              <a:t>P(50) = </a:t>
            </a:r>
            <a:r>
              <a:rPr lang="en-US" dirty="0" smtClean="0"/>
              <a:t>91.3%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P(55) = </a:t>
            </a:r>
            <a:r>
              <a:rPr lang="en-US" dirty="0" smtClean="0"/>
              <a:t>88.1%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P(65) = </a:t>
            </a:r>
            <a:r>
              <a:rPr lang="en-US" dirty="0" smtClean="0"/>
              <a:t>74.6%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CONDITIONAL 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PROBABILITY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24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is the probability of a </a:t>
            </a:r>
            <a:r>
              <a:rPr lang="en-US" dirty="0" smtClean="0"/>
              <a:t>50-year-old </a:t>
            </a:r>
            <a:r>
              <a:rPr lang="en-US" dirty="0"/>
              <a:t>man </a:t>
            </a:r>
            <a:r>
              <a:rPr lang="en-US" dirty="0" smtClean="0"/>
              <a:t>reaching </a:t>
            </a:r>
            <a:r>
              <a:rPr lang="en-US" dirty="0"/>
              <a:t>the age of </a:t>
            </a:r>
            <a:r>
              <a:rPr lang="en-US" dirty="0" smtClean="0"/>
              <a:t>55?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CONDITIONAL 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PROBABILITY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31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is P(55|50)? 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CONDITIONAL 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PROBABILITY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64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P(55|50</a:t>
            </a:r>
            <a:r>
              <a:rPr lang="en-US" dirty="0"/>
              <a:t>) = </a:t>
            </a:r>
            <a:r>
              <a:rPr lang="en-US" dirty="0" smtClean="0"/>
              <a:t>P(55 and 50)/P(50)</a:t>
            </a:r>
          </a:p>
          <a:p>
            <a:r>
              <a:rPr lang="en-US" dirty="0" smtClean="0"/>
              <a:t>          </a:t>
            </a:r>
            <a:r>
              <a:rPr lang="en-US" sz="2000" dirty="0" smtClean="0"/>
              <a:t> </a:t>
            </a:r>
            <a:r>
              <a:rPr lang="en-US" dirty="0" smtClean="0"/>
              <a:t>= P(55)/P(50)         </a:t>
            </a:r>
          </a:p>
          <a:p>
            <a:r>
              <a:rPr lang="en-US" dirty="0" smtClean="0"/>
              <a:t>          </a:t>
            </a:r>
            <a:r>
              <a:rPr lang="en-US" sz="2000" dirty="0" smtClean="0"/>
              <a:t> </a:t>
            </a:r>
            <a:r>
              <a:rPr lang="en-US" dirty="0" smtClean="0"/>
              <a:t>= 88.1/91.3 </a:t>
            </a:r>
          </a:p>
          <a:p>
            <a:r>
              <a:rPr lang="en-US" dirty="0"/>
              <a:t> </a:t>
            </a:r>
            <a:r>
              <a:rPr lang="en-US" dirty="0" smtClean="0"/>
              <a:t>          ≈ </a:t>
            </a:r>
            <a:r>
              <a:rPr lang="en-US" dirty="0"/>
              <a:t>.</a:t>
            </a:r>
            <a:r>
              <a:rPr lang="en-US" dirty="0" smtClean="0"/>
              <a:t>965 or 96.5% 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CONDITIONAL 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PROBABILITY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5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probability that a 50 years old will die within 5 years is then a rather </a:t>
            </a:r>
            <a:r>
              <a:rPr lang="en-US" dirty="0" smtClean="0"/>
              <a:t>comforting: </a:t>
            </a:r>
          </a:p>
          <a:p>
            <a:pPr algn="ctr"/>
            <a:r>
              <a:rPr lang="en-US" dirty="0" smtClean="0"/>
              <a:t>1 </a:t>
            </a:r>
            <a:r>
              <a:rPr lang="en-US" dirty="0"/>
              <a:t>- .965 = .</a:t>
            </a:r>
            <a:r>
              <a:rPr lang="en-US" dirty="0" smtClean="0"/>
              <a:t>035</a:t>
            </a:r>
          </a:p>
          <a:p>
            <a:pPr algn="ctr"/>
            <a:r>
              <a:rPr lang="en-US" dirty="0" smtClean="0"/>
              <a:t>or 3.5%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Conditional Probability</a:t>
            </a:r>
          </a:p>
        </p:txBody>
      </p:sp>
    </p:spTree>
    <p:extLst>
      <p:ext uri="{BB962C8B-B14F-4D97-AF65-F5344CB8AC3E}">
        <p14:creationId xmlns:p14="http://schemas.microsoft.com/office/powerpoint/2010/main" val="263332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However</a:t>
            </a:r>
            <a:r>
              <a:rPr lang="en-US" dirty="0"/>
              <a:t>, </a:t>
            </a:r>
            <a:r>
              <a:rPr lang="en-US" dirty="0" smtClean="0"/>
              <a:t>the </a:t>
            </a:r>
            <a:r>
              <a:rPr lang="en-US" dirty="0"/>
              <a:t>probability of dying within the next 5 years grows with </a:t>
            </a:r>
            <a:r>
              <a:rPr lang="en-US" dirty="0" smtClean="0"/>
              <a:t>age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Conditional Probability</a:t>
            </a:r>
          </a:p>
        </p:txBody>
      </p:sp>
    </p:spTree>
    <p:extLst>
      <p:ext uri="{BB962C8B-B14F-4D97-AF65-F5344CB8AC3E}">
        <p14:creationId xmlns:p14="http://schemas.microsoft.com/office/powerpoint/2010/main" val="268442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So if </a:t>
            </a:r>
            <a:r>
              <a:rPr lang="en-US" dirty="0"/>
              <a:t>the probability that a man who just turned 65 will die within 5 years is .16, what is the probability for a man to survive till his 70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smtClean="0"/>
              <a:t>birthday? 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CONDITIONAL 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PROBABILITY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31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>
                <a:solidFill>
                  <a:srgbClr val="FFFF00"/>
                </a:solidFill>
                <a:latin typeface="Arial" charset="0"/>
              </a:rPr>
              <a:t>ABC ABD ABE </a:t>
            </a:r>
            <a:r>
              <a:rPr lang="en-US" dirty="0">
                <a:latin typeface="Arial" charset="0"/>
              </a:rPr>
              <a:t>ACD ACE ADE</a:t>
            </a:r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>
                <a:solidFill>
                  <a:srgbClr val="FFFF00"/>
                </a:solidFill>
                <a:latin typeface="Arial" charset="0"/>
              </a:rPr>
              <a:t>BCD BCE BDE </a:t>
            </a:r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>
                <a:latin typeface="Arial" charset="0"/>
              </a:rPr>
              <a:t>CDE </a:t>
            </a:r>
          </a:p>
          <a:p>
            <a:endParaRPr lang="en-US" sz="2000" dirty="0" smtClean="0"/>
          </a:p>
          <a:p>
            <a:r>
              <a:rPr lang="en-US" dirty="0" smtClean="0"/>
              <a:t>How many outcomes total?  10</a:t>
            </a:r>
          </a:p>
          <a:p>
            <a:endParaRPr lang="en-US" sz="2000" dirty="0"/>
          </a:p>
          <a:p>
            <a:r>
              <a:rPr lang="en-US" dirty="0" smtClean="0"/>
              <a:t>How many outcomes favorable?</a:t>
            </a:r>
          </a:p>
          <a:p>
            <a:r>
              <a:rPr lang="en-US" dirty="0" smtClean="0"/>
              <a:t>	6 have a “B” in them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Probability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24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So if </a:t>
            </a:r>
            <a:r>
              <a:rPr lang="en-US" dirty="0"/>
              <a:t>the probability that a man who just turned 65 will die within 5 years is .16, what is the probability for a man to survive till his 70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smtClean="0"/>
              <a:t>birthday?</a:t>
            </a:r>
          </a:p>
          <a:p>
            <a:endParaRPr lang="en-US" dirty="0"/>
          </a:p>
          <a:p>
            <a:pPr algn="ctr"/>
            <a:r>
              <a:rPr lang="en-US" dirty="0" smtClean="0"/>
              <a:t>P(70|65)? 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CONDITIONAL 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PROBABILITY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4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 smtClean="0"/>
              <a:t>If </a:t>
            </a:r>
            <a:r>
              <a:rPr lang="en-US" dirty="0"/>
              <a:t>the probability that a man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who </a:t>
            </a:r>
            <a:r>
              <a:rPr lang="en-US" dirty="0"/>
              <a:t>just turned 65 will die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within </a:t>
            </a:r>
            <a:r>
              <a:rPr lang="en-US" dirty="0"/>
              <a:t>5 years is .</a:t>
            </a:r>
            <a:r>
              <a:rPr lang="en-US" dirty="0" smtClean="0"/>
              <a:t>16, then: </a:t>
            </a:r>
          </a:p>
          <a:p>
            <a:endParaRPr lang="en-US" dirty="0"/>
          </a:p>
          <a:p>
            <a:r>
              <a:rPr lang="en-US" dirty="0" smtClean="0"/>
              <a:t>P(70|65</a:t>
            </a:r>
            <a:r>
              <a:rPr lang="en-US" dirty="0"/>
              <a:t>) = 1 - .16 = .</a:t>
            </a:r>
            <a:r>
              <a:rPr lang="en-US" dirty="0" smtClean="0"/>
              <a:t>84 or 84% </a:t>
            </a:r>
            <a:endParaRPr lang="en-US" dirty="0"/>
          </a:p>
          <a:p>
            <a:endParaRPr lang="en-US" sz="2000" dirty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CONDITIONAL 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PROBABILITY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9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Eye color of Germans: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CONDITIONAL 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PROBABILITY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263799"/>
              </p:ext>
            </p:extLst>
          </p:nvPr>
        </p:nvGraphicFramePr>
        <p:xfrm>
          <a:off x="990600" y="1630680"/>
          <a:ext cx="7157260" cy="141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452"/>
                <a:gridCol w="1431452"/>
                <a:gridCol w="1431452"/>
                <a:gridCol w="1431452"/>
                <a:gridCol w="143145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Blue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Grey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Green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Brown</a:t>
                      </a:r>
                      <a:endParaRPr 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Males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>
                          <a:solidFill>
                            <a:schemeClr val="bg1"/>
                          </a:solidFill>
                        </a:rPr>
                        <a:t>22%</a:t>
                      </a:r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>
                          <a:solidFill>
                            <a:schemeClr val="bg1"/>
                          </a:solidFill>
                        </a:rPr>
                        <a:t>3%</a:t>
                      </a:r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>
                          <a:solidFill>
                            <a:schemeClr val="bg1"/>
                          </a:solidFill>
                        </a:rPr>
                        <a:t>8%</a:t>
                      </a:r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>
                          <a:solidFill>
                            <a:schemeClr val="bg1"/>
                          </a:solidFill>
                        </a:rPr>
                        <a:t>16%</a:t>
                      </a:r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Females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>
                          <a:solidFill>
                            <a:schemeClr val="bg1"/>
                          </a:solidFill>
                        </a:rPr>
                        <a:t>17%</a:t>
                      </a:r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>
                          <a:solidFill>
                            <a:schemeClr val="bg1"/>
                          </a:solidFill>
                        </a:rPr>
                        <a:t>2%</a:t>
                      </a:r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>
                          <a:solidFill>
                            <a:schemeClr val="bg1"/>
                          </a:solidFill>
                        </a:rPr>
                        <a:t>12%</a:t>
                      </a:r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>
                          <a:solidFill>
                            <a:schemeClr val="bg1"/>
                          </a:solidFill>
                        </a:rPr>
                        <a:t>20%</a:t>
                      </a:r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9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sz="1500" dirty="0" smtClean="0"/>
          </a:p>
          <a:p>
            <a:r>
              <a:rPr lang="en-US" dirty="0" smtClean="0"/>
              <a:t>What is the probability your subject is a female given your subject has blue eyes?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CONDITIONAL 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PROBABILITY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94346"/>
              </p:ext>
            </p:extLst>
          </p:nvPr>
        </p:nvGraphicFramePr>
        <p:xfrm>
          <a:off x="990600" y="914400"/>
          <a:ext cx="7157260" cy="141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452"/>
                <a:gridCol w="1431452"/>
                <a:gridCol w="1431452"/>
                <a:gridCol w="1431452"/>
                <a:gridCol w="143145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Blue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Grey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Green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Brown</a:t>
                      </a:r>
                      <a:endParaRPr 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Males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>
                          <a:solidFill>
                            <a:schemeClr val="bg1"/>
                          </a:solidFill>
                        </a:rPr>
                        <a:t>22%</a:t>
                      </a:r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>
                          <a:solidFill>
                            <a:schemeClr val="bg1"/>
                          </a:solidFill>
                        </a:rPr>
                        <a:t>3%</a:t>
                      </a:r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>
                          <a:solidFill>
                            <a:schemeClr val="bg1"/>
                          </a:solidFill>
                        </a:rPr>
                        <a:t>8%</a:t>
                      </a:r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>
                          <a:solidFill>
                            <a:schemeClr val="bg1"/>
                          </a:solidFill>
                        </a:rPr>
                        <a:t>16%</a:t>
                      </a:r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Females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>
                          <a:solidFill>
                            <a:schemeClr val="bg1"/>
                          </a:solidFill>
                        </a:rPr>
                        <a:t>17%</a:t>
                      </a:r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>
                          <a:solidFill>
                            <a:schemeClr val="bg1"/>
                          </a:solidFill>
                        </a:rPr>
                        <a:t>2%</a:t>
                      </a:r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>
                          <a:solidFill>
                            <a:schemeClr val="bg1"/>
                          </a:solidFill>
                        </a:rPr>
                        <a:t>12%</a:t>
                      </a:r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>
                          <a:solidFill>
                            <a:schemeClr val="bg1"/>
                          </a:solidFill>
                        </a:rPr>
                        <a:t>20%</a:t>
                      </a:r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97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839200" cy="5638800"/>
              </a:xfrm>
            </p:spPr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P(</a:t>
                </a:r>
                <a:r>
                  <a:rPr lang="en-US" dirty="0" err="1" smtClean="0"/>
                  <a:t>female|blue</a:t>
                </a:r>
                <a:r>
                  <a:rPr lang="en-US" dirty="0" smtClean="0"/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female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and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blue</m:t>
                        </m:r>
                        <m:r>
                          <m:rPr>
                            <m:nor/>
                          </m:rPr>
                          <a:rPr lang="en-US" dirty="0"/>
                          <m:t>)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blue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839200" cy="5638800"/>
              </a:xfrm>
              <a:blipFill rotWithShape="1">
                <a:blip r:embed="rId2"/>
                <a:stretch>
                  <a:fillRect l="-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CONDITIONAL 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PROBABILITY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239694"/>
              </p:ext>
            </p:extLst>
          </p:nvPr>
        </p:nvGraphicFramePr>
        <p:xfrm>
          <a:off x="990600" y="914400"/>
          <a:ext cx="7157260" cy="141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452"/>
                <a:gridCol w="1431452"/>
                <a:gridCol w="1431452"/>
                <a:gridCol w="1431452"/>
                <a:gridCol w="143145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Blue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Grey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Green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Brown</a:t>
                      </a:r>
                      <a:endParaRPr 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Males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>
                          <a:solidFill>
                            <a:schemeClr val="bg1"/>
                          </a:solidFill>
                        </a:rPr>
                        <a:t>22%</a:t>
                      </a:r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>
                          <a:solidFill>
                            <a:schemeClr val="bg1"/>
                          </a:solidFill>
                        </a:rPr>
                        <a:t>3%</a:t>
                      </a:r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>
                          <a:solidFill>
                            <a:schemeClr val="bg1"/>
                          </a:solidFill>
                        </a:rPr>
                        <a:t>8%</a:t>
                      </a:r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>
                          <a:solidFill>
                            <a:schemeClr val="bg1"/>
                          </a:solidFill>
                        </a:rPr>
                        <a:t>16%</a:t>
                      </a:r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Females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>
                          <a:solidFill>
                            <a:schemeClr val="bg1"/>
                          </a:solidFill>
                        </a:rPr>
                        <a:t>17%</a:t>
                      </a:r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>
                          <a:solidFill>
                            <a:schemeClr val="bg1"/>
                          </a:solidFill>
                        </a:rPr>
                        <a:t>2%</a:t>
                      </a:r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>
                          <a:solidFill>
                            <a:schemeClr val="bg1"/>
                          </a:solidFill>
                        </a:rPr>
                        <a:t>12%</a:t>
                      </a:r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>
                          <a:solidFill>
                            <a:schemeClr val="bg1"/>
                          </a:solidFill>
                        </a:rPr>
                        <a:t>20%</a:t>
                      </a:r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587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839200" cy="5638800"/>
              </a:xfrm>
            </p:spPr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P(</a:t>
                </a:r>
                <a:r>
                  <a:rPr lang="en-US" dirty="0" err="1" smtClean="0"/>
                  <a:t>female|blue</a:t>
                </a:r>
                <a:r>
                  <a:rPr lang="en-US" dirty="0" smtClean="0"/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female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and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blue</m:t>
                        </m:r>
                        <m:r>
                          <m:rPr>
                            <m:nor/>
                          </m:rPr>
                          <a:rPr lang="en-US" dirty="0"/>
                          <m:t>)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blue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This time we know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</a:t>
                </a:r>
                <a:r>
                  <a:rPr lang="en-US" dirty="0" smtClean="0"/>
                  <a:t>    P(female and blue) = 17%</a:t>
                </a:r>
              </a:p>
              <a:p>
                <a:r>
                  <a:rPr lang="en-US" dirty="0" smtClean="0"/>
                  <a:t>We need P(blue)! </a:t>
                </a:r>
              </a:p>
              <a:p>
                <a:r>
                  <a:rPr lang="en-US" dirty="0" smtClean="0"/>
                  <a:t>How can we find it?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839200" cy="5638800"/>
              </a:xfrm>
              <a:blipFill rotWithShape="1">
                <a:blip r:embed="rId2"/>
                <a:stretch>
                  <a:fillRect l="-2414" b="-4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CONDITIONAL 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PROBABILITY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787176"/>
              </p:ext>
            </p:extLst>
          </p:nvPr>
        </p:nvGraphicFramePr>
        <p:xfrm>
          <a:off x="990600" y="914400"/>
          <a:ext cx="7157260" cy="141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452"/>
                <a:gridCol w="1431452"/>
                <a:gridCol w="1431452"/>
                <a:gridCol w="1431452"/>
                <a:gridCol w="143145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Blue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Grey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Green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Brown</a:t>
                      </a:r>
                      <a:endParaRPr 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Males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>
                          <a:solidFill>
                            <a:schemeClr val="bg1"/>
                          </a:solidFill>
                        </a:rPr>
                        <a:t>22%</a:t>
                      </a:r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>
                          <a:solidFill>
                            <a:schemeClr val="bg1"/>
                          </a:solidFill>
                        </a:rPr>
                        <a:t>3%</a:t>
                      </a:r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>
                          <a:solidFill>
                            <a:schemeClr val="bg1"/>
                          </a:solidFill>
                        </a:rPr>
                        <a:t>8%</a:t>
                      </a:r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>
                          <a:solidFill>
                            <a:schemeClr val="bg1"/>
                          </a:solidFill>
                        </a:rPr>
                        <a:t>16%</a:t>
                      </a:r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Females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>
                          <a:solidFill>
                            <a:schemeClr val="bg1"/>
                          </a:solidFill>
                        </a:rPr>
                        <a:t>17%</a:t>
                      </a:r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>
                          <a:solidFill>
                            <a:schemeClr val="bg1"/>
                          </a:solidFill>
                        </a:rPr>
                        <a:t>2%</a:t>
                      </a:r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>
                          <a:solidFill>
                            <a:schemeClr val="bg1"/>
                          </a:solidFill>
                        </a:rPr>
                        <a:t>12%</a:t>
                      </a:r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>
                          <a:solidFill>
                            <a:schemeClr val="bg1"/>
                          </a:solidFill>
                        </a:rPr>
                        <a:t>20%</a:t>
                      </a:r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464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839200" cy="5638800"/>
              </a:xfrm>
            </p:spPr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P(</a:t>
                </a:r>
                <a:r>
                  <a:rPr lang="en-US" dirty="0" err="1" smtClean="0"/>
                  <a:t>female|blue</a:t>
                </a:r>
                <a:r>
                  <a:rPr lang="en-US" dirty="0" smtClean="0"/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female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and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blue</m:t>
                        </m:r>
                        <m:r>
                          <m:rPr>
                            <m:nor/>
                          </m:rPr>
                          <a:rPr lang="en-US" dirty="0"/>
                          <m:t>)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blue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P(blue) = 22% + 17% = 39%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839200" cy="5638800"/>
              </a:xfrm>
              <a:blipFill rotWithShape="1">
                <a:blip r:embed="rId2"/>
                <a:stretch>
                  <a:fillRect l="-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CONDITIONAL 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PROBABILITY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473431"/>
              </p:ext>
            </p:extLst>
          </p:nvPr>
        </p:nvGraphicFramePr>
        <p:xfrm>
          <a:off x="990600" y="914400"/>
          <a:ext cx="7157260" cy="141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452"/>
                <a:gridCol w="1431452"/>
                <a:gridCol w="1431452"/>
                <a:gridCol w="1431452"/>
                <a:gridCol w="143145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Blue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Grey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Green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Brown</a:t>
                      </a:r>
                      <a:endParaRPr 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Males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>
                          <a:solidFill>
                            <a:schemeClr val="bg1"/>
                          </a:solidFill>
                        </a:rPr>
                        <a:t>22%</a:t>
                      </a:r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>
                          <a:solidFill>
                            <a:schemeClr val="bg1"/>
                          </a:solidFill>
                        </a:rPr>
                        <a:t>3%</a:t>
                      </a:r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>
                          <a:solidFill>
                            <a:schemeClr val="bg1"/>
                          </a:solidFill>
                        </a:rPr>
                        <a:t>8%</a:t>
                      </a:r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>
                          <a:solidFill>
                            <a:schemeClr val="bg1"/>
                          </a:solidFill>
                        </a:rPr>
                        <a:t>16%</a:t>
                      </a:r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Females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>
                          <a:solidFill>
                            <a:schemeClr val="bg1"/>
                          </a:solidFill>
                        </a:rPr>
                        <a:t>17%</a:t>
                      </a:r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>
                          <a:solidFill>
                            <a:schemeClr val="bg1"/>
                          </a:solidFill>
                        </a:rPr>
                        <a:t>2%</a:t>
                      </a:r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>
                          <a:solidFill>
                            <a:schemeClr val="bg1"/>
                          </a:solidFill>
                        </a:rPr>
                        <a:t>12%</a:t>
                      </a:r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>
                          <a:solidFill>
                            <a:schemeClr val="bg1"/>
                          </a:solidFill>
                        </a:rPr>
                        <a:t>20%</a:t>
                      </a:r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381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839200" cy="5638800"/>
              </a:xfrm>
            </p:spPr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P(</a:t>
                </a:r>
                <a:r>
                  <a:rPr lang="en-US" dirty="0" err="1" smtClean="0"/>
                  <a:t>female|blue</a:t>
                </a:r>
                <a:r>
                  <a:rPr lang="en-US" dirty="0" smtClean="0"/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female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and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blue</m:t>
                        </m:r>
                        <m:r>
                          <m:rPr>
                            <m:nor/>
                          </m:rPr>
                          <a:rPr lang="en-US" dirty="0"/>
                          <m:t>)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blue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                </a:t>
                </a:r>
                <a:r>
                  <a:rPr lang="en-US" sz="1200" dirty="0" smtClean="0"/>
                  <a:t> </a:t>
                </a:r>
                <a:r>
                  <a:rPr lang="en-US" dirty="0" smtClean="0"/>
                  <a:t>= .17/.39</a:t>
                </a:r>
                <a:endParaRPr lang="en-US" dirty="0"/>
              </a:p>
              <a:p>
                <a:r>
                  <a:rPr lang="en-US" dirty="0" smtClean="0"/>
                  <a:t>                ≈ .436  </a:t>
                </a:r>
                <a:r>
                  <a:rPr lang="en-US" dirty="0"/>
                  <a:t>OR </a:t>
                </a:r>
                <a:r>
                  <a:rPr lang="en-US" dirty="0" smtClean="0"/>
                  <a:t>43.6%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839200" cy="5638800"/>
              </a:xfrm>
              <a:blipFill rotWithShape="1">
                <a:blip r:embed="rId2"/>
                <a:stretch>
                  <a:fillRect l="-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CONDITIONAL 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PROBABILITY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40162"/>
              </p:ext>
            </p:extLst>
          </p:nvPr>
        </p:nvGraphicFramePr>
        <p:xfrm>
          <a:off x="990600" y="914400"/>
          <a:ext cx="7157260" cy="141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452"/>
                <a:gridCol w="1431452"/>
                <a:gridCol w="1431452"/>
                <a:gridCol w="1431452"/>
                <a:gridCol w="143145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Blue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Grey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Green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Brown</a:t>
                      </a:r>
                      <a:endParaRPr 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Males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>
                          <a:solidFill>
                            <a:schemeClr val="bg1"/>
                          </a:solidFill>
                        </a:rPr>
                        <a:t>22%</a:t>
                      </a:r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>
                          <a:solidFill>
                            <a:schemeClr val="bg1"/>
                          </a:solidFill>
                        </a:rPr>
                        <a:t>3%</a:t>
                      </a:r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>
                          <a:solidFill>
                            <a:schemeClr val="bg1"/>
                          </a:solidFill>
                        </a:rPr>
                        <a:t>8%</a:t>
                      </a:r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>
                          <a:solidFill>
                            <a:schemeClr val="bg1"/>
                          </a:solidFill>
                        </a:rPr>
                        <a:t>16%</a:t>
                      </a:r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Females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>
                          <a:solidFill>
                            <a:schemeClr val="bg1"/>
                          </a:solidFill>
                        </a:rPr>
                        <a:t>17%</a:t>
                      </a:r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>
                          <a:solidFill>
                            <a:schemeClr val="bg1"/>
                          </a:solidFill>
                        </a:rPr>
                        <a:t>2%</a:t>
                      </a:r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>
                          <a:solidFill>
                            <a:schemeClr val="bg1"/>
                          </a:solidFill>
                        </a:rPr>
                        <a:t>12%</a:t>
                      </a:r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>
                          <a:solidFill>
                            <a:schemeClr val="bg1"/>
                          </a:solidFill>
                        </a:rPr>
                        <a:t>20%</a:t>
                      </a:r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254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8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P(X=x)</a:t>
            </a:r>
          </a:p>
          <a:p>
            <a:r>
              <a:rPr lang="en-US" dirty="0" smtClean="0"/>
              <a:t>P(x) means “the probability that the random variable X equals the value x”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9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>
                <a:solidFill>
                  <a:srgbClr val="FFFF00"/>
                </a:solidFill>
                <a:latin typeface="Arial" charset="0"/>
              </a:rPr>
              <a:t>ABC ABD ABE </a:t>
            </a:r>
            <a:r>
              <a:rPr lang="en-US" dirty="0">
                <a:latin typeface="Arial" charset="0"/>
              </a:rPr>
              <a:t>ACD ACE ADE</a:t>
            </a:r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>
                <a:solidFill>
                  <a:srgbClr val="FFFF00"/>
                </a:solidFill>
                <a:latin typeface="Arial" charset="0"/>
              </a:rPr>
              <a:t>BCD BCE BDE </a:t>
            </a:r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>
                <a:latin typeface="Arial" charset="0"/>
              </a:rPr>
              <a:t>CDE </a:t>
            </a:r>
          </a:p>
          <a:p>
            <a:endParaRPr lang="en-US" sz="2000" dirty="0" smtClean="0"/>
          </a:p>
          <a:p>
            <a:r>
              <a:rPr lang="en-US" dirty="0" smtClean="0"/>
              <a:t>So there is a 6/10 or 60% probability Bob will be going to the conference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Probability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5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“</a:t>
            </a:r>
            <a:r>
              <a:rPr lang="el-GR" dirty="0" smtClean="0"/>
              <a:t>Σ</a:t>
            </a:r>
            <a:r>
              <a:rPr lang="en-US" dirty="0" smtClean="0"/>
              <a:t>” means </a:t>
            </a:r>
          </a:p>
          <a:p>
            <a:pPr algn="ctr"/>
            <a:r>
              <a:rPr lang="en-US" dirty="0" smtClean="0"/>
              <a:t>“the sum of”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4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Rules for discrete probabilities:</a:t>
            </a:r>
          </a:p>
          <a:p>
            <a:r>
              <a:rPr lang="en-US" dirty="0" smtClean="0"/>
              <a:t>	</a:t>
            </a:r>
            <a:r>
              <a:rPr lang="el-GR" dirty="0" smtClean="0"/>
              <a:t>Σ</a:t>
            </a:r>
            <a:r>
              <a:rPr lang="en-US" dirty="0" smtClean="0"/>
              <a:t> P(x) = 1    or 100%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93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Rules for discrete probabilities:</a:t>
            </a:r>
          </a:p>
          <a:p>
            <a:r>
              <a:rPr lang="en-US" dirty="0" smtClean="0"/>
              <a:t>	</a:t>
            </a:r>
            <a:r>
              <a:rPr lang="el-GR" dirty="0" smtClean="0"/>
              <a:t>Σ</a:t>
            </a:r>
            <a:r>
              <a:rPr lang="en-US" dirty="0" smtClean="0"/>
              <a:t> P(x) = 1    or 100%</a:t>
            </a:r>
          </a:p>
          <a:p>
            <a:r>
              <a:rPr lang="en-US" dirty="0"/>
              <a:t>	</a:t>
            </a:r>
            <a:r>
              <a:rPr lang="en-US" dirty="0" smtClean="0"/>
              <a:t>0 ≤ P(x) ≤ 1    or 100%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5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 smtClean="0"/>
              <a:t>A probability histogram: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7" y="1905000"/>
            <a:ext cx="4805363" cy="469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49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probability a black cherry tree is shorter than 70 feet?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 smtClean="0">
                <a:solidFill>
                  <a:schemeClr val="bg1"/>
                </a:solidFill>
              </a:rPr>
              <a:t>DISCRETE PROBABILITY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657" y="2362200"/>
            <a:ext cx="4600176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50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probability a black cherry tree is between 70 and 80 feet?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 smtClean="0">
                <a:solidFill>
                  <a:schemeClr val="bg1"/>
                </a:solidFill>
              </a:rPr>
              <a:t>DISCRETE PROBABILITY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657" y="2362200"/>
            <a:ext cx="4600176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8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90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A lot of variables can have only two values:</a:t>
            </a: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M/F</a:t>
            </a: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H/T</a:t>
            </a: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Black/White</a:t>
            </a: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On/Off</a:t>
            </a: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1/0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9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Variables that can have only two values are called:</a:t>
            </a: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“binomial”</a:t>
            </a:r>
          </a:p>
          <a:p>
            <a:pPr algn="ctr" eaLnBrk="1" hangingPunct="1"/>
            <a:endParaRPr lang="en-US" altLang="en-US" dirty="0">
              <a:latin typeface="Comic Sans MS" pitchFamily="66" charset="0"/>
            </a:endParaRP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The values are mutually exclusive events</a:t>
            </a:r>
          </a:p>
        </p:txBody>
      </p:sp>
    </p:spTree>
    <p:extLst>
      <p:ext uri="{BB962C8B-B14F-4D97-AF65-F5344CB8AC3E}">
        <p14:creationId xmlns:p14="http://schemas.microsoft.com/office/powerpoint/2010/main" val="369628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The probability of one of the values occurring is called “p”</a:t>
            </a:r>
          </a:p>
          <a:p>
            <a:pPr algn="ctr" eaLnBrk="1" hangingPunct="1"/>
            <a:endParaRPr lang="en-US" altLang="en-US" dirty="0">
              <a:latin typeface="Comic Sans MS" pitchFamily="66" charset="0"/>
            </a:endParaRP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The probability of the other value occurring is called “q”</a:t>
            </a:r>
          </a:p>
          <a:p>
            <a:pPr algn="ctr" eaLnBrk="1" hangingPunct="1"/>
            <a:endParaRPr lang="en-US" altLang="en-US" dirty="0">
              <a:latin typeface="Comic Sans MS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40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Because the # favorable outcomes is always less than the total # of outcome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</a:p>
          <a:p>
            <a:pPr>
              <a:buClr>
                <a:schemeClr val="hlink"/>
              </a:buClr>
              <a:buSzPct val="70000"/>
              <a:buFont typeface="Wingdings" pitchFamily="2" charset="2"/>
              <a:buChar char="Ø"/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0 ≤ P ≤ 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  </a:t>
            </a:r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0% ≤ P ≤ 100%</a:t>
            </a:r>
            <a:endParaRPr lang="en-US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252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p + q = 1 or 100%</a:t>
            </a:r>
          </a:p>
        </p:txBody>
      </p:sp>
    </p:spTree>
    <p:extLst>
      <p:ext uri="{BB962C8B-B14F-4D97-AF65-F5344CB8AC3E}">
        <p14:creationId xmlns:p14="http://schemas.microsoft.com/office/powerpoint/2010/main" val="225079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</a:t>
            </a:r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binomial experiment: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07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</a:t>
            </a:r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binomial experiment:</a:t>
            </a:r>
          </a:p>
          <a:p>
            <a:r>
              <a:rPr lang="en-US" dirty="0"/>
              <a:t>	</a:t>
            </a:r>
            <a:r>
              <a:rPr lang="en-US" dirty="0" smtClean="0"/>
              <a:t>is performed a fixed 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	number of times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45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</a:t>
            </a:r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binomial experiment:</a:t>
            </a:r>
          </a:p>
          <a:p>
            <a:r>
              <a:rPr lang="en-US" dirty="0"/>
              <a:t>	</a:t>
            </a:r>
            <a:r>
              <a:rPr lang="en-US" dirty="0" smtClean="0"/>
              <a:t>is performed a fixed 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	number of times</a:t>
            </a:r>
          </a:p>
          <a:p>
            <a:r>
              <a:rPr lang="en-US" dirty="0"/>
              <a:t>	</a:t>
            </a:r>
            <a:r>
              <a:rPr lang="en-US" dirty="0" smtClean="0"/>
              <a:t>each repetition is called a 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	“trial”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56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</a:t>
            </a:r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binomial experiment:</a:t>
            </a:r>
          </a:p>
          <a:p>
            <a:r>
              <a:rPr lang="en-US" dirty="0"/>
              <a:t>	</a:t>
            </a:r>
            <a:r>
              <a:rPr lang="en-US" dirty="0" smtClean="0"/>
              <a:t>the trials are independent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12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</a:t>
            </a:r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binomial experiment:</a:t>
            </a:r>
          </a:p>
          <a:p>
            <a:r>
              <a:rPr lang="en-US" dirty="0"/>
              <a:t>	</a:t>
            </a:r>
            <a:r>
              <a:rPr lang="en-US" dirty="0" smtClean="0"/>
              <a:t>the trials are independent</a:t>
            </a:r>
          </a:p>
          <a:p>
            <a:endParaRPr lang="en-US" sz="2000" dirty="0"/>
          </a:p>
          <a:p>
            <a:r>
              <a:rPr lang="en-US" dirty="0" smtClean="0"/>
              <a:t>	the outcome of one trial will 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	not affect the outcome 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	of another trial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4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</a:t>
            </a:r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binomial experiment:</a:t>
            </a:r>
          </a:p>
          <a:p>
            <a:r>
              <a:rPr lang="en-US" dirty="0"/>
              <a:t>	</a:t>
            </a:r>
            <a:r>
              <a:rPr lang="en-US" dirty="0" smtClean="0"/>
              <a:t>for each trial, there are 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	two mutually exclusive 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	outcomes: 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	success or failure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96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</a:t>
            </a:r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binomial experiment:</a:t>
            </a:r>
          </a:p>
          <a:p>
            <a:r>
              <a:rPr lang="en-US" dirty="0"/>
              <a:t>	</a:t>
            </a:r>
            <a:r>
              <a:rPr lang="en-US" dirty="0" smtClean="0"/>
              <a:t>the probability of success is 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	the same for each trial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</a:t>
            </a:r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/>
          <a:lstStyle/>
          <a:p>
            <a:r>
              <a:rPr lang="en-US" dirty="0" smtClean="0"/>
              <a:t>Notation:</a:t>
            </a:r>
          </a:p>
          <a:p>
            <a:r>
              <a:rPr lang="en-US" dirty="0"/>
              <a:t>	</a:t>
            </a:r>
            <a:r>
              <a:rPr lang="en-US" dirty="0" smtClean="0"/>
              <a:t>“n” trials</a:t>
            </a:r>
          </a:p>
        </p:txBody>
      </p:sp>
    </p:spTree>
    <p:extLst>
      <p:ext uri="{BB962C8B-B14F-4D97-AF65-F5344CB8AC3E}">
        <p14:creationId xmlns:p14="http://schemas.microsoft.com/office/powerpoint/2010/main" val="401513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</a:t>
            </a:r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/>
          <a:lstStyle/>
          <a:p>
            <a:r>
              <a:rPr lang="en-US" dirty="0" smtClean="0"/>
              <a:t>Notation:</a:t>
            </a:r>
          </a:p>
          <a:p>
            <a:r>
              <a:rPr lang="en-US" dirty="0"/>
              <a:t>	</a:t>
            </a:r>
            <a:r>
              <a:rPr lang="en-US" dirty="0" smtClean="0"/>
              <a:t>“n” trials</a:t>
            </a:r>
          </a:p>
          <a:p>
            <a:r>
              <a:rPr lang="en-US" dirty="0"/>
              <a:t>	</a:t>
            </a:r>
            <a:r>
              <a:rPr lang="en-US" dirty="0" smtClean="0"/>
              <a:t>“p” is the probability of  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	success</a:t>
            </a:r>
          </a:p>
        </p:txBody>
      </p:sp>
    </p:spTree>
    <p:extLst>
      <p:ext uri="{BB962C8B-B14F-4D97-AF65-F5344CB8AC3E}">
        <p14:creationId xmlns:p14="http://schemas.microsoft.com/office/powerpoint/2010/main" val="86481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</a:t>
            </a:r>
          </a:p>
          <a:p>
            <a:r>
              <a:rPr lang="en-US" dirty="0" smtClean="0"/>
              <a:t>P(all possible outcomes) = 100%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13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</a:t>
            </a:r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/>
          <a:lstStyle/>
          <a:p>
            <a:r>
              <a:rPr lang="en-US" dirty="0" smtClean="0"/>
              <a:t>Notation:</a:t>
            </a:r>
          </a:p>
          <a:p>
            <a:r>
              <a:rPr lang="en-US" dirty="0"/>
              <a:t>	</a:t>
            </a:r>
            <a:r>
              <a:rPr lang="en-US" dirty="0" smtClean="0"/>
              <a:t>“n” trials</a:t>
            </a:r>
          </a:p>
          <a:p>
            <a:r>
              <a:rPr lang="en-US" dirty="0"/>
              <a:t>	</a:t>
            </a:r>
            <a:r>
              <a:rPr lang="en-US" dirty="0" smtClean="0"/>
              <a:t>“p” is the probability of  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	success</a:t>
            </a:r>
          </a:p>
          <a:p>
            <a:r>
              <a:rPr lang="en-US" dirty="0"/>
              <a:t>	</a:t>
            </a:r>
            <a:r>
              <a:rPr lang="en-US" dirty="0" smtClean="0"/>
              <a:t>“q” or “1-p” is the 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	probability of failure</a:t>
            </a:r>
          </a:p>
        </p:txBody>
      </p:sp>
    </p:spTree>
    <p:extLst>
      <p:ext uri="{BB962C8B-B14F-4D97-AF65-F5344CB8AC3E}">
        <p14:creationId xmlns:p14="http://schemas.microsoft.com/office/powerpoint/2010/main" val="246005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</a:t>
            </a:r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/>
          <a:lstStyle/>
          <a:p>
            <a:r>
              <a:rPr lang="en-US" dirty="0" smtClean="0"/>
              <a:t>Notation:</a:t>
            </a:r>
          </a:p>
          <a:p>
            <a:r>
              <a:rPr lang="en-US" dirty="0"/>
              <a:t>	</a:t>
            </a:r>
            <a:r>
              <a:rPr lang="en-US" dirty="0" smtClean="0"/>
              <a:t>“n” trials</a:t>
            </a:r>
          </a:p>
          <a:p>
            <a:r>
              <a:rPr lang="en-US" dirty="0"/>
              <a:t>	</a:t>
            </a:r>
            <a:r>
              <a:rPr lang="en-US" dirty="0" smtClean="0"/>
              <a:t>“p” is the probability of  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	success</a:t>
            </a:r>
          </a:p>
          <a:p>
            <a:r>
              <a:rPr lang="en-US" dirty="0"/>
              <a:t>	</a:t>
            </a:r>
            <a:r>
              <a:rPr lang="en-US" dirty="0" smtClean="0"/>
              <a:t>“q” or “1-p” is the 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	probability of failure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“X” is the number of 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	successes in the “n” trials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16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</a:t>
            </a:r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0 ≤ p ≤ 1</a:t>
            </a:r>
          </a:p>
          <a:p>
            <a:pPr algn="ctr"/>
            <a:r>
              <a:rPr lang="en-US" dirty="0"/>
              <a:t>0 ≤ </a:t>
            </a:r>
            <a:r>
              <a:rPr lang="en-US" dirty="0" smtClean="0"/>
              <a:t>q </a:t>
            </a:r>
            <a:r>
              <a:rPr lang="en-US" dirty="0"/>
              <a:t>≤ </a:t>
            </a:r>
            <a:r>
              <a:rPr lang="en-US" dirty="0" smtClean="0"/>
              <a:t>1</a:t>
            </a:r>
          </a:p>
          <a:p>
            <a:r>
              <a:rPr lang="en-US" dirty="0" smtClean="0"/>
              <a:t>and:</a:t>
            </a:r>
          </a:p>
          <a:p>
            <a:pPr algn="ctr"/>
            <a:r>
              <a:rPr lang="en-US" dirty="0"/>
              <a:t>0 ≤ </a:t>
            </a:r>
            <a:r>
              <a:rPr lang="en-US" dirty="0" smtClean="0"/>
              <a:t>x </a:t>
            </a:r>
            <a:r>
              <a:rPr lang="en-US" dirty="0"/>
              <a:t>≤ </a:t>
            </a:r>
            <a:r>
              <a:rPr lang="en-US" dirty="0" smtClean="0"/>
              <a:t>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6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Binomial </a:t>
            </a:r>
            <a:r>
              <a:rPr lang="en-US" dirty="0" smtClean="0"/>
              <a:t>Experiment Rules: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9914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Binomial Experiment Rules:</a:t>
            </a:r>
            <a:endParaRPr lang="en-US" b="0" dirty="0"/>
          </a:p>
          <a:p>
            <a:r>
              <a:rPr lang="en-US" dirty="0" smtClean="0"/>
              <a:t>	</a:t>
            </a:r>
            <a:r>
              <a:rPr lang="en-US" dirty="0"/>
              <a:t>You must have a fixed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	number </a:t>
            </a:r>
            <a:r>
              <a:rPr lang="en-US" dirty="0"/>
              <a:t>of trials</a:t>
            </a:r>
          </a:p>
        </p:txBody>
      </p:sp>
    </p:spTree>
    <p:extLst>
      <p:ext uri="{BB962C8B-B14F-4D97-AF65-F5344CB8AC3E}">
        <p14:creationId xmlns:p14="http://schemas.microsoft.com/office/powerpoint/2010/main" val="408902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Binomial Experiment Rules:</a:t>
            </a:r>
            <a:endParaRPr lang="en-US" b="0" dirty="0"/>
          </a:p>
          <a:p>
            <a:r>
              <a:rPr lang="en-US" dirty="0" smtClean="0"/>
              <a:t>	</a:t>
            </a:r>
            <a:r>
              <a:rPr lang="en-US" dirty="0"/>
              <a:t>You must have a fixed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	number </a:t>
            </a:r>
            <a:r>
              <a:rPr lang="en-US" dirty="0"/>
              <a:t>of </a:t>
            </a:r>
            <a:r>
              <a:rPr lang="en-US" dirty="0" smtClean="0"/>
              <a:t>trials</a:t>
            </a:r>
          </a:p>
          <a:p>
            <a:pPr>
              <a:spcBef>
                <a:spcPts val="0"/>
              </a:spcBef>
            </a:pPr>
            <a:r>
              <a:rPr lang="en-US" dirty="0"/>
              <a:t>	Each trial is an independent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		event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5528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Binomial Experiment Rules:</a:t>
            </a:r>
            <a:endParaRPr lang="en-US" b="0" dirty="0"/>
          </a:p>
          <a:p>
            <a:r>
              <a:rPr lang="en-US" dirty="0" smtClean="0"/>
              <a:t>	</a:t>
            </a:r>
            <a:r>
              <a:rPr lang="en-US" dirty="0"/>
              <a:t>You must have a fixed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	number </a:t>
            </a:r>
            <a:r>
              <a:rPr lang="en-US" dirty="0"/>
              <a:t>of </a:t>
            </a:r>
            <a:r>
              <a:rPr lang="en-US" dirty="0" smtClean="0"/>
              <a:t>trials</a:t>
            </a:r>
          </a:p>
          <a:p>
            <a:pPr>
              <a:spcBef>
                <a:spcPts val="0"/>
              </a:spcBef>
            </a:pPr>
            <a:r>
              <a:rPr lang="en-US" dirty="0"/>
              <a:t>	Each trial is an independent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		event</a:t>
            </a:r>
          </a:p>
          <a:p>
            <a:pPr>
              <a:spcBef>
                <a:spcPts val="0"/>
              </a:spcBef>
            </a:pPr>
            <a:r>
              <a:rPr lang="en-US" dirty="0"/>
              <a:t>	There are only two outcomes</a:t>
            </a:r>
          </a:p>
        </p:txBody>
      </p:sp>
    </p:spTree>
    <p:extLst>
      <p:ext uri="{BB962C8B-B14F-4D97-AF65-F5344CB8AC3E}">
        <p14:creationId xmlns:p14="http://schemas.microsoft.com/office/powerpoint/2010/main" val="259571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Binomial or not?</a:t>
            </a:r>
          </a:p>
          <a:p>
            <a:r>
              <a:rPr lang="en-US" dirty="0" smtClean="0"/>
              <a:t>Tossing </a:t>
            </a:r>
            <a:r>
              <a:rPr lang="en-US" dirty="0"/>
              <a:t>a coin a hundred times to see how many land on </a:t>
            </a:r>
            <a:r>
              <a:rPr lang="en-US" dirty="0" smtClean="0"/>
              <a:t>heads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BINOMIAL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67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Binomial or not?</a:t>
            </a:r>
          </a:p>
          <a:p>
            <a:r>
              <a:rPr lang="en-US" dirty="0" smtClean="0"/>
              <a:t>Tossing </a:t>
            </a:r>
            <a:r>
              <a:rPr lang="en-US" dirty="0"/>
              <a:t>a coin until you get </a:t>
            </a:r>
            <a:r>
              <a:rPr lang="en-US" dirty="0" smtClean="0"/>
              <a:t> heads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BINOMIAL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32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Binomial or not?</a:t>
            </a:r>
          </a:p>
          <a:p>
            <a:r>
              <a:rPr lang="en-US" dirty="0" smtClean="0"/>
              <a:t>Asking </a:t>
            </a:r>
            <a:r>
              <a:rPr lang="en-US" dirty="0"/>
              <a:t>100 people how much they weigh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BINOMIAL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2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The </a:t>
            </a:r>
            <a:r>
              <a:rPr lang="en-US" dirty="0">
                <a:solidFill>
                  <a:schemeClr val="tx1"/>
                </a:solidFill>
              </a:rPr>
              <a:t>complement</a:t>
            </a:r>
            <a:r>
              <a:rPr lang="en-US" dirty="0"/>
              <a:t> of an outcome is all outcomes that are not favorable </a:t>
            </a:r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 smtClean="0"/>
              <a:t>Called P</a:t>
            </a:r>
            <a:r>
              <a:rPr lang="en-US" dirty="0" smtClean="0">
                <a:sym typeface="Symbol" pitchFamily="18" charset="2"/>
              </a:rPr>
              <a:t></a:t>
            </a:r>
            <a:r>
              <a:rPr lang="en-US" dirty="0" smtClean="0"/>
              <a:t> </a:t>
            </a:r>
            <a:r>
              <a:rPr lang="en-US" dirty="0"/>
              <a:t>(pronounced “P prime") </a:t>
            </a:r>
            <a:r>
              <a:rPr lang="en-US" sz="2000" dirty="0"/>
              <a:t>	   </a:t>
            </a:r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 smtClean="0"/>
              <a:t>P</a:t>
            </a:r>
            <a:r>
              <a:rPr lang="en-US" dirty="0">
                <a:sym typeface="Symbol" pitchFamily="18" charset="2"/>
              </a:rPr>
              <a:t></a:t>
            </a:r>
            <a:r>
              <a:rPr lang="en-US" dirty="0"/>
              <a:t> = 1 – P      </a:t>
            </a:r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/>
              <a:t>or     </a:t>
            </a:r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/>
              <a:t>P</a:t>
            </a:r>
            <a:r>
              <a:rPr lang="en-US" dirty="0">
                <a:sym typeface="Symbol" pitchFamily="18" charset="2"/>
              </a:rPr>
              <a:t></a:t>
            </a:r>
            <a:r>
              <a:rPr lang="en-US" dirty="0"/>
              <a:t> = 100% – P </a:t>
            </a:r>
          </a:p>
        </p:txBody>
      </p:sp>
    </p:spTree>
    <p:extLst>
      <p:ext uri="{BB962C8B-B14F-4D97-AF65-F5344CB8AC3E}">
        <p14:creationId xmlns:p14="http://schemas.microsoft.com/office/powerpoint/2010/main" val="397667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Binomial or not?</a:t>
            </a:r>
          </a:p>
          <a:p>
            <a:r>
              <a:rPr lang="en-US" dirty="0" smtClean="0"/>
              <a:t>Asking </a:t>
            </a:r>
            <a:r>
              <a:rPr lang="en-US" dirty="0"/>
              <a:t>100 people if they have ever been to </a:t>
            </a:r>
            <a:r>
              <a:rPr lang="en-US" dirty="0" smtClean="0"/>
              <a:t>Paris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BINOMIAL PROBABILITY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59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74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</a:t>
            </a:r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</a:t>
            </a:r>
            <a:r>
              <a:rPr lang="en-US" baseline="-25000" dirty="0" err="1" smtClean="0"/>
              <a:t>n</a:t>
            </a:r>
            <a:r>
              <a:rPr lang="en-US" dirty="0" err="1" smtClean="0"/>
              <a:t>C</a:t>
            </a:r>
            <a:r>
              <a:rPr lang="en-US" baseline="-25000" dirty="0" err="1"/>
              <a:t>x</a:t>
            </a:r>
            <a:r>
              <a:rPr lang="en-US" dirty="0" smtClean="0"/>
              <a:t> is the number of ways of obtaining x successes in n trials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28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</a:t>
            </a:r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probability of </a:t>
            </a:r>
            <a:r>
              <a:rPr lang="en-US" dirty="0"/>
              <a:t>obtaining </a:t>
            </a:r>
            <a:r>
              <a:rPr lang="en-US" dirty="0" smtClean="0"/>
              <a:t>X </a:t>
            </a:r>
            <a:r>
              <a:rPr lang="en-US" dirty="0"/>
              <a:t>successes in n </a:t>
            </a:r>
            <a:r>
              <a:rPr lang="en-US" dirty="0" smtClean="0"/>
              <a:t>independent trials of a binomial experiment:</a:t>
            </a:r>
          </a:p>
          <a:p>
            <a:endParaRPr lang="en-US" sz="2000" dirty="0"/>
          </a:p>
          <a:p>
            <a:pPr algn="ctr"/>
            <a:r>
              <a:rPr lang="en-US" dirty="0" smtClean="0"/>
              <a:t>P(x) = </a:t>
            </a:r>
            <a:r>
              <a:rPr lang="en-US" baseline="-25000" dirty="0" err="1" smtClean="0"/>
              <a:t>n</a:t>
            </a:r>
            <a:r>
              <a:rPr lang="en-US" dirty="0" err="1" smtClean="0"/>
              <a:t>C</a:t>
            </a:r>
            <a:r>
              <a:rPr lang="en-US" baseline="-25000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baseline="30000" dirty="0" err="1" smtClean="0"/>
              <a:t>x</a:t>
            </a:r>
            <a:r>
              <a:rPr lang="en-US" dirty="0" smtClean="0"/>
              <a:t>(1-p)</a:t>
            </a:r>
            <a:r>
              <a:rPr lang="en-US" baseline="30000" dirty="0" smtClean="0"/>
              <a:t>n-x</a:t>
            </a:r>
          </a:p>
          <a:p>
            <a:r>
              <a:rPr lang="en-US" dirty="0" smtClean="0"/>
              <a:t>or:</a:t>
            </a:r>
          </a:p>
          <a:p>
            <a:pPr algn="ctr"/>
            <a:r>
              <a:rPr lang="en-US" dirty="0" smtClean="0"/>
              <a:t>P(x</a:t>
            </a:r>
            <a:r>
              <a:rPr lang="en-US" dirty="0"/>
              <a:t>) = </a:t>
            </a:r>
            <a:r>
              <a:rPr lang="en-US" baseline="-25000" dirty="0" err="1"/>
              <a:t>n</a:t>
            </a:r>
            <a:r>
              <a:rPr lang="en-US" dirty="0" err="1"/>
              <a:t>C</a:t>
            </a:r>
            <a:r>
              <a:rPr lang="en-US" baseline="-25000" dirty="0" err="1"/>
              <a:t>x</a:t>
            </a:r>
            <a:r>
              <a:rPr lang="en-US" dirty="0"/>
              <a:t> </a:t>
            </a:r>
            <a:r>
              <a:rPr lang="en-US" dirty="0" err="1" smtClean="0"/>
              <a:t>p</a:t>
            </a:r>
            <a:r>
              <a:rPr lang="en-US" baseline="30000" dirty="0" err="1" smtClean="0"/>
              <a:t>x</a:t>
            </a:r>
            <a:r>
              <a:rPr lang="en-US" dirty="0" smtClean="0"/>
              <a:t>(q)</a:t>
            </a:r>
            <a:r>
              <a:rPr lang="en-US" baseline="30000" dirty="0" smtClean="0"/>
              <a:t>n-x</a:t>
            </a:r>
            <a:endParaRPr lang="en-US" baseline="30000" dirty="0"/>
          </a:p>
          <a:p>
            <a:pPr algn="ctr"/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22875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work a binomial </a:t>
            </a:r>
            <a:r>
              <a:rPr lang="en-US" dirty="0" smtClean="0"/>
              <a:t>problem: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74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work a binomial </a:t>
            </a:r>
            <a:r>
              <a:rPr lang="en-US" dirty="0" smtClean="0"/>
              <a:t>problem: </a:t>
            </a:r>
            <a:endParaRPr lang="en-US" dirty="0"/>
          </a:p>
          <a:p>
            <a:r>
              <a:rPr lang="en-US" dirty="0" smtClean="0"/>
              <a:t>What is a “Success”?</a:t>
            </a:r>
          </a:p>
          <a:p>
            <a:r>
              <a:rPr lang="en-US" dirty="0"/>
              <a:t>	</a:t>
            </a:r>
            <a:r>
              <a:rPr lang="en-US" dirty="0" smtClean="0"/>
              <a:t>Success </a:t>
            </a:r>
            <a:r>
              <a:rPr lang="en-US" dirty="0"/>
              <a:t>must be for a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single trial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90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work a binomial </a:t>
            </a:r>
            <a:r>
              <a:rPr lang="en-US" dirty="0" smtClean="0"/>
              <a:t>problem: </a:t>
            </a:r>
            <a:endParaRPr lang="en-US" dirty="0"/>
          </a:p>
          <a:p>
            <a:r>
              <a:rPr lang="en-US" dirty="0" smtClean="0"/>
              <a:t>What is </a:t>
            </a:r>
            <a:r>
              <a:rPr lang="en-US" dirty="0"/>
              <a:t>the probability of </a:t>
            </a:r>
            <a:r>
              <a:rPr lang="en-US" dirty="0" smtClean="0"/>
              <a:t>success “p”?</a:t>
            </a:r>
          </a:p>
        </p:txBody>
      </p:sp>
    </p:spTree>
    <p:extLst>
      <p:ext uri="{BB962C8B-B14F-4D97-AF65-F5344CB8AC3E}">
        <p14:creationId xmlns:p14="http://schemas.microsoft.com/office/powerpoint/2010/main" val="191988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work a binomial </a:t>
            </a:r>
            <a:r>
              <a:rPr lang="en-US" dirty="0" smtClean="0"/>
              <a:t>problem: </a:t>
            </a:r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is</a:t>
            </a:r>
            <a:r>
              <a:rPr lang="en-US" dirty="0" smtClean="0"/>
              <a:t> </a:t>
            </a:r>
            <a:r>
              <a:rPr lang="en-US" dirty="0"/>
              <a:t>the probability of </a:t>
            </a:r>
            <a:r>
              <a:rPr lang="en-US" dirty="0" smtClean="0"/>
              <a:t>failure “q”? </a:t>
            </a:r>
          </a:p>
        </p:txBody>
      </p:sp>
    </p:spTree>
    <p:extLst>
      <p:ext uri="{BB962C8B-B14F-4D97-AF65-F5344CB8AC3E}">
        <p14:creationId xmlns:p14="http://schemas.microsoft.com/office/powerpoint/2010/main" val="227677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work a binomial </a:t>
            </a:r>
            <a:r>
              <a:rPr lang="en-US" dirty="0" smtClean="0"/>
              <a:t>problem: </a:t>
            </a:r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is</a:t>
            </a:r>
            <a:r>
              <a:rPr lang="en-US" dirty="0" smtClean="0"/>
              <a:t> </a:t>
            </a:r>
            <a:r>
              <a:rPr lang="en-US" dirty="0"/>
              <a:t>the number of </a:t>
            </a:r>
            <a:r>
              <a:rPr lang="en-US" dirty="0" smtClean="0"/>
              <a:t>trials?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38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work a binomial </a:t>
            </a:r>
            <a:r>
              <a:rPr lang="en-US" dirty="0" smtClean="0"/>
              <a:t>problem: </a:t>
            </a:r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is</a:t>
            </a:r>
            <a:r>
              <a:rPr lang="en-US" dirty="0" smtClean="0"/>
              <a:t> </a:t>
            </a:r>
            <a:r>
              <a:rPr lang="en-US" dirty="0"/>
              <a:t>the number of successes out of those </a:t>
            </a:r>
            <a:r>
              <a:rPr lang="en-US" dirty="0" smtClean="0"/>
              <a:t>trials needed?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52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To </a:t>
            </a:r>
            <a:r>
              <a:rPr lang="en-US" dirty="0" smtClean="0"/>
              <a:t>find:      </a:t>
            </a:r>
            <a:endParaRPr lang="en-US" dirty="0"/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P (</a:t>
            </a:r>
            <a:r>
              <a:rPr lang="en-US" i="1" dirty="0"/>
              <a:t>not</a:t>
            </a:r>
            <a:r>
              <a:rPr lang="en-US" dirty="0"/>
              <a:t> 1 on one roll of a fair die)</a:t>
            </a:r>
          </a:p>
          <a:p>
            <a:pPr>
              <a:buClr>
                <a:schemeClr val="hlink"/>
              </a:buClr>
              <a:buSzPct val="70000"/>
              <a:defRPr/>
            </a:pPr>
            <a:endParaRPr lang="en-US" dirty="0"/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 smtClean="0"/>
              <a:t>This is the complement of:</a:t>
            </a:r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 smtClean="0"/>
              <a:t>P (a 1 on one roll of a fair die) = 1/6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Probability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97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work a binomial </a:t>
            </a:r>
            <a:r>
              <a:rPr lang="en-US" dirty="0" smtClean="0"/>
              <a:t>problem: </a:t>
            </a:r>
            <a:endParaRPr lang="en-US" dirty="0"/>
          </a:p>
          <a:p>
            <a:pPr marL="457200" lvl="1" indent="0">
              <a:buNone/>
            </a:pPr>
            <a:r>
              <a:rPr lang="en-US" sz="3400" dirty="0" smtClean="0"/>
              <a:t>What is a “Success”?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3400" dirty="0" smtClean="0"/>
              <a:t>What is </a:t>
            </a:r>
            <a:r>
              <a:rPr lang="en-US" sz="3400" dirty="0"/>
              <a:t>the probability of </a:t>
            </a:r>
            <a:r>
              <a:rPr lang="en-US" sz="3400" dirty="0" smtClean="0"/>
              <a:t>success “p”?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3400" dirty="0"/>
              <a:t>What is</a:t>
            </a:r>
            <a:r>
              <a:rPr lang="en-US" sz="3400" dirty="0" smtClean="0"/>
              <a:t> </a:t>
            </a:r>
            <a:r>
              <a:rPr lang="en-US" sz="3400" dirty="0"/>
              <a:t>the probability of </a:t>
            </a:r>
            <a:r>
              <a:rPr lang="en-US" sz="3400" dirty="0" smtClean="0"/>
              <a:t>failure “q”?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3400" dirty="0"/>
              <a:t>What is</a:t>
            </a:r>
            <a:r>
              <a:rPr lang="en-US" sz="3400" dirty="0" smtClean="0"/>
              <a:t> </a:t>
            </a:r>
            <a:r>
              <a:rPr lang="en-US" sz="3400" dirty="0"/>
              <a:t>the number of </a:t>
            </a:r>
            <a:r>
              <a:rPr lang="en-US" sz="3400" dirty="0" smtClean="0"/>
              <a:t>trials?</a:t>
            </a:r>
            <a:endParaRPr lang="en-US" sz="34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3400" dirty="0"/>
              <a:t>What is</a:t>
            </a:r>
            <a:r>
              <a:rPr lang="en-US" sz="3400" dirty="0" smtClean="0"/>
              <a:t> </a:t>
            </a:r>
            <a:r>
              <a:rPr lang="en-US" sz="3400" dirty="0"/>
              <a:t>the number of successes out </a:t>
            </a:r>
            <a:endParaRPr lang="en-US" sz="3400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3400" dirty="0"/>
              <a:t>	</a:t>
            </a:r>
            <a:r>
              <a:rPr lang="en-US" sz="3400" dirty="0" smtClean="0"/>
              <a:t>of </a:t>
            </a:r>
            <a:r>
              <a:rPr lang="en-US" sz="3400" dirty="0"/>
              <a:t>those </a:t>
            </a:r>
            <a:r>
              <a:rPr lang="en-US" sz="3400" dirty="0" smtClean="0"/>
              <a:t>trials needed?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17035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What is the probability of rolling exactly two sixes in 6 rolls of a die?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BINOMIAL PROBABILITY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42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What is the probability of rolling exactly two sixes in 6 rolls of a die?</a:t>
            </a:r>
          </a:p>
          <a:p>
            <a:endParaRPr lang="en-US" sz="2000" dirty="0" smtClean="0"/>
          </a:p>
          <a:p>
            <a:r>
              <a:rPr lang="en-US" dirty="0" smtClean="0"/>
              <a:t>What is a “Success”?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BINOMIAL PROBABILITY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41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What is the probability of rolling exactly two sixes in 6 rolls of a die?</a:t>
            </a:r>
          </a:p>
          <a:p>
            <a:endParaRPr lang="en-US" sz="2000" dirty="0" smtClean="0"/>
          </a:p>
          <a:p>
            <a:r>
              <a:rPr lang="en-US" dirty="0" smtClean="0"/>
              <a:t>What is a “Success”?</a:t>
            </a:r>
          </a:p>
          <a:p>
            <a:r>
              <a:rPr lang="en-US" dirty="0"/>
              <a:t>	</a:t>
            </a:r>
            <a:r>
              <a:rPr lang="en-US" dirty="0" smtClean="0"/>
              <a:t>Success </a:t>
            </a:r>
            <a:r>
              <a:rPr lang="en-US" dirty="0"/>
              <a:t>= "Rolling a 6 on a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single </a:t>
            </a:r>
            <a:r>
              <a:rPr lang="en-US" dirty="0"/>
              <a:t>die</a:t>
            </a:r>
            <a:r>
              <a:rPr lang="en-US" dirty="0" smtClean="0"/>
              <a:t>"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BINOMIAL PROBABILITY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44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What is the probability of rolling exactly two sixes in 6 rolls of a die?</a:t>
            </a:r>
          </a:p>
          <a:p>
            <a:endParaRPr lang="en-US" sz="2000" dirty="0" smtClean="0"/>
          </a:p>
          <a:p>
            <a:r>
              <a:rPr lang="en-US" dirty="0" smtClean="0"/>
              <a:t>What is </a:t>
            </a:r>
            <a:r>
              <a:rPr lang="en-US" dirty="0"/>
              <a:t>the probability of </a:t>
            </a:r>
            <a:r>
              <a:rPr lang="en-US" dirty="0" smtClean="0"/>
              <a:t>success?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BINOMIAL PROBABILITY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83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What is the probability of rolling exactly two sixes in 6 rolls of a die?</a:t>
            </a:r>
          </a:p>
          <a:p>
            <a:endParaRPr lang="en-US" sz="2000" dirty="0" smtClean="0"/>
          </a:p>
          <a:p>
            <a:r>
              <a:rPr lang="en-US" dirty="0" smtClean="0"/>
              <a:t>What is </a:t>
            </a:r>
            <a:r>
              <a:rPr lang="en-US" dirty="0"/>
              <a:t>the probability of </a:t>
            </a:r>
            <a:r>
              <a:rPr lang="en-US" dirty="0" smtClean="0"/>
              <a:t>success?</a:t>
            </a:r>
          </a:p>
          <a:p>
            <a:r>
              <a:rPr lang="en-US" dirty="0" smtClean="0"/>
              <a:t>	p </a:t>
            </a:r>
            <a:r>
              <a:rPr lang="en-US" dirty="0"/>
              <a:t>= </a:t>
            </a:r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BINOMIAL PROBABILITY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81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What is the probability of rolling exactly two sixes in 6 rolls of a die?</a:t>
            </a:r>
          </a:p>
          <a:p>
            <a:endParaRPr lang="en-US" sz="2000" dirty="0" smtClean="0"/>
          </a:p>
          <a:p>
            <a:r>
              <a:rPr lang="en-US" dirty="0" smtClean="0"/>
              <a:t>What is </a:t>
            </a:r>
            <a:r>
              <a:rPr lang="en-US" dirty="0"/>
              <a:t>the probability of </a:t>
            </a:r>
            <a:r>
              <a:rPr lang="en-US" dirty="0" smtClean="0"/>
              <a:t>failure? </a:t>
            </a:r>
          </a:p>
          <a:p>
            <a:r>
              <a:rPr lang="en-US" dirty="0"/>
              <a:t>	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BINOMIAL PROBABILITY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88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What is the probability of rolling exactly two sixes in 6 rolls of a die?</a:t>
            </a:r>
          </a:p>
          <a:p>
            <a:endParaRPr lang="en-US" sz="2000" dirty="0" smtClean="0"/>
          </a:p>
          <a:p>
            <a:r>
              <a:rPr lang="en-US" dirty="0" smtClean="0"/>
              <a:t>What is </a:t>
            </a:r>
            <a:r>
              <a:rPr lang="en-US" dirty="0"/>
              <a:t>the probability of </a:t>
            </a:r>
            <a:r>
              <a:rPr lang="en-US" dirty="0" smtClean="0"/>
              <a:t>failure? </a:t>
            </a:r>
          </a:p>
          <a:p>
            <a:r>
              <a:rPr lang="en-US" dirty="0"/>
              <a:t>	</a:t>
            </a:r>
            <a:r>
              <a:rPr lang="en-US" dirty="0" smtClean="0"/>
              <a:t>q </a:t>
            </a:r>
            <a:r>
              <a:rPr lang="en-US" dirty="0"/>
              <a:t>= </a:t>
            </a:r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BINOMIAL PROBABILITY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8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What is the probability of rolling exactly two sixes in 6 rolls of a die?</a:t>
            </a:r>
          </a:p>
          <a:p>
            <a:endParaRPr lang="en-US" sz="2000" dirty="0" smtClean="0"/>
          </a:p>
          <a:p>
            <a:r>
              <a:rPr lang="en-US" dirty="0" smtClean="0"/>
              <a:t>What is the </a:t>
            </a:r>
            <a:r>
              <a:rPr lang="en-US" dirty="0"/>
              <a:t>number of </a:t>
            </a:r>
            <a:r>
              <a:rPr lang="en-US" dirty="0" smtClean="0"/>
              <a:t>trials?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BINOMIAL PROBABILITY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83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What is the probability of rolling exactly two sixes in 6 rolls of a die?</a:t>
            </a:r>
          </a:p>
          <a:p>
            <a:endParaRPr lang="en-US" sz="2000" dirty="0" smtClean="0"/>
          </a:p>
          <a:p>
            <a:r>
              <a:rPr lang="en-US" dirty="0" smtClean="0"/>
              <a:t>What is the </a:t>
            </a:r>
            <a:r>
              <a:rPr lang="en-US" dirty="0"/>
              <a:t>number of </a:t>
            </a:r>
            <a:r>
              <a:rPr lang="en-US" dirty="0" smtClean="0"/>
              <a:t>trials? </a:t>
            </a:r>
          </a:p>
          <a:p>
            <a:r>
              <a:rPr lang="en-US" dirty="0" smtClean="0"/>
              <a:t>	n </a:t>
            </a:r>
            <a:r>
              <a:rPr lang="en-US" dirty="0"/>
              <a:t>= </a:t>
            </a:r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BINOMIAL PROBABILITY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4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Probability - likelihood of a favorable </a:t>
            </a:r>
            <a:r>
              <a:rPr lang="en-US" dirty="0" smtClean="0"/>
              <a:t>outcome</a:t>
            </a:r>
            <a:endParaRPr lang="en-US" b="0" dirty="0"/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8709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en-US" dirty="0" smtClean="0"/>
              <a:t>Since:</a:t>
            </a:r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 smtClean="0"/>
              <a:t>P (a 1 on one roll of a fair die) = 1/6</a:t>
            </a:r>
          </a:p>
          <a:p>
            <a:pPr>
              <a:buClr>
                <a:schemeClr val="hlink"/>
              </a:buClr>
              <a:buSzPct val="70000"/>
              <a:defRPr/>
            </a:pPr>
            <a:endParaRPr lang="en-US" dirty="0" smtClean="0"/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 smtClean="0"/>
              <a:t>Then  </a:t>
            </a:r>
            <a:r>
              <a:rPr lang="en-US" dirty="0"/>
              <a:t>P (</a:t>
            </a:r>
            <a:r>
              <a:rPr lang="en-US" i="1" dirty="0"/>
              <a:t>not</a:t>
            </a:r>
            <a:r>
              <a:rPr lang="en-US" dirty="0"/>
              <a:t> 1 on one roll of a fair die</a:t>
            </a:r>
            <a:r>
              <a:rPr lang="en-US" dirty="0" smtClean="0"/>
              <a:t>) would be:</a:t>
            </a:r>
            <a:endParaRPr lang="en-US" dirty="0"/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 smtClean="0"/>
              <a:t>P</a:t>
            </a:r>
            <a:r>
              <a:rPr lang="en-US" dirty="0" smtClean="0">
                <a:sym typeface="Symbol" pitchFamily="18" charset="2"/>
              </a:rPr>
              <a:t></a:t>
            </a:r>
            <a:r>
              <a:rPr lang="en-US" dirty="0" smtClean="0"/>
              <a:t> =  1 – P  =  1 – 1/6  =  5/6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Probability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94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What is the probability of rolling exactly two sixes in 6 rolls of a die?</a:t>
            </a:r>
          </a:p>
          <a:p>
            <a:endParaRPr lang="en-US" sz="2000" dirty="0" smtClean="0"/>
          </a:p>
          <a:p>
            <a:r>
              <a:rPr lang="en-US" dirty="0" smtClean="0"/>
              <a:t>What is the </a:t>
            </a:r>
            <a:r>
              <a:rPr lang="en-US" dirty="0"/>
              <a:t>number of successes out of those </a:t>
            </a:r>
            <a:r>
              <a:rPr lang="en-US" dirty="0" smtClean="0"/>
              <a:t>trials needed? 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BINOMIAL PROBABILITY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84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What is the probability of rolling exactly two sixes in 6 rolls of a die?</a:t>
            </a:r>
          </a:p>
          <a:p>
            <a:endParaRPr lang="en-US" sz="2000" dirty="0" smtClean="0"/>
          </a:p>
          <a:p>
            <a:r>
              <a:rPr lang="en-US" dirty="0" smtClean="0"/>
              <a:t>What is the </a:t>
            </a:r>
            <a:r>
              <a:rPr lang="en-US" dirty="0"/>
              <a:t>number of successes out of those </a:t>
            </a:r>
            <a:r>
              <a:rPr lang="en-US" dirty="0" smtClean="0"/>
              <a:t>trials needed? </a:t>
            </a:r>
          </a:p>
          <a:p>
            <a:r>
              <a:rPr lang="en-US" dirty="0"/>
              <a:t>	</a:t>
            </a:r>
            <a:r>
              <a:rPr lang="en-US" dirty="0" smtClean="0"/>
              <a:t>x </a:t>
            </a:r>
            <a:r>
              <a:rPr lang="en-US" dirty="0"/>
              <a:t>= 2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BINOMIAL PROBABILITY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99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What is the probability of rolling exactly two sixes in 6 rolls of a die</a:t>
            </a:r>
            <a:r>
              <a:rPr lang="en-US" dirty="0" smtClean="0"/>
              <a:t>? You could list the outcomes:</a:t>
            </a:r>
          </a:p>
          <a:p>
            <a:endParaRPr lang="en-US" sz="1000" dirty="0" smtClean="0"/>
          </a:p>
          <a:p>
            <a:r>
              <a:rPr lang="en-US" dirty="0" smtClean="0"/>
              <a:t>FFFFFS	FFFFSS 	FFFSSS FFSSSS 	FSSSSS 	SSSSSS </a:t>
            </a:r>
          </a:p>
          <a:p>
            <a:r>
              <a:rPr lang="en-US" dirty="0" smtClean="0"/>
              <a:t>FFFSFS 	FFSFFS	FSFFF</a:t>
            </a:r>
            <a:r>
              <a:rPr lang="en-US" dirty="0"/>
              <a:t>S</a:t>
            </a:r>
            <a:r>
              <a:rPr lang="en-US" dirty="0" smtClean="0"/>
              <a:t> SFFFFS 	SFFFSS 	SFFSSS </a:t>
            </a:r>
          </a:p>
          <a:p>
            <a:r>
              <a:rPr lang="en-US" dirty="0" smtClean="0"/>
              <a:t>SFSSSS 	SFSFFS 	SSFFFS …</a:t>
            </a:r>
            <a:endParaRPr lang="en-US" sz="2000" dirty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BINOMIAL PROBABILITY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239000" y="6096000"/>
            <a:ext cx="2133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FFC000"/>
                </a:solidFill>
              </a:rPr>
              <a:t>Aagh</a:t>
            </a:r>
            <a:r>
              <a:rPr lang="en-US" dirty="0" smtClean="0">
                <a:solidFill>
                  <a:srgbClr val="FFC000"/>
                </a:solidFill>
              </a:rPr>
              <a:t>!!!</a:t>
            </a:r>
            <a:endParaRPr lang="en-US" sz="20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59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 smtClean="0"/>
              <a:t>Remember:</a:t>
            </a:r>
          </a:p>
          <a:p>
            <a:r>
              <a:rPr lang="en-US" dirty="0"/>
              <a:t>The probability of getting exactly x success in n trials, with the probability of success on a single trial being p is: </a:t>
            </a:r>
          </a:p>
          <a:p>
            <a:r>
              <a:rPr lang="en-US" dirty="0" smtClean="0"/>
              <a:t>P(x</a:t>
            </a:r>
            <a:r>
              <a:rPr lang="en-US" dirty="0"/>
              <a:t>) = </a:t>
            </a:r>
            <a:r>
              <a:rPr lang="en-US" baseline="-25000" dirty="0" err="1"/>
              <a:t>n</a:t>
            </a:r>
            <a:r>
              <a:rPr lang="en-US" dirty="0" err="1"/>
              <a:t>C</a:t>
            </a:r>
            <a:r>
              <a:rPr lang="en-US" baseline="-25000" dirty="0" err="1"/>
              <a:t>x</a:t>
            </a:r>
            <a:r>
              <a:rPr lang="en-US" dirty="0"/>
              <a:t> ×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baseline="30000" dirty="0" err="1" smtClean="0"/>
              <a:t>x</a:t>
            </a:r>
            <a:r>
              <a:rPr lang="en-US" dirty="0" smtClean="0"/>
              <a:t> × </a:t>
            </a:r>
            <a:r>
              <a:rPr lang="en-US" dirty="0" err="1" smtClean="0"/>
              <a:t>q</a:t>
            </a:r>
            <a:r>
              <a:rPr lang="en-US" baseline="30000" dirty="0" err="1" smtClean="0"/>
              <a:t>n</a:t>
            </a:r>
            <a:r>
              <a:rPr lang="en-US" baseline="30000" dirty="0" smtClean="0"/>
              <a:t>-x</a:t>
            </a:r>
            <a:endParaRPr lang="en-US" sz="2000" dirty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BINOMIAL PROBABILITY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7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What is the probability of rolling exactly two sixes in 6 rolls of a die</a:t>
            </a:r>
            <a:r>
              <a:rPr lang="en-US" dirty="0" smtClean="0"/>
              <a:t>? </a:t>
            </a:r>
          </a:p>
          <a:p>
            <a:endParaRPr lang="en-US" sz="2000" dirty="0" smtClean="0"/>
          </a:p>
          <a:p>
            <a:r>
              <a:rPr lang="en-US" dirty="0" smtClean="0"/>
              <a:t>P(2) </a:t>
            </a:r>
            <a:r>
              <a:rPr lang="en-US" dirty="0"/>
              <a:t>= </a:t>
            </a:r>
            <a:r>
              <a:rPr lang="en-US" baseline="-25000" dirty="0" smtClean="0"/>
              <a:t>6</a:t>
            </a:r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×</a:t>
            </a:r>
            <a:r>
              <a:rPr lang="en-US" dirty="0" smtClean="0"/>
              <a:t> (1/6)</a:t>
            </a:r>
            <a:r>
              <a:rPr lang="en-US" baseline="30000" dirty="0" smtClean="0"/>
              <a:t>2</a:t>
            </a:r>
            <a:r>
              <a:rPr lang="en-US" dirty="0" smtClean="0"/>
              <a:t> × (5/6)</a:t>
            </a:r>
            <a:r>
              <a:rPr lang="en-US" baseline="30000" dirty="0" smtClean="0"/>
              <a:t>6-2</a:t>
            </a:r>
            <a:endParaRPr lang="en-US" sz="2000" dirty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BINOMIAL PROBABILITY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90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What is the probability of rolling exactly two sixes in 6 rolls of a die</a:t>
            </a:r>
            <a:r>
              <a:rPr lang="en-US" dirty="0" smtClean="0"/>
              <a:t>? </a:t>
            </a:r>
          </a:p>
          <a:p>
            <a:endParaRPr lang="en-US" sz="2000" dirty="0" smtClean="0"/>
          </a:p>
          <a:p>
            <a:r>
              <a:rPr lang="en-US" dirty="0" smtClean="0"/>
              <a:t>P(2) </a:t>
            </a:r>
            <a:r>
              <a:rPr lang="en-US" dirty="0"/>
              <a:t>= </a:t>
            </a:r>
            <a:r>
              <a:rPr lang="en-US" baseline="-25000" dirty="0" smtClean="0"/>
              <a:t>6</a:t>
            </a:r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×</a:t>
            </a:r>
            <a:r>
              <a:rPr lang="en-US" dirty="0" smtClean="0"/>
              <a:t> (1/6)</a:t>
            </a:r>
            <a:r>
              <a:rPr lang="en-US" baseline="30000" dirty="0" smtClean="0"/>
              <a:t>2</a:t>
            </a:r>
            <a:r>
              <a:rPr lang="en-US" dirty="0" smtClean="0"/>
              <a:t> × (5/6)</a:t>
            </a:r>
            <a:r>
              <a:rPr lang="en-US" baseline="30000" dirty="0" smtClean="0"/>
              <a:t>6-2</a:t>
            </a:r>
          </a:p>
          <a:p>
            <a:r>
              <a:rPr lang="en-US" baseline="30000" dirty="0"/>
              <a:t> </a:t>
            </a:r>
            <a:r>
              <a:rPr lang="en-US" baseline="30000" dirty="0" smtClean="0"/>
              <a:t>        = </a:t>
            </a:r>
            <a:r>
              <a:rPr lang="en-US" dirty="0" smtClean="0"/>
              <a:t>15 </a:t>
            </a:r>
            <a:r>
              <a:rPr lang="en-US" dirty="0"/>
              <a:t>×</a:t>
            </a:r>
            <a:r>
              <a:rPr lang="en-US" dirty="0" smtClean="0"/>
              <a:t> .028 </a:t>
            </a:r>
            <a:r>
              <a:rPr lang="en-US" dirty="0"/>
              <a:t>×</a:t>
            </a:r>
            <a:r>
              <a:rPr lang="en-US" dirty="0" smtClean="0"/>
              <a:t> .48</a:t>
            </a:r>
            <a:endParaRPr lang="en-US" baseline="30000" dirty="0" smtClean="0"/>
          </a:p>
          <a:p>
            <a:r>
              <a:rPr lang="en-US" dirty="0" smtClean="0"/>
              <a:t>     </a:t>
            </a:r>
            <a:r>
              <a:rPr lang="en-US" sz="2000" dirty="0" smtClean="0"/>
              <a:t> </a:t>
            </a:r>
            <a:r>
              <a:rPr lang="en-US" dirty="0" smtClean="0"/>
              <a:t>≈ .20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BINOMIAL PROBABILITY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13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96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 smtClean="0"/>
              <a:t>For the binomial distribution:</a:t>
            </a:r>
          </a:p>
          <a:p>
            <a:r>
              <a:rPr lang="en-US" dirty="0" smtClean="0"/>
              <a:t>What is p?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BINOMIAL PROBABILITY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80322"/>
            <a:ext cx="5029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75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 smtClean="0"/>
              <a:t>What is p?</a:t>
            </a:r>
          </a:p>
          <a:p>
            <a:r>
              <a:rPr lang="en-US" dirty="0"/>
              <a:t> </a:t>
            </a:r>
            <a:r>
              <a:rPr lang="en-US" dirty="0" smtClean="0"/>
              <a:t>  p = 0.2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BINOMIAL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80322"/>
            <a:ext cx="5029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33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 smtClean="0"/>
              <a:t>What is q?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BINOMIAL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80322"/>
            <a:ext cx="5029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93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Mutually exclusive outcomes – if one occurs, then the other cannot occur</a:t>
            </a:r>
          </a:p>
          <a:p>
            <a:pPr>
              <a:buClr>
                <a:schemeClr val="hlink"/>
              </a:buClr>
              <a:buSzPct val="70000"/>
              <a:buFont typeface="Wingdings" pitchFamily="2" charset="2"/>
              <a:buChar char="Ø"/>
              <a:defRPr/>
            </a:pPr>
            <a:endParaRPr lang="en-US" dirty="0"/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 smtClean="0"/>
              <a:t>Ex: if </a:t>
            </a:r>
            <a:r>
              <a:rPr lang="en-US" dirty="0"/>
              <a:t>you have a “H” then you can’t have a “T”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87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 smtClean="0"/>
              <a:t>What is q?</a:t>
            </a:r>
          </a:p>
          <a:p>
            <a:r>
              <a:rPr lang="en-US" dirty="0"/>
              <a:t> </a:t>
            </a:r>
            <a:r>
              <a:rPr lang="en-US" dirty="0" smtClean="0"/>
              <a:t>  q = 1-p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sz="2000" dirty="0" smtClean="0"/>
              <a:t> </a:t>
            </a:r>
            <a:r>
              <a:rPr lang="en-US" dirty="0" smtClean="0"/>
              <a:t>= 1-.2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sz="2000" dirty="0" smtClean="0"/>
              <a:t> </a:t>
            </a:r>
            <a:r>
              <a:rPr lang="en-US" dirty="0" smtClean="0"/>
              <a:t>= .8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BINOMIAL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80322"/>
            <a:ext cx="5029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85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 smtClean="0"/>
              <a:t>What is n?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BINOMIAL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80322"/>
            <a:ext cx="5029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32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 smtClean="0"/>
              <a:t>What is n?</a:t>
            </a:r>
          </a:p>
          <a:p>
            <a:r>
              <a:rPr lang="en-US" dirty="0"/>
              <a:t>	</a:t>
            </a:r>
            <a:r>
              <a:rPr lang="en-US" dirty="0" smtClean="0"/>
              <a:t>n = 15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BINOMIAL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80322"/>
            <a:ext cx="5029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52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73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Probabilities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Probabilities can come from a variety </a:t>
            </a:r>
            <a:r>
              <a:rPr lang="en-US" smtClean="0"/>
              <a:t>of 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84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Probabilities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Probability sources:</a:t>
            </a:r>
          </a:p>
          <a:p>
            <a:pPr>
              <a:spcBef>
                <a:spcPts val="0"/>
              </a:spcBef>
            </a:pPr>
            <a:r>
              <a:rPr lang="en-US" dirty="0"/>
              <a:t>classical probability </a:t>
            </a:r>
            <a:r>
              <a:rPr lang="en-US" dirty="0" smtClean="0"/>
              <a:t>–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based </a:t>
            </a:r>
            <a:r>
              <a:rPr lang="en-US" dirty="0"/>
              <a:t>on </a:t>
            </a:r>
            <a:r>
              <a:rPr lang="en-US" dirty="0" smtClean="0"/>
              <a:t>theory, assumes 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equal likelihood of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1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Probabilities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Probability sources:</a:t>
            </a:r>
          </a:p>
          <a:p>
            <a:pPr>
              <a:spcBef>
                <a:spcPts val="0"/>
              </a:spcBef>
            </a:pPr>
            <a:r>
              <a:rPr lang="en-US" dirty="0"/>
              <a:t>classical probability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empirical </a:t>
            </a:r>
            <a:r>
              <a:rPr lang="en-US" dirty="0"/>
              <a:t>probability </a:t>
            </a:r>
            <a:r>
              <a:rPr lang="en-US" dirty="0" smtClean="0"/>
              <a:t>–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based </a:t>
            </a:r>
            <a:r>
              <a:rPr lang="en-US" dirty="0"/>
              <a:t>on observations </a:t>
            </a:r>
            <a:r>
              <a:rPr lang="en-US" dirty="0" smtClean="0"/>
              <a:t>(not 	on theory)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5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Probabilities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Probability sources:</a:t>
            </a:r>
          </a:p>
          <a:p>
            <a:pPr>
              <a:spcBef>
                <a:spcPts val="0"/>
              </a:spcBef>
            </a:pPr>
            <a:r>
              <a:rPr lang="en-US" dirty="0"/>
              <a:t>classical probability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empirical </a:t>
            </a:r>
            <a:r>
              <a:rPr lang="en-US" dirty="0"/>
              <a:t>probability </a:t>
            </a:r>
            <a:r>
              <a:rPr lang="en-US" dirty="0" smtClean="0"/>
              <a:t>–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the probability </a:t>
            </a:r>
            <a:r>
              <a:rPr lang="en-US" dirty="0"/>
              <a:t>that an event </a:t>
            </a:r>
            <a:r>
              <a:rPr lang="en-US" i="1" dirty="0"/>
              <a:t>E </a:t>
            </a:r>
            <a:endParaRPr lang="en-US" i="1" dirty="0" smtClean="0"/>
          </a:p>
          <a:p>
            <a:pPr>
              <a:spcBef>
                <a:spcPts val="0"/>
              </a:spcBef>
            </a:pPr>
            <a:r>
              <a:rPr lang="en-US" i="1" dirty="0"/>
              <a:t>	</a:t>
            </a:r>
            <a:r>
              <a:rPr lang="en-US" dirty="0" smtClean="0"/>
              <a:t>will </a:t>
            </a:r>
            <a:r>
              <a:rPr lang="en-US" dirty="0"/>
              <a:t>occur</a:t>
            </a:r>
            <a:r>
              <a:rPr lang="en-US" dirty="0" smtClean="0"/>
              <a:t>:	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E</a:t>
            </a:r>
            <a:r>
              <a:rPr lang="en-US" dirty="0"/>
              <a:t>) = </a:t>
            </a:r>
            <a:r>
              <a:rPr lang="en-US" i="1" dirty="0" smtClean="0"/>
              <a:t>f</a:t>
            </a:r>
            <a:r>
              <a:rPr lang="en-US" dirty="0" smtClean="0"/>
              <a:t>/</a:t>
            </a:r>
            <a:r>
              <a:rPr lang="en-US" i="1" dirty="0" smtClean="0"/>
              <a:t>n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where </a:t>
            </a:r>
            <a:r>
              <a:rPr lang="en-US" i="1" dirty="0"/>
              <a:t>f </a:t>
            </a:r>
            <a:r>
              <a:rPr lang="en-US" dirty="0"/>
              <a:t>is </a:t>
            </a:r>
            <a:r>
              <a:rPr lang="en-US" dirty="0" smtClean="0"/>
              <a:t>how often </a:t>
            </a:r>
            <a:r>
              <a:rPr lang="en-US" dirty="0"/>
              <a:t>the </a:t>
            </a:r>
            <a:r>
              <a:rPr lang="en-US" dirty="0" smtClean="0"/>
              <a:t>event </a:t>
            </a:r>
          </a:p>
          <a:p>
            <a:pPr>
              <a:spcBef>
                <a:spcPts val="0"/>
              </a:spcBef>
            </a:pPr>
            <a:r>
              <a:rPr lang="en-US" i="1" dirty="0"/>
              <a:t>	</a:t>
            </a:r>
            <a:r>
              <a:rPr lang="en-US" i="1" dirty="0" smtClean="0"/>
              <a:t>E </a:t>
            </a:r>
            <a:r>
              <a:rPr lang="en-US" dirty="0" smtClean="0"/>
              <a:t>occurred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i="1" dirty="0"/>
              <a:t>n </a:t>
            </a:r>
            <a:r>
              <a:rPr lang="en-US" dirty="0"/>
              <a:t>is the total </a:t>
            </a:r>
            <a:r>
              <a:rPr lang="en-US" dirty="0" smtClean="0"/>
              <a:t>number of events 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in the experiment (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 smtClean="0"/>
              <a:t>Σ</a:t>
            </a:r>
            <a:r>
              <a:rPr lang="en-US" i="1" dirty="0" err="1" smtClean="0"/>
              <a:t>f</a:t>
            </a:r>
            <a:r>
              <a:rPr lang="en-US" i="1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25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Probabilities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Probability sources:</a:t>
            </a:r>
          </a:p>
          <a:p>
            <a:pPr>
              <a:spcBef>
                <a:spcPts val="0"/>
              </a:spcBef>
            </a:pPr>
            <a:r>
              <a:rPr lang="en-US" dirty="0"/>
              <a:t>classical probability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empirical </a:t>
            </a:r>
            <a:r>
              <a:rPr lang="en-US" dirty="0"/>
              <a:t>probability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subjective </a:t>
            </a:r>
            <a:r>
              <a:rPr lang="en-US" dirty="0"/>
              <a:t>probability</a:t>
            </a:r>
            <a:r>
              <a:rPr lang="en-US" b="0" dirty="0"/>
              <a:t> </a:t>
            </a:r>
            <a:r>
              <a:rPr lang="en-US" dirty="0" smtClean="0"/>
              <a:t>–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 smtClean="0"/>
              <a:t>an </a:t>
            </a:r>
            <a:r>
              <a:rPr lang="en-US" dirty="0"/>
              <a:t>individual's personal judgment about the likelihood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/>
              <a:t>of the occurrence of an event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/>
              <a:t>based on estimates, intuition, and educated guess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5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probability source?</a:t>
            </a:r>
          </a:p>
          <a:p>
            <a:r>
              <a:rPr lang="en-US" dirty="0"/>
              <a:t>	</a:t>
            </a:r>
            <a:r>
              <a:rPr lang="en-US" dirty="0" smtClean="0"/>
              <a:t>H/T for coin tossing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SOURCES OF </a:t>
            </a:r>
            <a:r>
              <a:rPr lang="en-US" altLang="en-US" sz="2400" dirty="0">
                <a:solidFill>
                  <a:schemeClr val="bg1"/>
                </a:solidFill>
              </a:rPr>
              <a:t>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41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Addition rule - if you have mutually exclusive </a:t>
            </a:r>
            <a:r>
              <a:rPr lang="en-US" dirty="0" smtClean="0"/>
              <a:t>outcomes:</a:t>
            </a:r>
          </a:p>
          <a:p>
            <a:pPr>
              <a:buClr>
                <a:schemeClr val="hlink"/>
              </a:buClr>
              <a:buSzPct val="70000"/>
              <a:defRPr/>
            </a:pPr>
            <a:endParaRPr lang="en-US" dirty="0"/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 smtClean="0"/>
              <a:t>P(both) </a:t>
            </a:r>
            <a:r>
              <a:rPr lang="en-US" dirty="0"/>
              <a:t>= </a:t>
            </a:r>
            <a:r>
              <a:rPr lang="en-US" dirty="0" smtClean="0"/>
              <a:t>P(first) </a:t>
            </a:r>
            <a:r>
              <a:rPr lang="en-US" dirty="0"/>
              <a:t>+ </a:t>
            </a:r>
            <a:r>
              <a:rPr lang="en-US" dirty="0" smtClean="0"/>
              <a:t>P(second)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07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probability source?</a:t>
            </a:r>
          </a:p>
          <a:p>
            <a:r>
              <a:rPr lang="en-US" dirty="0"/>
              <a:t>	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SOURCES OF </a:t>
            </a:r>
            <a:r>
              <a:rPr lang="en-US" altLang="en-US" sz="2400" dirty="0">
                <a:solidFill>
                  <a:schemeClr val="bg1"/>
                </a:solidFill>
              </a:rPr>
              <a:t>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5" name="Group 51"/>
          <p:cNvGraphicFramePr>
            <a:graphicFrameLocks noGrp="1"/>
          </p:cNvGraphicFramePr>
          <p:nvPr/>
        </p:nvGraphicFramePr>
        <p:xfrm>
          <a:off x="76200" y="3190875"/>
          <a:ext cx="3200400" cy="3514725"/>
        </p:xfrm>
        <a:graphic>
          <a:graphicData uri="http://schemas.openxmlformats.org/drawingml/2006/table">
            <a:tbl>
              <a:tblPr/>
              <a:tblGrid>
                <a:gridCol w="1066800"/>
                <a:gridCol w="213360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  <a:cs typeface="Tahoma" pitchFamily="34" charset="0"/>
                        </a:rPr>
                        <a:t>Minutes Internet Usage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  <a:cs typeface="Tahoma" pitchFamily="34" charset="0"/>
                        </a:rPr>
                        <a:t>Probability of Being in Category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1-20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9/52   = 0.17 = 17%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21-40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18/52 = 0.35 = 35%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41-60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15/52 = 0.29 = 29%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61-80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0.15 = 15%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81-100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0.02 =   2%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101-120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0.00 =   0%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121+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0.02 =   2%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727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probability source?</a:t>
            </a:r>
          </a:p>
          <a:p>
            <a:r>
              <a:rPr lang="en-US" dirty="0"/>
              <a:t>	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SOURCES OF </a:t>
            </a:r>
            <a:r>
              <a:rPr lang="en-US" altLang="en-US" sz="2400" dirty="0">
                <a:solidFill>
                  <a:schemeClr val="bg1"/>
                </a:solidFill>
              </a:rPr>
              <a:t>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00112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88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probability source?</a:t>
            </a:r>
          </a:p>
          <a:p>
            <a:endParaRPr lang="en-US" sz="2000" dirty="0"/>
          </a:p>
          <a:p>
            <a:r>
              <a:rPr lang="en-US" dirty="0" smtClean="0"/>
              <a:t>Climatologists voting on the likelihood of negative El Niño impacts on southern Africa</a:t>
            </a:r>
          </a:p>
          <a:p>
            <a:r>
              <a:rPr lang="en-US" dirty="0"/>
              <a:t>	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SOURCES OF </a:t>
            </a:r>
            <a:r>
              <a:rPr lang="en-US" altLang="en-US" sz="2400" dirty="0">
                <a:solidFill>
                  <a:schemeClr val="bg1"/>
                </a:solidFill>
              </a:rPr>
              <a:t>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433829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626632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types:</a:t>
            </a:r>
          </a:p>
          <a:p>
            <a:pPr marL="457200" lvl="1" indent="0">
              <a:buNone/>
            </a:pPr>
            <a:r>
              <a:rPr lang="en-US" dirty="0" smtClean="0"/>
              <a:t>American</a:t>
            </a:r>
          </a:p>
          <a:p>
            <a:pPr marL="457200" lvl="1" indent="0">
              <a:buNone/>
            </a:pPr>
            <a:r>
              <a:rPr lang="en-US" dirty="0"/>
              <a:t>Decimal</a:t>
            </a:r>
          </a:p>
          <a:p>
            <a:pPr marL="457200" lvl="1" indent="0">
              <a:buNone/>
            </a:pPr>
            <a:r>
              <a:rPr lang="en-US" dirty="0" smtClean="0"/>
              <a:t>Fractional</a:t>
            </a:r>
          </a:p>
        </p:txBody>
      </p:sp>
    </p:spTree>
    <p:extLst>
      <p:ext uri="{BB962C8B-B14F-4D97-AF65-F5344CB8AC3E}">
        <p14:creationId xmlns:p14="http://schemas.microsoft.com/office/powerpoint/2010/main" val="3218400718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 odds have a negative in front of the number to show what you must bet to make $100</a:t>
            </a:r>
          </a:p>
          <a:p>
            <a:r>
              <a:rPr lang="en-US" dirty="0" smtClean="0"/>
              <a:t>Sometimes they have a positive in front of the number to show how much you might profit if you bet $100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883682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bet $110 on a team with American odds of -110</a:t>
            </a:r>
          </a:p>
        </p:txBody>
      </p:sp>
    </p:spTree>
    <p:extLst>
      <p:ext uri="{BB962C8B-B14F-4D97-AF65-F5344CB8AC3E}">
        <p14:creationId xmlns:p14="http://schemas.microsoft.com/office/powerpoint/2010/main" val="3201302125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bet $110 on a team with American odds of -110</a:t>
            </a:r>
          </a:p>
          <a:p>
            <a:r>
              <a:rPr lang="en-US" dirty="0" smtClean="0"/>
              <a:t>They win!</a:t>
            </a:r>
          </a:p>
        </p:txBody>
      </p:sp>
    </p:spTree>
    <p:extLst>
      <p:ext uri="{BB962C8B-B14F-4D97-AF65-F5344CB8AC3E}">
        <p14:creationId xmlns:p14="http://schemas.microsoft.com/office/powerpoint/2010/main" val="4168370354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bet $110 on a team with American odds of -110</a:t>
            </a:r>
          </a:p>
          <a:p>
            <a:r>
              <a:rPr lang="en-US" dirty="0" smtClean="0"/>
              <a:t>They win!</a:t>
            </a:r>
          </a:p>
          <a:p>
            <a:r>
              <a:rPr lang="en-US" dirty="0" smtClean="0"/>
              <a:t>You get $100 profit (plus your original $110 stake) for a total of $210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70354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bet $100 on a team with odds of +120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819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Mutually exclusive events:</a:t>
            </a: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Event A: I am 5’ 2” tall today</a:t>
            </a: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Event B: I am 5’ 6” tall today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82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bet $100 on a team with odds of +120</a:t>
            </a:r>
          </a:p>
          <a:p>
            <a:r>
              <a:rPr lang="en-US" dirty="0" smtClean="0"/>
              <a:t>They win!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296307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bet $100 on a team with odds of +120</a:t>
            </a:r>
          </a:p>
          <a:p>
            <a:r>
              <a:rPr lang="en-US" dirty="0" smtClean="0"/>
              <a:t>They win!</a:t>
            </a:r>
          </a:p>
          <a:p>
            <a:r>
              <a:rPr lang="en-US" dirty="0" smtClean="0"/>
              <a:t>You get $120 profit (plus your original $100 stake) for a total of $220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686549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Decimal odds show the potential return of a bet including the stake amount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163608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bet $100 on a team with decimal odds 1.885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834508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bet $100 on a team with decimal odds 1.885</a:t>
            </a:r>
          </a:p>
          <a:p>
            <a:r>
              <a:rPr lang="en-US" dirty="0" smtClean="0"/>
              <a:t>They win!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462718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bet $100 on a team with decimal odds 1.885</a:t>
            </a:r>
          </a:p>
          <a:p>
            <a:r>
              <a:rPr lang="en-US" dirty="0" smtClean="0"/>
              <a:t>They win!</a:t>
            </a:r>
          </a:p>
          <a:p>
            <a:r>
              <a:rPr lang="en-US" dirty="0" smtClean="0"/>
              <a:t>You get $188.50 (this includes your original stake)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102017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Fractional </a:t>
            </a:r>
            <a:r>
              <a:rPr lang="en-US" dirty="0"/>
              <a:t>odds can easily be identified by their use of a dash or a </a:t>
            </a:r>
            <a:r>
              <a:rPr lang="en-US" dirty="0" smtClean="0"/>
              <a:t>backslash:</a:t>
            </a:r>
          </a:p>
          <a:p>
            <a:r>
              <a:rPr lang="en-US" dirty="0" smtClean="0"/>
              <a:t>5/1</a:t>
            </a:r>
            <a:r>
              <a:rPr lang="en-US" dirty="0"/>
              <a:t>, 5-1, or </a:t>
            </a:r>
            <a:r>
              <a:rPr lang="en-US" dirty="0" smtClean="0"/>
              <a:t>5-to-1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50489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bet $15 on a team with odds of 10/15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586405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bet $15 on a team with odds of 10/15</a:t>
            </a:r>
          </a:p>
          <a:p>
            <a:r>
              <a:rPr lang="en-US" dirty="0" smtClean="0"/>
              <a:t>They win!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744617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bet $15 on a team with odds of 10/15</a:t>
            </a:r>
          </a:p>
          <a:p>
            <a:r>
              <a:rPr lang="en-US" dirty="0" smtClean="0"/>
              <a:t>They win!</a:t>
            </a:r>
          </a:p>
          <a:p>
            <a:r>
              <a:rPr lang="en-US" dirty="0" smtClean="0"/>
              <a:t>You get $10 profit (plus your original $15 stake) for a total of $25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87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6200" y="1066800"/>
            <a:ext cx="8991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CCFFFF"/>
                </a:solidFill>
                <a:latin typeface="Comic Sans MS" pitchFamily="66" charset="0"/>
              </a:rPr>
              <a:t>For tables of data, calculating probabilities is easy:</a:t>
            </a:r>
          </a:p>
        </p:txBody>
      </p:sp>
      <p:graphicFrame>
        <p:nvGraphicFramePr>
          <p:cNvPr id="6" name="Group 51"/>
          <p:cNvGraphicFramePr>
            <a:graphicFrameLocks noGrp="1"/>
          </p:cNvGraphicFramePr>
          <p:nvPr/>
        </p:nvGraphicFramePr>
        <p:xfrm>
          <a:off x="76200" y="3190875"/>
          <a:ext cx="3200400" cy="3514725"/>
        </p:xfrm>
        <a:graphic>
          <a:graphicData uri="http://schemas.openxmlformats.org/drawingml/2006/table">
            <a:tbl>
              <a:tblPr/>
              <a:tblGrid>
                <a:gridCol w="1066800"/>
                <a:gridCol w="213360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  <a:cs typeface="Tahoma" pitchFamily="34" charset="0"/>
                        </a:rPr>
                        <a:t>Minutes Internet Usage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  <a:cs typeface="Tahoma" pitchFamily="34" charset="0"/>
                        </a:rPr>
                        <a:t>Probability of Being in Category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1-20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9/52   = 0.17 = 17%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21-40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18/52 = 0.35 = 35%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41-60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15/52 = 0.29 = 29%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61-80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0.15 = 15%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81-100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0.02 =   2%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101-120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0.00 =   0%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121+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0.02 =   2%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</a:tr>
            </a:tbl>
          </a:graphicData>
        </a:graphic>
      </p:graphicFrame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505200" y="3124200"/>
            <a:ext cx="54673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CCFFFF"/>
                </a:solidFill>
                <a:latin typeface="Comic Sans MS" pitchFamily="66" charset="0"/>
              </a:rPr>
              <a:t>The probability that a subscriber uses 1-20 min:</a:t>
            </a:r>
          </a:p>
          <a:p>
            <a:pPr eaLnBrk="1" hangingPunct="1"/>
            <a:endParaRPr lang="en-US" altLang="en-US" sz="2000" b="1">
              <a:solidFill>
                <a:srgbClr val="CCFFFF"/>
              </a:solidFill>
              <a:latin typeface="Comic Sans MS" pitchFamily="66" charset="0"/>
            </a:endParaRPr>
          </a:p>
          <a:p>
            <a:pPr eaLnBrk="1" hangingPunct="1"/>
            <a:r>
              <a:rPr lang="en-US" altLang="en-US" sz="4400" b="1">
                <a:solidFill>
                  <a:srgbClr val="CCFFFF"/>
                </a:solidFill>
                <a:latin typeface="Comic Sans MS" pitchFamily="66" charset="0"/>
              </a:rPr>
              <a:t>P(1-20) = 0.17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74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fractional odds are shown as xx:1 so you can easily see how much you would make for every dollar bet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33670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Odds in favor</a:t>
            </a:r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# favorable outcomes:</a:t>
            </a:r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#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un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favorable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outcomes </a:t>
            </a:r>
          </a:p>
          <a:p>
            <a:pPr>
              <a:buClr>
                <a:schemeClr val="hlink"/>
              </a:buClr>
              <a:buSzPct val="70000"/>
              <a:buFont typeface="Wingdings" pitchFamily="2" charset="2"/>
              <a:buChar char="Ø"/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Odds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149382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#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favorable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outcomes:</a:t>
            </a:r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# un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favorable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outcomes </a:t>
            </a:r>
          </a:p>
          <a:p>
            <a:pPr>
              <a:buClr>
                <a:schemeClr val="hlink"/>
              </a:buClr>
              <a:buSzPct val="70000"/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2:1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means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 favorable outcomes and 1 unfavorable outcome</a:t>
            </a:r>
            <a:endParaRPr lang="en-US" baseline="-25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Odds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246583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2:1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means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 favorable outcomes and 1 unfavorable outcome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chemeClr val="hlink"/>
              </a:buClr>
              <a:buSzPct val="70000"/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How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many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outcomes total?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 smtClean="0">
                <a:solidFill>
                  <a:schemeClr val="bg1"/>
                </a:solidFill>
              </a:rPr>
              <a:t>ODDS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785620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2:1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means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 favorable outcomes and 1 unfavorable outcome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chemeClr val="hlink"/>
              </a:buClr>
              <a:buSzPct val="70000"/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How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many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outcomes total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? 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 smtClean="0">
                <a:solidFill>
                  <a:schemeClr val="bg1"/>
                </a:solidFill>
              </a:rPr>
              <a:t>ODDS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208442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So 2:1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means P(win) =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2/3</a:t>
            </a:r>
            <a:endParaRPr lang="en-US" baseline="-25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Odds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678281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Odds against are</a:t>
            </a:r>
          </a:p>
          <a:p>
            <a:endParaRPr lang="en-US" dirty="0"/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#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unfavorable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outcomes:</a:t>
            </a:r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#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favorable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outcomes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542278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“Odds against” are more commonly used than “odds in favor”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54156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Odds against are generally stated as xx</a:t>
            </a:r>
          </a:p>
        </p:txBody>
      </p:sp>
    </p:spTree>
    <p:extLst>
      <p:ext uri="{BB962C8B-B14F-4D97-AF65-F5344CB8AC3E}">
        <p14:creationId xmlns:p14="http://schemas.microsoft.com/office/powerpoint/2010/main" val="1280171963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Odds against are generally stated as xx</a:t>
            </a:r>
          </a:p>
          <a:p>
            <a:r>
              <a:rPr lang="en-US" dirty="0" smtClean="0"/>
              <a:t>This is really shorthand for xx:1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05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probability of living </a:t>
            </a:r>
            <a:r>
              <a:rPr lang="en-US" dirty="0" smtClean="0">
                <a:solidFill>
                  <a:schemeClr val="tx1"/>
                </a:solidFill>
              </a:rPr>
              <a:t>more than </a:t>
            </a:r>
            <a:r>
              <a:rPr lang="en-US" dirty="0" smtClean="0"/>
              <a:t>12 years after this diagnosis?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898058"/>
              </p:ext>
            </p:extLst>
          </p:nvPr>
        </p:nvGraphicFramePr>
        <p:xfrm>
          <a:off x="5334000" y="2743197"/>
          <a:ext cx="3196571" cy="3810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0285"/>
                <a:gridCol w="1366286"/>
              </a:tblGrid>
              <a:tr h="10390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Years After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Diagnosis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</a:rPr>
                        <a:t>% of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Deaths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35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5-6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7-8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9-10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11-12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13-14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Probability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38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xx:1</a:t>
            </a:r>
          </a:p>
          <a:p>
            <a:r>
              <a:rPr lang="en-US" dirty="0" smtClean="0"/>
              <a:t>where xx is the number of people betting against divided by the number betting for and </a:t>
            </a:r>
            <a:r>
              <a:rPr lang="en-US" dirty="0" smtClean="0">
                <a:solidFill>
                  <a:srgbClr val="FFC000"/>
                </a:solidFill>
              </a:rPr>
              <a:t>reduced</a:t>
            </a:r>
            <a:r>
              <a:rPr lang="en-US" dirty="0" smtClean="0"/>
              <a:t> to the nearest whole 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157911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For example, 753 people bet on horse A out of a total of 9,821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 smtClean="0">
                <a:solidFill>
                  <a:schemeClr val="bg1"/>
                </a:solidFill>
              </a:rPr>
              <a:t>ODDS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673020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For example, 753 people bet on horse A out of a total of 9,821</a:t>
            </a:r>
          </a:p>
          <a:p>
            <a:endParaRPr lang="en-US" sz="2000" dirty="0"/>
          </a:p>
          <a:p>
            <a:r>
              <a:rPr lang="en-US" dirty="0" smtClean="0"/>
              <a:t>The odds against would need the number betting on any other horse: 9821 – 753 = ?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 smtClean="0">
                <a:solidFill>
                  <a:schemeClr val="bg1"/>
                </a:solidFill>
              </a:rPr>
              <a:t>ODDS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862666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For example, 753 people bet on horse A out of a total of 9,821</a:t>
            </a:r>
          </a:p>
          <a:p>
            <a:endParaRPr lang="en-US" sz="2000" dirty="0"/>
          </a:p>
          <a:p>
            <a:r>
              <a:rPr lang="en-US" dirty="0" smtClean="0"/>
              <a:t>The odds against would need the number betting on any other horse: 9821 – 753 = </a:t>
            </a:r>
            <a:r>
              <a:rPr lang="en-US" dirty="0" smtClean="0">
                <a:solidFill>
                  <a:srgbClr val="FFFF00"/>
                </a:solidFill>
              </a:rPr>
              <a:t>9068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 smtClean="0">
                <a:solidFill>
                  <a:schemeClr val="bg1"/>
                </a:solidFill>
              </a:rPr>
              <a:t>ODDS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223607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For example, 753 people bet on horse A out of a total of 9,821</a:t>
            </a:r>
          </a:p>
          <a:p>
            <a:endParaRPr lang="en-US" sz="2000" dirty="0"/>
          </a:p>
          <a:p>
            <a:r>
              <a:rPr lang="en-US" dirty="0" smtClean="0"/>
              <a:t>The odds against would then be the number betting against (9068) divided by the number betting for (753) = ?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 smtClean="0">
                <a:solidFill>
                  <a:schemeClr val="bg1"/>
                </a:solidFill>
              </a:rPr>
              <a:t>ODDS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779872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For example, 753 people bet on horse A out of a total of 9,821</a:t>
            </a:r>
          </a:p>
          <a:p>
            <a:endParaRPr lang="en-US" sz="2000" dirty="0"/>
          </a:p>
          <a:p>
            <a:r>
              <a:rPr lang="en-US" dirty="0" smtClean="0"/>
              <a:t>The odds against would then be the number betting against (9068) divided by the number betting for (753) = </a:t>
            </a:r>
            <a:r>
              <a:rPr lang="en-US" dirty="0" smtClean="0">
                <a:solidFill>
                  <a:srgbClr val="FFFF00"/>
                </a:solidFill>
              </a:rPr>
              <a:t>12.04249668  </a:t>
            </a:r>
            <a:r>
              <a:rPr lang="en-US" dirty="0" smtClean="0"/>
              <a:t>or</a:t>
            </a:r>
            <a:r>
              <a:rPr lang="en-US" dirty="0" smtClean="0">
                <a:solidFill>
                  <a:srgbClr val="FFFF00"/>
                </a:solidFill>
              </a:rPr>
              <a:t> 12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 smtClean="0">
                <a:solidFill>
                  <a:schemeClr val="bg1"/>
                </a:solidFill>
              </a:rPr>
              <a:t>ODDS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848318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Odds = # unfavorable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outcomes/   </a:t>
            </a:r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#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favorable outcomes </a:t>
            </a:r>
          </a:p>
          <a:p>
            <a:pPr>
              <a:buClr>
                <a:schemeClr val="hlink"/>
              </a:buClr>
              <a:buSzPct val="70000"/>
              <a:defRPr/>
            </a:pPr>
            <a:endParaRPr lang="en-US" baseline="-25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This tells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you how much profit you will make on a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bet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1686363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Odds against are shown this way so it is easy to calculate how much you would profit on a $1 bet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585458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Ex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  You bet $2 at odds of 20:1</a:t>
            </a:r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You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win!</a:t>
            </a:r>
          </a:p>
          <a:p>
            <a:pPr>
              <a:buClr>
                <a:schemeClr val="hlink"/>
              </a:buClr>
              <a:buSzPct val="70000"/>
              <a:defRPr/>
            </a:pPr>
            <a:endParaRPr lang="en-US" sz="20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You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will get a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profit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of </a:t>
            </a: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$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x </a:t>
            </a: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20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= $40</a:t>
            </a:r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bookie will pay you (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payout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	$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40 + $2 = $42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559064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Ex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  You bet $2 at odds of 20:1</a:t>
            </a:r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You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win!</a:t>
            </a:r>
          </a:p>
          <a:p>
            <a:pPr>
              <a:buClr>
                <a:schemeClr val="hlink"/>
              </a:buClr>
              <a:buSzPct val="70000"/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Some bookies don’t seem to know this…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797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Since you can’t live BOTH 13-14 AND 15+ years after diagnosis (you fall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into one category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or the other) the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events are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mutually exclusive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125817"/>
              </p:ext>
            </p:extLst>
          </p:nvPr>
        </p:nvGraphicFramePr>
        <p:xfrm>
          <a:off x="5334000" y="2743197"/>
          <a:ext cx="3196571" cy="3810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0285"/>
                <a:gridCol w="1366286"/>
              </a:tblGrid>
              <a:tr h="10390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Years After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Diagnosis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</a:rPr>
                        <a:t>% of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Deaths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35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5-6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7-8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9-10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11-12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13-14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Probability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41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Ex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  You bet $2 at odds of 20:1</a:t>
            </a:r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You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win!</a:t>
            </a:r>
          </a:p>
          <a:p>
            <a:pPr>
              <a:buClr>
                <a:schemeClr val="hlink"/>
              </a:buClr>
              <a:buSzPct val="70000"/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Some bookies don’t seem to know this…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They pay you $40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312796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Ex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  You bet $2 at odds of 20:1</a:t>
            </a:r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You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win!</a:t>
            </a:r>
          </a:p>
          <a:p>
            <a:pPr>
              <a:buClr>
                <a:schemeClr val="hlink"/>
              </a:buClr>
              <a:buSzPct val="70000"/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Some bookies don’t seem to know this…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They pay you $40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 wouldn’t fight them on it…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919286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137694"/>
              </p:ext>
            </p:extLst>
          </p:nvPr>
        </p:nvGraphicFramePr>
        <p:xfrm>
          <a:off x="228600" y="76200"/>
          <a:ext cx="3657600" cy="6705820"/>
        </p:xfrm>
        <a:graphic>
          <a:graphicData uri="http://schemas.openxmlformats.org/drawingml/2006/table">
            <a:tbl>
              <a:tblPr/>
              <a:tblGrid>
                <a:gridCol w="2667000"/>
                <a:gridCol w="990600"/>
              </a:tblGrid>
              <a:tr h="2743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Horse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Odds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Daddy Long Legs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Optimizer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42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Take Charge Indy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Union Rags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Dullahan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Bodemeister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Rousing Sermon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Creative Cause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Trinniberg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Bisnath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Parboo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Daddy Nose Best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Alpha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Prospective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Went the Day Well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Hansen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Gemologist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Padrino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Done Talking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Sabercat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I'll Have Another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Liaison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Daddy Long Legs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3962400" y="0"/>
            <a:ext cx="5105400" cy="2133600"/>
          </a:xfrm>
          <a:prstGeom prst="rect">
            <a:avLst/>
          </a:prstGeom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Kentucky Derby 2012</a:t>
            </a:r>
            <a:endParaRPr lang="en-US" sz="12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0" indent="0">
              <a:spcBef>
                <a:spcPts val="0"/>
              </a:spcBef>
              <a:buClr>
                <a:schemeClr val="hlink"/>
              </a:buClr>
              <a:buSzPct val="70000"/>
              <a:defRPr/>
            </a:pPr>
            <a:r>
              <a:rPr lang="en-US" sz="35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What horse is everyone betting </a:t>
            </a:r>
          </a:p>
          <a:p>
            <a:pPr marL="0" indent="0">
              <a:spcBef>
                <a:spcPts val="0"/>
              </a:spcBef>
              <a:buClr>
                <a:schemeClr val="hlink"/>
              </a:buClr>
              <a:buSzPct val="70000"/>
              <a:defRPr/>
            </a:pPr>
            <a:r>
              <a:rPr lang="en-US" sz="35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on to win?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Ø"/>
              <a:defRPr/>
            </a:pPr>
            <a:endParaRPr lang="en-US" sz="12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Ø"/>
              <a:defRPr/>
            </a:pPr>
            <a:endParaRPr 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190379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928192"/>
              </p:ext>
            </p:extLst>
          </p:nvPr>
        </p:nvGraphicFramePr>
        <p:xfrm>
          <a:off x="228600" y="76200"/>
          <a:ext cx="3657600" cy="6705820"/>
        </p:xfrm>
        <a:graphic>
          <a:graphicData uri="http://schemas.openxmlformats.org/drawingml/2006/table">
            <a:tbl>
              <a:tblPr/>
              <a:tblGrid>
                <a:gridCol w="2667000"/>
                <a:gridCol w="990600"/>
              </a:tblGrid>
              <a:tr h="2743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Horse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Odds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Daddy Long Legs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Optimizer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42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Take Charge Indy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Union Rags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Dullahan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Bodemeister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Rousing Sermon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Creative Cause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Trinniberg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Bisnath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Parboo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Daddy Nose Best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Alpha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Prospective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Went the Day Well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Hansen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Gemologist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Padrino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Done Talking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Sabercat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I'll Have Another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Liaison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Daddy Long Legs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3962400" y="0"/>
            <a:ext cx="5105400" cy="2133600"/>
          </a:xfrm>
          <a:prstGeom prst="rect">
            <a:avLst/>
          </a:prstGeom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Kentucky Derby 2012</a:t>
            </a:r>
            <a:endParaRPr lang="en-US" sz="12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0" indent="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35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What horse is being bet on by the fewest number of people?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Ø"/>
              <a:defRPr/>
            </a:pPr>
            <a:endParaRPr lang="en-US" sz="12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Ø"/>
              <a:defRPr/>
            </a:pPr>
            <a:endParaRPr 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815838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761752"/>
              </p:ext>
            </p:extLst>
          </p:nvPr>
        </p:nvGraphicFramePr>
        <p:xfrm>
          <a:off x="228600" y="76200"/>
          <a:ext cx="3657600" cy="6705820"/>
        </p:xfrm>
        <a:graphic>
          <a:graphicData uri="http://schemas.openxmlformats.org/drawingml/2006/table">
            <a:tbl>
              <a:tblPr/>
              <a:tblGrid>
                <a:gridCol w="2667000"/>
                <a:gridCol w="990600"/>
              </a:tblGrid>
              <a:tr h="2743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Horse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Odds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Daddy Long Legs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Optimizer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42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Take Charge Indy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Union Rags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Dullahan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Bodemeister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Rousing Sermon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Creative Cause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Trinniberg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Bisnath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Parboo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Daddy Nose Best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Alpha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Prospective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Went the Day Well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Hansen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Gemologist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Padrino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Done Talking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Sabercat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I'll Have Another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Liaison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Daddy Long Legs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3962400" y="0"/>
            <a:ext cx="5105400" cy="2133600"/>
          </a:xfrm>
          <a:prstGeom prst="rect">
            <a:avLst/>
          </a:prstGeom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Kentucky Derby 2012</a:t>
            </a:r>
            <a:endParaRPr lang="en-US" sz="12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0" indent="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3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I’ll Have Another won!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Ø"/>
              <a:defRPr/>
            </a:pPr>
            <a:endParaRPr lang="en-US" sz="12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Ø"/>
              <a:defRPr/>
            </a:pPr>
            <a:endParaRPr 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344818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465686"/>
              </p:ext>
            </p:extLst>
          </p:nvPr>
        </p:nvGraphicFramePr>
        <p:xfrm>
          <a:off x="228600" y="76200"/>
          <a:ext cx="3657600" cy="6705820"/>
        </p:xfrm>
        <a:graphic>
          <a:graphicData uri="http://schemas.openxmlformats.org/drawingml/2006/table">
            <a:tbl>
              <a:tblPr/>
              <a:tblGrid>
                <a:gridCol w="2667000"/>
                <a:gridCol w="990600"/>
              </a:tblGrid>
              <a:tr h="2743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Horse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Odds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Daddy Long Legs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Optimizer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42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Take Charge Indy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Union Rags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Dullahan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Bodemeister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Rousing Sermon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Creative Cause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Trinniberg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Bisnath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Parboo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Daddy Nose Best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Alpha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Prospective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Went the Day Well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Hansen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Gemologist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Padrino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Done Talking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Sabercat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I'll Have Another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Liaison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Daddy Long Legs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3962400" y="0"/>
            <a:ext cx="5105400" cy="2133600"/>
          </a:xfrm>
          <a:prstGeom prst="rect">
            <a:avLst/>
          </a:prstGeom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Kentucky Derby 2012</a:t>
            </a:r>
            <a:endParaRPr lang="en-US" sz="12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0" indent="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3500" b="1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If you bet $100 on I’ll Have Another, how much profit would you get?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Ø"/>
              <a:defRPr/>
            </a:pPr>
            <a:endParaRPr lang="en-US" sz="12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Ø"/>
              <a:defRPr/>
            </a:pPr>
            <a:endParaRPr 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218957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345446"/>
              </p:ext>
            </p:extLst>
          </p:nvPr>
        </p:nvGraphicFramePr>
        <p:xfrm>
          <a:off x="228600" y="76200"/>
          <a:ext cx="3657600" cy="6705820"/>
        </p:xfrm>
        <a:graphic>
          <a:graphicData uri="http://schemas.openxmlformats.org/drawingml/2006/table">
            <a:tbl>
              <a:tblPr/>
              <a:tblGrid>
                <a:gridCol w="2667000"/>
                <a:gridCol w="990600"/>
              </a:tblGrid>
              <a:tr h="2743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Horse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Odds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Daddy Long Legs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Optimizer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42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Take Charge Indy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Union Rags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Dullahan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Bodemeister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Rousing Sermon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Creative Cause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Trinniberg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Bisnath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Parboo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Daddy Nose Best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Alpha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Prospective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Went the Day Well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Hansen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Gemologist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Padrino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Done Talking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Sabercat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I'll Have Another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Liaison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Daddy Long Legs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3962400" y="0"/>
            <a:ext cx="5105400" cy="2133600"/>
          </a:xfrm>
          <a:prstGeom prst="rect">
            <a:avLst/>
          </a:prstGeom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Kentucky Derby 2012</a:t>
            </a:r>
            <a:endParaRPr lang="en-US" sz="12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0" indent="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3500" b="1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If you bet $100 on I’ll Have Another, how much payout would you (hopefully) get?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Ø"/>
              <a:defRPr/>
            </a:pPr>
            <a:endParaRPr lang="en-US" sz="12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Ø"/>
              <a:defRPr/>
            </a:pPr>
            <a:endParaRPr 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928505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389317"/>
              </p:ext>
            </p:extLst>
          </p:nvPr>
        </p:nvGraphicFramePr>
        <p:xfrm>
          <a:off x="228600" y="76200"/>
          <a:ext cx="3657600" cy="6705820"/>
        </p:xfrm>
        <a:graphic>
          <a:graphicData uri="http://schemas.openxmlformats.org/drawingml/2006/table">
            <a:tbl>
              <a:tblPr/>
              <a:tblGrid>
                <a:gridCol w="2667000"/>
                <a:gridCol w="990600"/>
              </a:tblGrid>
              <a:tr h="2743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Horse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Odds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Daddy Long Legs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Optimizer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42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Take Charge Indy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Union Rags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Dullahan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Bodemeister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Rousing Sermon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Creative Cause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Trinniberg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Bisnath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Parboo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Daddy Nose Best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Alpha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Prospective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Went the Day Well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Hansen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Gemologist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Padrino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Done Talking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Sabercat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I'll Have Another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Liaison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Daddy Long Legs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3962400" y="0"/>
            <a:ext cx="5181600" cy="3352800"/>
          </a:xfrm>
          <a:prstGeom prst="rect">
            <a:avLst/>
          </a:prstGeom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Kentucky Derby 2012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What </a:t>
            </a:r>
            <a:r>
              <a:rPr lang="en-US" sz="36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would have been the best </a:t>
            </a:r>
            <a:r>
              <a:rPr lang="en-US" sz="3600" b="1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profit </a:t>
            </a:r>
            <a:r>
              <a:rPr lang="en-US" sz="36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(if the horse had won)?</a:t>
            </a:r>
          </a:p>
          <a:p>
            <a:pPr marL="0" indent="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en-US" sz="3500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2400" b="1" baseline="-2500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4448209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67053"/>
              </p:ext>
            </p:extLst>
          </p:nvPr>
        </p:nvGraphicFramePr>
        <p:xfrm>
          <a:off x="228600" y="76200"/>
          <a:ext cx="3657600" cy="6705820"/>
        </p:xfrm>
        <a:graphic>
          <a:graphicData uri="http://schemas.openxmlformats.org/drawingml/2006/table">
            <a:tbl>
              <a:tblPr/>
              <a:tblGrid>
                <a:gridCol w="2667000"/>
                <a:gridCol w="990600"/>
              </a:tblGrid>
              <a:tr h="2743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Horse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Odds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Daddy Long Legs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Optimizer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42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Take Charge Indy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Union Rags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Dullahan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Bodemeister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Rousing Sermon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Creative Cause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Trinniberg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Bisnath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Parboo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Daddy Nose Best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Alpha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Prospective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Went the Day Well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Hansen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Gemologist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Padrino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Done Talking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Sabercat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I'll Have Another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Liaison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Daddy Long Legs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3962400" y="0"/>
            <a:ext cx="5181600" cy="3352800"/>
          </a:xfrm>
          <a:prstGeom prst="rect">
            <a:avLst/>
          </a:prstGeom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Kentucky Derby 2012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What </a:t>
            </a:r>
            <a:r>
              <a:rPr lang="en-US" sz="36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would have been the lowest </a:t>
            </a:r>
            <a:r>
              <a:rPr lang="en-US" sz="3600" b="1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profit </a:t>
            </a:r>
            <a:r>
              <a:rPr lang="en-US" sz="36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(if the horse had won)?</a:t>
            </a:r>
          </a:p>
          <a:p>
            <a:pPr marL="0" indent="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en-US" sz="3500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2400" b="1" baseline="-2500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1673608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533938"/>
              </p:ext>
            </p:extLst>
          </p:nvPr>
        </p:nvGraphicFramePr>
        <p:xfrm>
          <a:off x="228600" y="76200"/>
          <a:ext cx="3657600" cy="6705820"/>
        </p:xfrm>
        <a:graphic>
          <a:graphicData uri="http://schemas.openxmlformats.org/drawingml/2006/table">
            <a:tbl>
              <a:tblPr/>
              <a:tblGrid>
                <a:gridCol w="2667000"/>
                <a:gridCol w="990600"/>
              </a:tblGrid>
              <a:tr h="2743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Horse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Odds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Daddy Long Legs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Optimizer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42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Take Charge Indy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Union Rags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Dullahan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Bodemeister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Rousing Sermon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Creative Cause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Trinniberg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Bisnath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Parboo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Daddy Nose Best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Alpha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Prospective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Went the Day Well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Hansen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Gemologist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Padrino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Done Talking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Sabercat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I'll Have Another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Liaison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Daddy Long Legs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3962400" y="228600"/>
            <a:ext cx="5181600" cy="3352800"/>
          </a:xfrm>
          <a:prstGeom prst="rect">
            <a:avLst/>
          </a:prstGeom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3500" b="1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To find the probabilities:</a:t>
            </a:r>
          </a:p>
          <a:p>
            <a:pPr marL="0" indent="0" algn="ctr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3500" b="1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P(win) = </a:t>
            </a:r>
          </a:p>
          <a:p>
            <a:pPr marL="0" indent="0" algn="ctr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3500" b="1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1-(odds/(odds+1))</a:t>
            </a:r>
            <a:endParaRPr lang="en-US" sz="3500" b="1" baseline="-25000" dirty="0" smtClean="0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2400" b="1" baseline="-250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017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You can use the addition rule!</a:t>
            </a:r>
          </a:p>
          <a:p>
            <a:endParaRPr lang="en-US" sz="2000" dirty="0"/>
          </a:p>
          <a:p>
            <a:r>
              <a:rPr lang="en-US" dirty="0" smtClean="0"/>
              <a:t>P(living &gt;12 years)</a:t>
            </a:r>
          </a:p>
          <a:p>
            <a:r>
              <a:rPr lang="en-US" dirty="0"/>
              <a:t> </a:t>
            </a:r>
            <a:r>
              <a:rPr lang="en-US" dirty="0" smtClean="0"/>
              <a:t>  = P(living13-14)</a:t>
            </a:r>
          </a:p>
          <a:p>
            <a:r>
              <a:rPr lang="en-US" dirty="0"/>
              <a:t>	</a:t>
            </a:r>
            <a:r>
              <a:rPr lang="en-US" dirty="0" smtClean="0"/>
              <a:t> + P(living 15+)</a:t>
            </a:r>
          </a:p>
          <a:p>
            <a:r>
              <a:rPr lang="en-US" dirty="0"/>
              <a:t> </a:t>
            </a:r>
            <a:r>
              <a:rPr lang="en-US" dirty="0" smtClean="0"/>
              <a:t>  = 2% + 13%</a:t>
            </a:r>
          </a:p>
          <a:p>
            <a:r>
              <a:rPr lang="en-US" dirty="0"/>
              <a:t> </a:t>
            </a:r>
            <a:r>
              <a:rPr lang="en-US" dirty="0" smtClean="0"/>
              <a:t>  = 15%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122474"/>
              </p:ext>
            </p:extLst>
          </p:nvPr>
        </p:nvGraphicFramePr>
        <p:xfrm>
          <a:off x="5334000" y="2743197"/>
          <a:ext cx="3196571" cy="3810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0285"/>
                <a:gridCol w="1366286"/>
              </a:tblGrid>
              <a:tr h="10390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Years After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Diagnosis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</a:rPr>
                        <a:t>% of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Deaths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35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5-6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7-8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9-10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11-12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13-14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Probability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41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170465"/>
              </p:ext>
            </p:extLst>
          </p:nvPr>
        </p:nvGraphicFramePr>
        <p:xfrm>
          <a:off x="228600" y="76200"/>
          <a:ext cx="3657600" cy="6705820"/>
        </p:xfrm>
        <a:graphic>
          <a:graphicData uri="http://schemas.openxmlformats.org/drawingml/2006/table">
            <a:tbl>
              <a:tblPr/>
              <a:tblGrid>
                <a:gridCol w="2667000"/>
                <a:gridCol w="990600"/>
              </a:tblGrid>
              <a:tr h="2743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Horse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Odds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Daddy Long Legs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Optimizer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42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Take Charge Indy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Union Rags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Dullahan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Bodemeister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Rousing Sermon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Creative Cause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Trinniberg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Bisnath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Parboo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Daddy Nose Best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Alpha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Prospective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Went the Day Well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Hansen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Gemologist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Padrino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Done Talking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Sabercat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I'll Have Another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Liaison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Daddy Long Legs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3962400" y="457200"/>
            <a:ext cx="5181600" cy="3352800"/>
          </a:xfrm>
          <a:prstGeom prst="rect">
            <a:avLst/>
          </a:prstGeom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3500" b="1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What is the probability I’ll Have Another wins? </a:t>
            </a:r>
          </a:p>
          <a:p>
            <a:pPr marL="0" indent="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35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3500" b="1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   </a:t>
            </a:r>
            <a:endParaRPr lang="en-US" sz="3500" b="1" baseline="-25000" dirty="0" smtClean="0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2400" b="1" baseline="-250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313415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108017"/>
              </p:ext>
            </p:extLst>
          </p:nvPr>
        </p:nvGraphicFramePr>
        <p:xfrm>
          <a:off x="228600" y="76200"/>
          <a:ext cx="3657600" cy="6705820"/>
        </p:xfrm>
        <a:graphic>
          <a:graphicData uri="http://schemas.openxmlformats.org/drawingml/2006/table">
            <a:tbl>
              <a:tblPr/>
              <a:tblGrid>
                <a:gridCol w="2667000"/>
                <a:gridCol w="990600"/>
              </a:tblGrid>
              <a:tr h="2743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Horse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Odds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Daddy Long Legs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Optimizer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42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Take Charge Indy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Union Rags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Dullahan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Bodemeister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Rousing Sermon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Creative Cause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Trinniberg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Bisnath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Parboo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Daddy Nose Best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Alpha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Prospective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Went the Day Well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Hansen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Gemologist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Padrino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Done Talking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Sabercat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I'll Have Another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Liaison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Daddy Long Legs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3962400" y="457200"/>
            <a:ext cx="5181600" cy="3352800"/>
          </a:xfrm>
          <a:prstGeom prst="rect">
            <a:avLst/>
          </a:prstGeom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3500" b="1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What is the probability I’ll Have Another wins? </a:t>
            </a:r>
          </a:p>
          <a:p>
            <a:pPr marL="0" indent="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35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3500" b="1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   </a:t>
            </a:r>
            <a:r>
              <a:rPr lang="en-US" sz="3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 = 6.25%</a:t>
            </a:r>
          </a:p>
          <a:p>
            <a:pPr marL="0" indent="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en-US" sz="3500" b="1" baseline="-25000" dirty="0" smtClean="0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2400" b="1" baseline="-250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627334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568980"/>
              </p:ext>
            </p:extLst>
          </p:nvPr>
        </p:nvGraphicFramePr>
        <p:xfrm>
          <a:off x="228600" y="76200"/>
          <a:ext cx="3657600" cy="6705820"/>
        </p:xfrm>
        <a:graphic>
          <a:graphicData uri="http://schemas.openxmlformats.org/drawingml/2006/table">
            <a:tbl>
              <a:tblPr/>
              <a:tblGrid>
                <a:gridCol w="2667000"/>
                <a:gridCol w="990600"/>
              </a:tblGrid>
              <a:tr h="2743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Horse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Odds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Daddy Long Legs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Optimizer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42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Take Charge Indy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Union Rags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Dullahan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Bodemeister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Rousing Sermon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Creative Cause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Trinniberg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Bisnath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Parboo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Daddy Nose Best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Alpha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Prospective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Went the Day Well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Hansen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Gemologist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Padrino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Done Talking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Sabercat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I'll Have Another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Liaison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Daddy Long Legs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3962400" y="457200"/>
            <a:ext cx="5181600" cy="3352800"/>
          </a:xfrm>
          <a:prstGeom prst="rect">
            <a:avLst/>
          </a:prstGeom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3500" b="1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What is the lowest probability of a horse winning? </a:t>
            </a:r>
          </a:p>
          <a:p>
            <a:pPr marL="0" indent="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en-US" sz="3500" b="1" baseline="-25000" dirty="0" smtClean="0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2400" b="1" baseline="-250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080037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099898"/>
              </p:ext>
            </p:extLst>
          </p:nvPr>
        </p:nvGraphicFramePr>
        <p:xfrm>
          <a:off x="228600" y="76200"/>
          <a:ext cx="3657600" cy="6705820"/>
        </p:xfrm>
        <a:graphic>
          <a:graphicData uri="http://schemas.openxmlformats.org/drawingml/2006/table">
            <a:tbl>
              <a:tblPr/>
              <a:tblGrid>
                <a:gridCol w="2667000"/>
                <a:gridCol w="990600"/>
              </a:tblGrid>
              <a:tr h="2743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Horse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Odds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Daddy Long Legs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Optimizer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42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Take Charge Indy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Union Rags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Dullahan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Bodemeister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Rousing Sermon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Creative Cause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Trinniberg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Bisnath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Parboo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Daddy Nose Best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Alpha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Prospective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Went the Day Well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Hansen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Gemologist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Padrino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Done Talking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Sabercat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I'll Have Another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Liaison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Daddy Long Legs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3962400" y="457200"/>
            <a:ext cx="5181600" cy="3352800"/>
          </a:xfrm>
          <a:prstGeom prst="rect">
            <a:avLst/>
          </a:prstGeom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3500" b="1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What is the highest probability of a horse winning? </a:t>
            </a:r>
          </a:p>
          <a:p>
            <a:pPr marL="0" indent="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en-US" sz="3500" b="1" baseline="-25000" dirty="0" smtClean="0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2400" b="1" baseline="-250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332852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840144"/>
              </p:ext>
            </p:extLst>
          </p:nvPr>
        </p:nvGraphicFramePr>
        <p:xfrm>
          <a:off x="228600" y="76200"/>
          <a:ext cx="3657600" cy="6705820"/>
        </p:xfrm>
        <a:graphic>
          <a:graphicData uri="http://schemas.openxmlformats.org/drawingml/2006/table">
            <a:tbl>
              <a:tblPr/>
              <a:tblGrid>
                <a:gridCol w="2667000"/>
                <a:gridCol w="990600"/>
              </a:tblGrid>
              <a:tr h="2743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Horse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Odds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Daddy Long Legs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Optimizer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42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Take Charge Indy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Union Rags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Dullahan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Bodemeister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Rousing Sermon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Creative Cause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Trinniberg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Bisnath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Parboo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Daddy Nose Best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Alpha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Prospective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Went the Day Well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Hansen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Gemologist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Padrino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Done Talking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Sabercat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I'll Have Another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Liaison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Daddy Long Legs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3962400" y="457200"/>
            <a:ext cx="5181600" cy="3352800"/>
          </a:xfrm>
          <a:prstGeom prst="rect">
            <a:avLst/>
          </a:prstGeom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3500" b="1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What is the sum of all the probabilities? </a:t>
            </a:r>
          </a:p>
          <a:p>
            <a:pPr marL="0" indent="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en-US" sz="3500" b="1" baseline="-25000" dirty="0" smtClean="0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2400" b="1" baseline="-250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5582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287280"/>
              </p:ext>
            </p:extLst>
          </p:nvPr>
        </p:nvGraphicFramePr>
        <p:xfrm>
          <a:off x="228600" y="76200"/>
          <a:ext cx="3657600" cy="6705820"/>
        </p:xfrm>
        <a:graphic>
          <a:graphicData uri="http://schemas.openxmlformats.org/drawingml/2006/table">
            <a:tbl>
              <a:tblPr/>
              <a:tblGrid>
                <a:gridCol w="2667000"/>
                <a:gridCol w="990600"/>
              </a:tblGrid>
              <a:tr h="2743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Horse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Odds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Daddy Long Legs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Optimizer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42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Take Charge Indy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Union Rags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Dullahan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Bodemeister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Rousing Sermon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Creative Cause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Trinniberg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Bisnath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Parboo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Daddy Nose Best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Alpha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Prospective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Went the Day Well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Hansen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Gemologist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Padrino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Done Talking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Sabercat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I'll Have Another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Liaison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Daddy Long Legs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3962400" y="457200"/>
            <a:ext cx="5181600" cy="3352800"/>
          </a:xfrm>
          <a:prstGeom prst="rect">
            <a:avLst/>
          </a:prstGeom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3500" b="1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Why does it not equal 100%? </a:t>
            </a:r>
          </a:p>
          <a:p>
            <a:pPr marL="0" indent="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en-US" sz="3500" b="1" baseline="-25000" dirty="0" smtClean="0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2400" b="1" baseline="-250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158500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probability source for these numbers?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86144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6533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If two categories are “mutually exclusive”</a:t>
            </a: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you add their probabilities to get the probability of one OR the other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75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Sequential outcomes – one after the other </a:t>
            </a:r>
          </a:p>
          <a:p>
            <a:pPr>
              <a:buClr>
                <a:schemeClr val="hlink"/>
              </a:buClr>
              <a:buSzPct val="70000"/>
              <a:defRPr/>
            </a:pPr>
            <a:endParaRPr lang="en-US" dirty="0"/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    first toss:  H    </a:t>
            </a:r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    second toss:  T	</a:t>
            </a:r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    third toss:  T  . . 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23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1450" y="1493838"/>
            <a:ext cx="8872538" cy="505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 eaLnBrk="0" hangingPunct="0">
              <a:spcBef>
                <a:spcPts val="600"/>
              </a:spcBef>
              <a:buClr>
                <a:schemeClr val="accent1"/>
              </a:buClr>
              <a:defRPr sz="20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algn="ctr" eaLnBrk="0" hangingPunct="0">
              <a:spcBef>
                <a:spcPts val="1200"/>
              </a:spcBef>
              <a:buClr>
                <a:schemeClr val="accent1"/>
              </a:buClr>
              <a:defRPr>
                <a:solidFill>
                  <a:schemeClr val="tx2"/>
                </a:solidFill>
                <a:latin typeface="Arial" charset="0"/>
                <a:cs typeface="Tahoma" pitchFamily="34" charset="0"/>
              </a:defRPr>
            </a:lvl2pPr>
            <a:lvl3pPr marL="1143000" indent="-228600" algn="ctr" eaLnBrk="0" hangingPunct="0">
              <a:spcBef>
                <a:spcPts val="1200"/>
              </a:spcBef>
              <a:buClr>
                <a:schemeClr val="accent1"/>
              </a:buClr>
              <a:defRPr sz="16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algn="ctr" eaLnBrk="0" hangingPunct="0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2"/>
                </a:solidFill>
                <a:latin typeface="Arial" charset="0"/>
                <a:cs typeface="Tahoma" pitchFamily="34" charset="0"/>
              </a:defRPr>
            </a:lvl4pPr>
            <a:lvl5pPr marL="2057400" indent="-228600" algn="ctr" eaLnBrk="0" hangingPunct="0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</a:pPr>
            <a:r>
              <a:rPr lang="en-US" altLang="en-US" sz="4000" b="1" dirty="0">
                <a:solidFill>
                  <a:schemeClr val="tx2"/>
                </a:solidFill>
                <a:latin typeface="Comic Sans MS" pitchFamily="66" charset="0"/>
                <a:cs typeface="Arial" charset="0"/>
              </a:rPr>
              <a:t> </a:t>
            </a:r>
            <a:r>
              <a:rPr lang="en-US" altLang="en-US" sz="4000" b="1" dirty="0">
                <a:solidFill>
                  <a:srgbClr val="CCFFFF"/>
                </a:solidFill>
                <a:latin typeface="Comic Sans MS" pitchFamily="66" charset="0"/>
                <a:cs typeface="Times New Roman" pitchFamily="18" charset="0"/>
              </a:rPr>
              <a:t>Probability is defined to be:</a:t>
            </a:r>
          </a:p>
          <a:p>
            <a:pPr eaLnBrk="1" hangingPunct="1">
              <a:spcBef>
                <a:spcPct val="20000"/>
              </a:spcBef>
              <a:buClrTx/>
            </a:pPr>
            <a:endParaRPr lang="en-US" altLang="en-US" sz="4000" b="1" dirty="0">
              <a:solidFill>
                <a:srgbClr val="CCFFFF"/>
              </a:solidFill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buClrTx/>
            </a:pPr>
            <a:r>
              <a:rPr lang="en-US" altLang="en-US" sz="4000" b="1" dirty="0">
                <a:solidFill>
                  <a:srgbClr val="CCFFFF"/>
                </a:solidFill>
                <a:latin typeface="Comic Sans MS" pitchFamily="66" charset="0"/>
                <a:cs typeface="Times New Roman" pitchFamily="18" charset="0"/>
              </a:rPr>
              <a:t>    </a:t>
            </a:r>
            <a:r>
              <a:rPr lang="en-US" altLang="en-US" sz="4000" b="1" u="sng" dirty="0">
                <a:solidFill>
                  <a:srgbClr val="CCFFFF"/>
                </a:solidFill>
                <a:latin typeface="Comic Sans MS" pitchFamily="66" charset="0"/>
                <a:cs typeface="Times New Roman" pitchFamily="18" charset="0"/>
              </a:rPr>
              <a:t># favorable outcomes</a:t>
            </a:r>
          </a:p>
          <a:p>
            <a:pPr eaLnBrk="1" hangingPunct="1">
              <a:spcBef>
                <a:spcPct val="20000"/>
              </a:spcBef>
              <a:buClrTx/>
            </a:pPr>
            <a:r>
              <a:rPr lang="en-US" altLang="en-US" sz="4000" b="1" dirty="0">
                <a:solidFill>
                  <a:srgbClr val="CCFFFF"/>
                </a:solidFill>
                <a:latin typeface="Comic Sans MS" pitchFamily="66" charset="0"/>
                <a:cs typeface="Times New Roman" pitchFamily="18" charset="0"/>
              </a:rPr>
              <a:t>    total # of </a:t>
            </a:r>
            <a:r>
              <a:rPr lang="en-US" altLang="en-US" sz="4000" b="1" dirty="0" smtClean="0">
                <a:solidFill>
                  <a:srgbClr val="CCFFFF"/>
                </a:solidFill>
                <a:latin typeface="Comic Sans MS" pitchFamily="66" charset="0"/>
                <a:cs typeface="Times New Roman" pitchFamily="18" charset="0"/>
              </a:rPr>
              <a:t>outcomes</a:t>
            </a:r>
          </a:p>
          <a:p>
            <a:pPr eaLnBrk="1" hangingPunct="1">
              <a:spcBef>
                <a:spcPct val="20000"/>
              </a:spcBef>
              <a:buClrTx/>
            </a:pPr>
            <a:endParaRPr lang="en-US" altLang="en-US" sz="4000" b="1" dirty="0">
              <a:solidFill>
                <a:srgbClr val="CCFFFF"/>
              </a:solidFill>
              <a:latin typeface="Comic Sans MS" pitchFamily="66" charset="0"/>
              <a:cs typeface="Times New Roman" pitchFamily="18" charset="0"/>
            </a:endParaRPr>
          </a:p>
          <a:p>
            <a:pPr algn="l" eaLnBrk="1" hangingPunct="1">
              <a:spcBef>
                <a:spcPct val="20000"/>
              </a:spcBef>
              <a:buClrTx/>
            </a:pPr>
            <a:r>
              <a:rPr lang="en-US" altLang="en-US" sz="4000" b="1" dirty="0">
                <a:solidFill>
                  <a:srgbClr val="CCFFFF"/>
                </a:solidFill>
                <a:latin typeface="Comic Sans MS" pitchFamily="66" charset="0"/>
                <a:cs typeface="Times New Roman" pitchFamily="18" charset="0"/>
              </a:rPr>
              <a:t>Usually </a:t>
            </a:r>
            <a:r>
              <a:rPr lang="en-US" altLang="en-US" sz="4000" b="1" dirty="0" smtClean="0">
                <a:solidFill>
                  <a:srgbClr val="CCFFFF"/>
                </a:solidFill>
                <a:latin typeface="Comic Sans MS" pitchFamily="66" charset="0"/>
                <a:cs typeface="Times New Roman" pitchFamily="18" charset="0"/>
              </a:rPr>
              <a:t>probabilities are </a:t>
            </a:r>
            <a:r>
              <a:rPr lang="en-US" altLang="en-US" sz="4000" b="1" dirty="0">
                <a:solidFill>
                  <a:srgbClr val="CCFFFF"/>
                </a:solidFill>
                <a:latin typeface="Comic Sans MS" pitchFamily="66" charset="0"/>
                <a:cs typeface="Times New Roman" pitchFamily="18" charset="0"/>
              </a:rPr>
              <a:t>given </a:t>
            </a:r>
            <a:endParaRPr lang="en-US" altLang="en-US" sz="4000" b="1" dirty="0" smtClean="0">
              <a:solidFill>
                <a:srgbClr val="CCFFFF"/>
              </a:solidFill>
              <a:latin typeface="Comic Sans MS" pitchFamily="66" charset="0"/>
              <a:cs typeface="Times New Roman" pitchFamily="18" charset="0"/>
            </a:endParaRPr>
          </a:p>
          <a:p>
            <a:pPr algn="l" eaLnBrk="1" hangingPunct="1">
              <a:spcBef>
                <a:spcPts val="0"/>
              </a:spcBef>
              <a:buClrTx/>
            </a:pPr>
            <a:r>
              <a:rPr lang="en-US" altLang="en-US" sz="4000" b="1" dirty="0" smtClean="0">
                <a:solidFill>
                  <a:srgbClr val="CCFFFF"/>
                </a:solidFill>
                <a:latin typeface="Comic Sans MS" pitchFamily="66" charset="0"/>
                <a:cs typeface="Times New Roman" pitchFamily="18" charset="0"/>
              </a:rPr>
              <a:t>	in </a:t>
            </a:r>
            <a:r>
              <a:rPr lang="en-US" altLang="en-US" sz="4000" b="1" dirty="0">
                <a:solidFill>
                  <a:srgbClr val="CCFFFF"/>
                </a:solidFill>
                <a:latin typeface="Comic Sans MS" pitchFamily="66" charset="0"/>
                <a:cs typeface="Times New Roman" pitchFamily="18" charset="0"/>
              </a:rPr>
              <a:t>%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3850" y="3170238"/>
            <a:ext cx="8872538" cy="11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 eaLnBrk="0" hangingPunct="0">
              <a:spcBef>
                <a:spcPts val="600"/>
              </a:spcBef>
              <a:buClr>
                <a:schemeClr val="accent1"/>
              </a:buClr>
              <a:defRPr sz="20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algn="ctr" eaLnBrk="0" hangingPunct="0">
              <a:spcBef>
                <a:spcPts val="1200"/>
              </a:spcBef>
              <a:buClr>
                <a:schemeClr val="accent1"/>
              </a:buClr>
              <a:defRPr>
                <a:solidFill>
                  <a:schemeClr val="tx2"/>
                </a:solidFill>
                <a:latin typeface="Arial" charset="0"/>
                <a:cs typeface="Tahoma" pitchFamily="34" charset="0"/>
              </a:defRPr>
            </a:lvl2pPr>
            <a:lvl3pPr marL="1143000" indent="-228600" algn="ctr" eaLnBrk="0" hangingPunct="0">
              <a:spcBef>
                <a:spcPts val="1200"/>
              </a:spcBef>
              <a:buClr>
                <a:schemeClr val="accent1"/>
              </a:buClr>
              <a:defRPr sz="16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algn="ctr" eaLnBrk="0" hangingPunct="0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2"/>
                </a:solidFill>
                <a:latin typeface="Arial" charset="0"/>
                <a:cs typeface="Tahoma" pitchFamily="34" charset="0"/>
              </a:defRPr>
            </a:lvl4pPr>
            <a:lvl5pPr marL="2057400" indent="-228600" algn="ctr" eaLnBrk="0" hangingPunct="0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ClrTx/>
            </a:pPr>
            <a:r>
              <a:rPr lang="en-US" altLang="en-US" sz="4000" b="1" dirty="0">
                <a:solidFill>
                  <a:schemeClr val="tx2"/>
                </a:solidFill>
                <a:latin typeface="Comic Sans MS" pitchFamily="66" charset="0"/>
                <a:cs typeface="Arial" charset="0"/>
              </a:rPr>
              <a:t>  </a:t>
            </a:r>
            <a:r>
              <a:rPr lang="en-US" altLang="en-US" sz="6000" b="1" dirty="0">
                <a:solidFill>
                  <a:srgbClr val="CCFFFF"/>
                </a:solidFill>
                <a:latin typeface="Comic Sans MS" pitchFamily="66" charset="0"/>
                <a:cs typeface="Times New Roman" pitchFamily="18" charset="0"/>
              </a:rPr>
              <a:t>P = </a:t>
            </a:r>
            <a:endParaRPr lang="en-US" altLang="en-US" sz="6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37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one outcome in the sequence does not affect the outcome of the next event in the sequence we call them “</a:t>
            </a:r>
            <a:r>
              <a:rPr lang="en-US" dirty="0" smtClean="0">
                <a:solidFill>
                  <a:schemeClr val="tx1"/>
                </a:solidFill>
              </a:rPr>
              <a:t>independent outcomes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42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Multiplication rule - if you have </a:t>
            </a:r>
            <a:r>
              <a:rPr lang="en-US" dirty="0" smtClean="0"/>
              <a:t>independent </a:t>
            </a:r>
            <a:r>
              <a:rPr lang="en-US" dirty="0"/>
              <a:t>outcomes:</a:t>
            </a:r>
          </a:p>
          <a:p>
            <a:pPr>
              <a:buClr>
                <a:schemeClr val="hlink"/>
              </a:buClr>
              <a:buSzPct val="70000"/>
              <a:defRPr/>
            </a:pPr>
            <a:endParaRPr lang="en-US" dirty="0"/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P(one </a:t>
            </a:r>
            <a:r>
              <a:rPr lang="en-US" dirty="0" smtClean="0"/>
              <a:t>then another) </a:t>
            </a:r>
            <a:r>
              <a:rPr lang="en-US" dirty="0"/>
              <a:t>= </a:t>
            </a:r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			 </a:t>
            </a:r>
            <a:r>
              <a:rPr lang="en-US" dirty="0" smtClean="0"/>
              <a:t>P(one) </a:t>
            </a:r>
            <a:r>
              <a:rPr lang="en-US" dirty="0"/>
              <a:t>* </a:t>
            </a:r>
            <a:r>
              <a:rPr lang="en-US" dirty="0" smtClean="0"/>
              <a:t>P(another)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18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Comic Sans MS" pitchFamily="66" charset="0"/>
              </a:rPr>
              <a:t>To get the probability of both event A AND event B occurring, you multiply their probabilities to get the probability of both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43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en-US" altLang="en-US" dirty="0">
                <a:latin typeface="Comic Sans MS" pitchFamily="66" charset="0"/>
              </a:rPr>
              <a:t>What if you had data:</a:t>
            </a:r>
          </a:p>
          <a:p>
            <a:pPr>
              <a:buClr>
                <a:schemeClr val="hlink"/>
              </a:buClr>
              <a:buSzPct val="70000"/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047178"/>
              </p:ext>
            </p:extLst>
          </p:nvPr>
        </p:nvGraphicFramePr>
        <p:xfrm>
          <a:off x="990600" y="3474720"/>
          <a:ext cx="7162800" cy="3307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6400"/>
                <a:gridCol w="1905000"/>
                <a:gridCol w="533400"/>
                <a:gridCol w="1676400"/>
                <a:gridCol w="1371600"/>
              </a:tblGrid>
              <a:tr h="27482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Natural</a:t>
                      </a:r>
                      <a:r>
                        <a:rPr lang="en-US" sz="32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3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Hair </a:t>
                      </a:r>
                      <a:r>
                        <a:rPr lang="en-US" sz="3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Color</a:t>
                      </a:r>
                      <a:endParaRPr lang="en-US" sz="3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38100" marB="3810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Eye Color</a:t>
                      </a:r>
                      <a:endParaRPr lang="en-US" sz="3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933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Blonde</a:t>
                      </a:r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38100" marB="381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34.0</a:t>
                      </a:r>
                      <a:r>
                        <a:rPr lang="en-US" sz="3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Blue</a:t>
                      </a:r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36.0%</a:t>
                      </a:r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8933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u="none" strike="noStrike">
                          <a:solidFill>
                            <a:schemeClr val="bg1"/>
                          </a:solidFill>
                          <a:effectLst/>
                        </a:rPr>
                        <a:t>Brown</a:t>
                      </a:r>
                      <a:endParaRPr lang="en-US" sz="32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38100" marB="381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u="none" strike="noStrike">
                          <a:solidFill>
                            <a:schemeClr val="bg1"/>
                          </a:solidFill>
                          <a:effectLst/>
                        </a:rPr>
                        <a:t>43.0%</a:t>
                      </a:r>
                      <a:endParaRPr lang="en-US" sz="32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Brown</a:t>
                      </a:r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64.0%</a:t>
                      </a:r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8933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u="none" strike="noStrike">
                          <a:solidFill>
                            <a:schemeClr val="bg1"/>
                          </a:solidFill>
                          <a:effectLst/>
                        </a:rPr>
                        <a:t>Red</a:t>
                      </a:r>
                      <a:endParaRPr lang="en-US" sz="32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38100" marB="381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u="none" strike="noStrike">
                          <a:solidFill>
                            <a:schemeClr val="bg1"/>
                          </a:solidFill>
                          <a:effectLst/>
                        </a:rPr>
                        <a:t>7.0%</a:t>
                      </a:r>
                      <a:endParaRPr lang="en-US" sz="32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8933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u="none" strike="noStrike">
                          <a:solidFill>
                            <a:schemeClr val="bg1"/>
                          </a:solidFill>
                          <a:effectLst/>
                        </a:rPr>
                        <a:t>Black</a:t>
                      </a:r>
                      <a:endParaRPr lang="en-US" sz="32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38100" marB="381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14.0%</a:t>
                      </a:r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Probability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85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If hair color and eye color are independent events, </a:t>
            </a:r>
            <a:r>
              <a:rPr lang="en-US" altLang="en-US" dirty="0" smtClean="0">
                <a:latin typeface="Comic Sans MS" pitchFamily="66" charset="0"/>
              </a:rPr>
              <a:t>then find:</a:t>
            </a:r>
            <a:endParaRPr lang="en-US" altLang="en-US" dirty="0">
              <a:latin typeface="Comic Sans MS" pitchFamily="66" charset="0"/>
            </a:endParaRP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P(blonde AND blue eyes</a:t>
            </a:r>
            <a:r>
              <a:rPr lang="en-US" altLang="en-US" dirty="0" smtClean="0">
                <a:latin typeface="Comic Sans MS" pitchFamily="66" charset="0"/>
              </a:rPr>
              <a:t>)</a:t>
            </a: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Probability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144348"/>
              </p:ext>
            </p:extLst>
          </p:nvPr>
        </p:nvGraphicFramePr>
        <p:xfrm>
          <a:off x="990600" y="3474720"/>
          <a:ext cx="7162800" cy="3307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6400"/>
                <a:gridCol w="1905000"/>
                <a:gridCol w="533400"/>
                <a:gridCol w="1676400"/>
                <a:gridCol w="1371600"/>
              </a:tblGrid>
              <a:tr h="27482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Natural</a:t>
                      </a:r>
                      <a:r>
                        <a:rPr lang="en-US" sz="32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3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Hair </a:t>
                      </a:r>
                      <a:r>
                        <a:rPr lang="en-US" sz="3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Color</a:t>
                      </a:r>
                      <a:endParaRPr lang="en-US" sz="3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38100" marB="3810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Eye Color</a:t>
                      </a:r>
                      <a:endParaRPr lang="en-US" sz="3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933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Blonde</a:t>
                      </a:r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38100" marB="381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34.0</a:t>
                      </a:r>
                      <a:r>
                        <a:rPr lang="en-US" sz="3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Blue</a:t>
                      </a:r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36.0%</a:t>
                      </a:r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8933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u="none" strike="noStrike">
                          <a:solidFill>
                            <a:schemeClr val="bg1"/>
                          </a:solidFill>
                          <a:effectLst/>
                        </a:rPr>
                        <a:t>Brown</a:t>
                      </a:r>
                      <a:endParaRPr lang="en-US" sz="32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38100" marB="381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43.0%</a:t>
                      </a:r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Brown</a:t>
                      </a:r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64.0%</a:t>
                      </a:r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8933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u="none" strike="noStrike">
                          <a:solidFill>
                            <a:schemeClr val="bg1"/>
                          </a:solidFill>
                          <a:effectLst/>
                        </a:rPr>
                        <a:t>Red</a:t>
                      </a:r>
                      <a:endParaRPr lang="en-US" sz="32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38100" marB="381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7.0%</a:t>
                      </a:r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8933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u="none" strike="noStrike">
                          <a:solidFill>
                            <a:schemeClr val="bg1"/>
                          </a:solidFill>
                          <a:effectLst/>
                        </a:rPr>
                        <a:t>Black</a:t>
                      </a:r>
                      <a:endParaRPr lang="en-US" sz="32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38100" marB="381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14.0%</a:t>
                      </a:r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283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latin typeface="Comic Sans MS" pitchFamily="66" charset="0"/>
              </a:rPr>
              <a:t>P(blonde </a:t>
            </a:r>
            <a:r>
              <a:rPr lang="en-US" altLang="en-US" dirty="0">
                <a:latin typeface="Comic Sans MS" pitchFamily="66" charset="0"/>
              </a:rPr>
              <a:t>AND blue eyes) =</a:t>
            </a: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=.34 x .36 ≈ .12 or 12% </a:t>
            </a:r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Probability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054269"/>
              </p:ext>
            </p:extLst>
          </p:nvPr>
        </p:nvGraphicFramePr>
        <p:xfrm>
          <a:off x="990600" y="3474720"/>
          <a:ext cx="7162800" cy="3307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6400"/>
                <a:gridCol w="1905000"/>
                <a:gridCol w="533400"/>
                <a:gridCol w="1676400"/>
                <a:gridCol w="1371600"/>
              </a:tblGrid>
              <a:tr h="27482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Natural</a:t>
                      </a:r>
                      <a:r>
                        <a:rPr lang="en-US" sz="32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3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Hair </a:t>
                      </a:r>
                      <a:r>
                        <a:rPr lang="en-US" sz="3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Color</a:t>
                      </a:r>
                      <a:endParaRPr lang="en-US" sz="3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38100" marB="3810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Eye Color</a:t>
                      </a:r>
                      <a:endParaRPr lang="en-US" sz="3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933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Blonde</a:t>
                      </a:r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38100" marB="381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34.0</a:t>
                      </a:r>
                      <a:r>
                        <a:rPr lang="en-US" sz="3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Blue</a:t>
                      </a:r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36.0%</a:t>
                      </a:r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8933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u="none" strike="noStrike">
                          <a:solidFill>
                            <a:schemeClr val="bg1"/>
                          </a:solidFill>
                          <a:effectLst/>
                        </a:rPr>
                        <a:t>Brown</a:t>
                      </a:r>
                      <a:endParaRPr lang="en-US" sz="32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38100" marB="381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u="none" strike="noStrike">
                          <a:solidFill>
                            <a:schemeClr val="bg1"/>
                          </a:solidFill>
                          <a:effectLst/>
                        </a:rPr>
                        <a:t>43.0%</a:t>
                      </a:r>
                      <a:endParaRPr lang="en-US" sz="32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Brown</a:t>
                      </a:r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64.0%</a:t>
                      </a:r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8933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u="none" strike="noStrike">
                          <a:solidFill>
                            <a:schemeClr val="bg1"/>
                          </a:solidFill>
                          <a:effectLst/>
                        </a:rPr>
                        <a:t>Red</a:t>
                      </a:r>
                      <a:endParaRPr lang="en-US" sz="32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38100" marB="381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u="none" strike="noStrike">
                          <a:solidFill>
                            <a:schemeClr val="bg1"/>
                          </a:solidFill>
                          <a:effectLst/>
                        </a:rPr>
                        <a:t>7.0%</a:t>
                      </a:r>
                      <a:endParaRPr lang="en-US" sz="32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8933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u="none" strike="noStrike">
                          <a:solidFill>
                            <a:schemeClr val="bg1"/>
                          </a:solidFill>
                          <a:effectLst/>
                        </a:rPr>
                        <a:t>Black</a:t>
                      </a:r>
                      <a:endParaRPr lang="en-US" sz="32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38100" marB="381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14.0%</a:t>
                      </a:r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516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6200" y="868501"/>
            <a:ext cx="89916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CCFFFF"/>
                </a:solidFill>
                <a:latin typeface="Comic Sans MS" pitchFamily="66" charset="0"/>
              </a:rPr>
              <a:t>What would be the probability of a subscriber being both </a:t>
            </a:r>
            <a:endParaRPr lang="en-US" altLang="en-US" sz="4000" b="1" dirty="0" smtClean="0">
              <a:solidFill>
                <a:srgbClr val="CCFFFF"/>
              </a:solidFill>
              <a:latin typeface="Comic Sans MS" pitchFamily="66" charset="0"/>
            </a:endParaRPr>
          </a:p>
          <a:p>
            <a:pPr eaLnBrk="1" hangingPunct="1"/>
            <a:r>
              <a:rPr lang="en-US" altLang="en-US" sz="4000" b="1" dirty="0">
                <a:solidFill>
                  <a:srgbClr val="CCFFFF"/>
                </a:solidFill>
                <a:latin typeface="Comic Sans MS" pitchFamily="66" charset="0"/>
              </a:rPr>
              <a:t>	</a:t>
            </a:r>
            <a:r>
              <a:rPr lang="en-US" altLang="en-US" sz="4000" b="1" dirty="0" smtClean="0">
                <a:solidFill>
                  <a:srgbClr val="CCFFFF"/>
                </a:solidFill>
                <a:latin typeface="Comic Sans MS" pitchFamily="66" charset="0"/>
              </a:rPr>
              <a:t>			(</a:t>
            </a:r>
            <a:r>
              <a:rPr lang="en-US" altLang="en-US" sz="4000" b="1" dirty="0">
                <a:solidFill>
                  <a:srgbClr val="CCFFFF"/>
                </a:solidFill>
                <a:latin typeface="Comic Sans MS" pitchFamily="66" charset="0"/>
              </a:rPr>
              <a:t>1-20 minutes) </a:t>
            </a:r>
          </a:p>
          <a:p>
            <a:pPr eaLnBrk="1" hangingPunct="1"/>
            <a:r>
              <a:rPr lang="en-US" altLang="en-US" sz="4000" b="1" dirty="0" smtClean="0">
                <a:latin typeface="Comic Sans MS" pitchFamily="66" charset="0"/>
              </a:rPr>
              <a:t>					  and</a:t>
            </a:r>
            <a:r>
              <a:rPr lang="en-US" altLang="en-US" sz="4000" b="1" dirty="0" smtClean="0">
                <a:solidFill>
                  <a:srgbClr val="CCFFFF"/>
                </a:solidFill>
                <a:latin typeface="Comic Sans MS" pitchFamily="66" charset="0"/>
              </a:rPr>
              <a:t> </a:t>
            </a:r>
            <a:endParaRPr lang="en-US" altLang="en-US" sz="4000" b="1" dirty="0">
              <a:solidFill>
                <a:srgbClr val="CCFFFF"/>
              </a:solidFill>
              <a:latin typeface="Comic Sans MS" pitchFamily="66" charset="0"/>
            </a:endParaRPr>
          </a:p>
          <a:p>
            <a:pPr eaLnBrk="1" hangingPunct="1"/>
            <a:r>
              <a:rPr lang="en-US" altLang="en-US" sz="4000" b="1" dirty="0" smtClean="0">
                <a:solidFill>
                  <a:srgbClr val="CCFFFF"/>
                </a:solidFill>
                <a:latin typeface="Comic Sans MS" pitchFamily="66" charset="0"/>
              </a:rPr>
              <a:t>				(</a:t>
            </a:r>
            <a:r>
              <a:rPr lang="en-US" altLang="en-US" sz="4000" b="1" dirty="0">
                <a:solidFill>
                  <a:srgbClr val="CCFFFF"/>
                </a:solidFill>
                <a:latin typeface="Comic Sans MS" pitchFamily="66" charset="0"/>
              </a:rPr>
              <a:t>61-80 minutes)?</a:t>
            </a:r>
            <a:endParaRPr lang="en-US" altLang="en-US" sz="4000" b="1" dirty="0">
              <a:latin typeface="Comic Sans MS" pitchFamily="66" charset="0"/>
            </a:endParaRPr>
          </a:p>
        </p:txBody>
      </p:sp>
      <p:graphicFrame>
        <p:nvGraphicFramePr>
          <p:cNvPr id="5" name="Group 51"/>
          <p:cNvGraphicFramePr>
            <a:graphicFrameLocks noGrp="1"/>
          </p:cNvGraphicFramePr>
          <p:nvPr/>
        </p:nvGraphicFramePr>
        <p:xfrm>
          <a:off x="76200" y="3190875"/>
          <a:ext cx="3200400" cy="3514725"/>
        </p:xfrm>
        <a:graphic>
          <a:graphicData uri="http://schemas.openxmlformats.org/drawingml/2006/table">
            <a:tbl>
              <a:tblPr/>
              <a:tblGrid>
                <a:gridCol w="1066800"/>
                <a:gridCol w="213360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  <a:cs typeface="Tahoma" pitchFamily="34" charset="0"/>
                        </a:rPr>
                        <a:t>Minutes Internet Usage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  <a:cs typeface="Tahoma" pitchFamily="34" charset="0"/>
                        </a:rPr>
                        <a:t>Probability of Being in Category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1-20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9/52   = 0.17 = 17%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21-40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18/52 = 0.35 = 35%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41-60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15/52 = 0.29 = 29%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61-80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0.15 = 15%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81-100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0.02 =   2%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101-120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0.00 =   0%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121+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0.02 =   2%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Probability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56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6200" y="1296988"/>
            <a:ext cx="8991600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latin typeface="Comic Sans MS" pitchFamily="66" charset="0"/>
              </a:rPr>
              <a:t>Zero!</a:t>
            </a:r>
          </a:p>
          <a:p>
            <a:pPr algn="ctr" eaLnBrk="1" hangingPunct="1"/>
            <a:endParaRPr lang="en-US" altLang="en-US" sz="4400" b="1">
              <a:solidFill>
                <a:srgbClr val="CCFFFF"/>
              </a:solidFill>
              <a:latin typeface="Comic Sans MS" pitchFamily="66" charset="0"/>
            </a:endParaRPr>
          </a:p>
          <a:p>
            <a:pPr algn="ctr" eaLnBrk="1" hangingPunct="1"/>
            <a:r>
              <a:rPr lang="en-US" altLang="en-US" sz="4400" b="1">
                <a:solidFill>
                  <a:srgbClr val="CCFFFF"/>
                </a:solidFill>
                <a:latin typeface="Comic Sans MS" pitchFamily="66" charset="0"/>
              </a:rPr>
              <a:t>They are </a:t>
            </a:r>
            <a:r>
              <a:rPr lang="en-US" altLang="en-US" sz="4400" b="1">
                <a:latin typeface="Comic Sans MS" pitchFamily="66" charset="0"/>
              </a:rPr>
              <a:t>mutually exclusive</a:t>
            </a:r>
            <a:r>
              <a:rPr lang="en-US" altLang="en-US" sz="4400" b="1">
                <a:solidFill>
                  <a:srgbClr val="CCFFFF"/>
                </a:solidFill>
                <a:latin typeface="Comic Sans MS" pitchFamily="66" charset="0"/>
              </a:rPr>
              <a:t> categories</a:t>
            </a:r>
            <a:endParaRPr lang="en-US" altLang="en-US" sz="4400" b="1">
              <a:latin typeface="Comic Sans MS" pitchFamily="66" charset="0"/>
            </a:endParaRPr>
          </a:p>
          <a:p>
            <a:pPr algn="ctr" eaLnBrk="1" hangingPunct="1"/>
            <a:endParaRPr lang="en-US" altLang="en-US" sz="4400" b="1">
              <a:latin typeface="Comic Sans MS" pitchFamily="66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93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The most common use of probability in everyday modern life is DNA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45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dirty="0" smtClean="0"/>
              <a:t>Probability in DNA Profiling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Probability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63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</a:t>
            </a:r>
            <a:r>
              <a:rPr lang="en-US" dirty="0"/>
              <a:t>assumes each outcome is equally likely to occur </a:t>
            </a:r>
            <a:r>
              <a:rPr lang="en-US" dirty="0" smtClean="0"/>
              <a:t>– </a:t>
            </a:r>
          </a:p>
          <a:p>
            <a:pPr algn="ctr"/>
            <a:r>
              <a:rPr lang="en-US" dirty="0" smtClean="0"/>
              <a:t>RANDOM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7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dirty="0" smtClean="0"/>
              <a:t>Who were King </a:t>
            </a:r>
            <a:r>
              <a:rPr lang="en-US" dirty="0" err="1" smtClean="0"/>
              <a:t>Tut’s</a:t>
            </a:r>
            <a:r>
              <a:rPr lang="en-US" dirty="0" smtClean="0"/>
              <a:t> parents?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Probability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71073"/>
            <a:ext cx="56515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42" y="6705600"/>
            <a:ext cx="91384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http://assets.nydailynews.com/polopoly_fs/1.179021.1314048368!/img/httpImage/image.jpg_gen/derivatives/article_750/alg-king-tut-jpg.jpg</a:t>
            </a:r>
          </a:p>
        </p:txBody>
      </p:sp>
    </p:spTree>
    <p:extLst>
      <p:ext uri="{BB962C8B-B14F-4D97-AF65-F5344CB8AC3E}">
        <p14:creationId xmlns:p14="http://schemas.microsoft.com/office/powerpoint/2010/main" val="190342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003425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" y="6858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 smtClean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 smtClean="0">
              <a:solidFill>
                <a:srgbClr val="FFFF00"/>
              </a:solidFill>
            </a:endParaRP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  <a:p>
            <a:pPr algn="ctr" eaLnBrk="1" hangingPunct="1"/>
            <a:endParaRPr lang="en-US" sz="2000" b="1" dirty="0">
              <a:solidFill>
                <a:srgbClr val="FFFF00"/>
              </a:solidFill>
            </a:endParaRP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4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1450" y="1493838"/>
            <a:ext cx="8872538" cy="505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 eaLnBrk="0" hangingPunct="0">
              <a:spcBef>
                <a:spcPts val="600"/>
              </a:spcBef>
              <a:buClr>
                <a:schemeClr val="accent1"/>
              </a:buClr>
              <a:defRPr sz="20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algn="ctr" eaLnBrk="0" hangingPunct="0">
              <a:spcBef>
                <a:spcPts val="1200"/>
              </a:spcBef>
              <a:buClr>
                <a:schemeClr val="accent1"/>
              </a:buClr>
              <a:defRPr>
                <a:solidFill>
                  <a:schemeClr val="tx2"/>
                </a:solidFill>
                <a:latin typeface="Arial" charset="0"/>
                <a:cs typeface="Tahoma" pitchFamily="34" charset="0"/>
              </a:defRPr>
            </a:lvl2pPr>
            <a:lvl3pPr marL="1143000" indent="-228600" algn="ctr" eaLnBrk="0" hangingPunct="0">
              <a:spcBef>
                <a:spcPts val="1200"/>
              </a:spcBef>
              <a:buClr>
                <a:schemeClr val="accent1"/>
              </a:buClr>
              <a:defRPr sz="16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algn="ctr" eaLnBrk="0" hangingPunct="0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2"/>
                </a:solidFill>
                <a:latin typeface="Arial" charset="0"/>
                <a:cs typeface="Tahoma" pitchFamily="34" charset="0"/>
              </a:defRPr>
            </a:lvl4pPr>
            <a:lvl5pPr marL="2057400" indent="-228600" algn="ctr" eaLnBrk="0" hangingPunct="0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ClrTx/>
            </a:pPr>
            <a:r>
              <a:rPr lang="en-US" altLang="en-US" sz="4000" b="1" dirty="0" smtClean="0">
                <a:solidFill>
                  <a:srgbClr val="CCFFFF"/>
                </a:solidFill>
                <a:latin typeface="Comic Sans MS" pitchFamily="66" charset="0"/>
                <a:cs typeface="Times New Roman" pitchFamily="18" charset="0"/>
              </a:rPr>
              <a:t>           </a:t>
            </a:r>
            <a:r>
              <a:rPr lang="en-US" altLang="en-US" sz="4000" b="1" u="sng" dirty="0" smtClean="0">
                <a:solidFill>
                  <a:srgbClr val="CCFFFF"/>
                </a:solidFill>
                <a:latin typeface="Comic Sans MS" pitchFamily="66" charset="0"/>
                <a:cs typeface="Times New Roman" pitchFamily="18" charset="0"/>
              </a:rPr>
              <a:t># </a:t>
            </a:r>
            <a:r>
              <a:rPr lang="en-US" altLang="en-US" sz="4000" b="1" u="sng" dirty="0">
                <a:solidFill>
                  <a:srgbClr val="CCFFFF"/>
                </a:solidFill>
                <a:latin typeface="Comic Sans MS" pitchFamily="66" charset="0"/>
                <a:cs typeface="Times New Roman" pitchFamily="18" charset="0"/>
              </a:rPr>
              <a:t>favorable outcomes</a:t>
            </a:r>
          </a:p>
          <a:p>
            <a:pPr eaLnBrk="1" hangingPunct="1">
              <a:spcBef>
                <a:spcPts val="0"/>
              </a:spcBef>
              <a:buClrTx/>
            </a:pPr>
            <a:r>
              <a:rPr lang="en-US" altLang="en-US" sz="4000" b="1" dirty="0" smtClean="0">
                <a:solidFill>
                  <a:srgbClr val="CCFFFF"/>
                </a:solidFill>
                <a:latin typeface="Comic Sans MS" pitchFamily="66" charset="0"/>
                <a:cs typeface="Times New Roman" pitchFamily="18" charset="0"/>
              </a:rPr>
              <a:t>      </a:t>
            </a:r>
            <a:r>
              <a:rPr lang="en-US" altLang="en-US" sz="4000" b="1" dirty="0">
                <a:solidFill>
                  <a:srgbClr val="CCFFFF"/>
                </a:solidFill>
                <a:latin typeface="Comic Sans MS" pitchFamily="66" charset="0"/>
                <a:cs typeface="Times New Roman" pitchFamily="18" charset="0"/>
              </a:rPr>
              <a:t>total # of </a:t>
            </a:r>
            <a:r>
              <a:rPr lang="en-US" altLang="en-US" sz="4000" b="1" dirty="0" smtClean="0">
                <a:solidFill>
                  <a:srgbClr val="CCFFFF"/>
                </a:solidFill>
                <a:latin typeface="Comic Sans MS" pitchFamily="66" charset="0"/>
                <a:cs typeface="Times New Roman" pitchFamily="18" charset="0"/>
              </a:rPr>
              <a:t>outcomes</a:t>
            </a:r>
          </a:p>
          <a:p>
            <a:pPr eaLnBrk="1" hangingPunct="1">
              <a:spcBef>
                <a:spcPct val="20000"/>
              </a:spcBef>
              <a:buClrTx/>
            </a:pPr>
            <a:endParaRPr lang="en-US" altLang="en-US" sz="4000" b="1" dirty="0">
              <a:solidFill>
                <a:srgbClr val="CCFFFF"/>
              </a:solidFill>
              <a:latin typeface="Comic Sans MS" pitchFamily="66" charset="0"/>
              <a:cs typeface="Times New Roman" pitchFamily="18" charset="0"/>
            </a:endParaRPr>
          </a:p>
          <a:p>
            <a:pPr algn="l" eaLnBrk="1" hangingPunct="1">
              <a:spcBef>
                <a:spcPct val="20000"/>
              </a:spcBef>
              <a:buClrTx/>
            </a:pPr>
            <a:r>
              <a:rPr lang="en-US" altLang="en-US" sz="4000" b="1" dirty="0" smtClean="0">
                <a:solidFill>
                  <a:srgbClr val="CCFFFF"/>
                </a:solidFill>
                <a:latin typeface="Comic Sans MS" pitchFamily="66" charset="0"/>
                <a:cs typeface="Times New Roman" pitchFamily="18" charset="0"/>
              </a:rPr>
              <a:t>you’ll need to know the total </a:t>
            </a:r>
          </a:p>
          <a:p>
            <a:pPr algn="l" eaLnBrk="1" hangingPunct="1">
              <a:spcBef>
                <a:spcPct val="20000"/>
              </a:spcBef>
              <a:buClrTx/>
            </a:pPr>
            <a:r>
              <a:rPr lang="en-US" altLang="en-US" sz="4000" b="1" dirty="0" smtClean="0">
                <a:solidFill>
                  <a:srgbClr val="CCFFFF"/>
                </a:solidFill>
                <a:latin typeface="Comic Sans MS" pitchFamily="66" charset="0"/>
                <a:cs typeface="Times New Roman" pitchFamily="18" charset="0"/>
              </a:rPr>
              <a:t># of outcomes!</a:t>
            </a:r>
            <a:endParaRPr lang="en-US" altLang="en-US" sz="4000" b="1" dirty="0">
              <a:solidFill>
                <a:srgbClr val="CCFF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8332" y="1524000"/>
            <a:ext cx="8872538" cy="11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 eaLnBrk="0" hangingPunct="0">
              <a:spcBef>
                <a:spcPts val="600"/>
              </a:spcBef>
              <a:buClr>
                <a:schemeClr val="accent1"/>
              </a:buClr>
              <a:defRPr sz="20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algn="ctr" eaLnBrk="0" hangingPunct="0">
              <a:spcBef>
                <a:spcPts val="1200"/>
              </a:spcBef>
              <a:buClr>
                <a:schemeClr val="accent1"/>
              </a:buClr>
              <a:defRPr>
                <a:solidFill>
                  <a:schemeClr val="tx2"/>
                </a:solidFill>
                <a:latin typeface="Arial" charset="0"/>
                <a:cs typeface="Tahoma" pitchFamily="34" charset="0"/>
              </a:defRPr>
            </a:lvl2pPr>
            <a:lvl3pPr marL="1143000" indent="-228600" algn="ctr" eaLnBrk="0" hangingPunct="0">
              <a:spcBef>
                <a:spcPts val="1200"/>
              </a:spcBef>
              <a:buClr>
                <a:schemeClr val="accent1"/>
              </a:buClr>
              <a:defRPr sz="16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algn="ctr" eaLnBrk="0" hangingPunct="0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2"/>
                </a:solidFill>
                <a:latin typeface="Arial" charset="0"/>
                <a:cs typeface="Tahoma" pitchFamily="34" charset="0"/>
              </a:defRPr>
            </a:lvl4pPr>
            <a:lvl5pPr marL="2057400" indent="-228600" algn="ctr" eaLnBrk="0" hangingPunct="0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ClrTx/>
            </a:pPr>
            <a:r>
              <a:rPr lang="en-US" altLang="en-US" sz="4000" b="1" dirty="0" smtClean="0">
                <a:solidFill>
                  <a:srgbClr val="CCFFFF"/>
                </a:solidFill>
                <a:latin typeface="Comic Sans MS" pitchFamily="66" charset="0"/>
                <a:cs typeface="Arial" charset="0"/>
              </a:rPr>
              <a:t>If  </a:t>
            </a:r>
            <a:r>
              <a:rPr lang="en-US" altLang="en-US" sz="6000" b="1" dirty="0" smtClean="0">
                <a:solidFill>
                  <a:srgbClr val="CCFFFF"/>
                </a:solidFill>
                <a:latin typeface="Comic Sans MS" pitchFamily="66" charset="0"/>
                <a:cs typeface="Times New Roman" pitchFamily="18" charset="0"/>
              </a:rPr>
              <a:t>P</a:t>
            </a:r>
            <a:r>
              <a:rPr lang="en-US" altLang="en-US" sz="3000" b="1" dirty="0" smtClean="0">
                <a:solidFill>
                  <a:srgbClr val="CCFFFF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en-US" sz="6000" b="1" dirty="0">
                <a:solidFill>
                  <a:srgbClr val="CCFFFF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 altLang="en-US" sz="6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69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700" dirty="0" smtClean="0"/>
              <a:t>Fundamental Counting Principle</a:t>
            </a:r>
            <a:endParaRPr lang="en-US" sz="47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number of ways </a:t>
            </a:r>
            <a:r>
              <a:rPr lang="en-US" dirty="0" smtClean="0"/>
              <a:t>things </a:t>
            </a:r>
            <a:r>
              <a:rPr lang="en-US" dirty="0"/>
              <a:t>can </a:t>
            </a:r>
            <a:r>
              <a:rPr lang="en-US" dirty="0" smtClean="0"/>
              <a:t>occur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42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Male/Female   and   </a:t>
            </a:r>
            <a:r>
              <a:rPr lang="en-US" dirty="0" smtClean="0"/>
              <a:t>Tall/Short</a:t>
            </a:r>
          </a:p>
          <a:p>
            <a:endParaRPr lang="en-US" dirty="0"/>
          </a:p>
          <a:p>
            <a:r>
              <a:rPr lang="en-US" dirty="0" smtClean="0"/>
              <a:t>How many ways can these characteristics combine?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COUNTING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4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Male/Female   and   </a:t>
            </a:r>
            <a:r>
              <a:rPr lang="en-US" dirty="0" smtClean="0"/>
              <a:t>Tall/Short</a:t>
            </a:r>
          </a:p>
          <a:p>
            <a:endParaRPr lang="en-US" dirty="0"/>
          </a:p>
          <a:p>
            <a:r>
              <a:rPr lang="en-US" dirty="0" smtClean="0"/>
              <a:t>I try to build a tree: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COUNTING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49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Male/Female   and   </a:t>
            </a:r>
            <a:r>
              <a:rPr lang="en-US" dirty="0" smtClean="0"/>
              <a:t>Tall/Short</a:t>
            </a:r>
          </a:p>
          <a:p>
            <a:endParaRPr lang="en-US" dirty="0"/>
          </a:p>
          <a:p>
            <a:r>
              <a:rPr lang="en-US" dirty="0" smtClean="0"/>
              <a:t>	Male			   Female</a:t>
            </a:r>
          </a:p>
          <a:p>
            <a:r>
              <a:rPr lang="en-US" dirty="0" smtClean="0"/>
              <a:t>   /     \             /      \</a:t>
            </a:r>
          </a:p>
          <a:p>
            <a:r>
              <a:rPr lang="en-US" dirty="0" smtClean="0"/>
              <a:t>Tall	Short		Tall	Short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COUNTING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81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	Male			   Female</a:t>
            </a:r>
          </a:p>
          <a:p>
            <a:r>
              <a:rPr lang="en-US" dirty="0" smtClean="0"/>
              <a:t>   /     \             /      \</a:t>
            </a:r>
          </a:p>
          <a:p>
            <a:r>
              <a:rPr lang="en-US" dirty="0" smtClean="0"/>
              <a:t>Tall	Short		Tall	Short</a:t>
            </a:r>
          </a:p>
          <a:p>
            <a:endParaRPr lang="en-US" dirty="0"/>
          </a:p>
          <a:p>
            <a:r>
              <a:rPr lang="en-US" dirty="0" smtClean="0"/>
              <a:t>4 possible ways to combine the characteristics:</a:t>
            </a:r>
          </a:p>
          <a:p>
            <a:pPr algn="ctr"/>
            <a:r>
              <a:rPr lang="en-US" dirty="0" smtClean="0"/>
              <a:t>MT MS FT FS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COUNTING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64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dirty="0" smtClean="0"/>
              <a:t>How about: Blonde/Brunette/Redhead  </a:t>
            </a:r>
            <a:r>
              <a:rPr lang="en-US" dirty="0"/>
              <a:t>and  Blue </a:t>
            </a:r>
            <a:r>
              <a:rPr lang="en-US" dirty="0" smtClean="0"/>
              <a:t>eyes/Green eyes/Brown eyes</a:t>
            </a:r>
          </a:p>
          <a:p>
            <a:endParaRPr lang="en-US" dirty="0"/>
          </a:p>
          <a:p>
            <a:r>
              <a:rPr lang="en-US" dirty="0" smtClean="0"/>
              <a:t>Build a tree!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COUNTING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7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dirty="0" smtClean="0"/>
              <a:t>   Blonde     Brunette      Red</a:t>
            </a:r>
          </a:p>
          <a:p>
            <a:r>
              <a:rPr lang="en-US" dirty="0" smtClean="0"/>
              <a:t>   /  |  \      </a:t>
            </a:r>
            <a:r>
              <a:rPr lang="en-US" dirty="0"/>
              <a:t>/  |  \    </a:t>
            </a:r>
            <a:r>
              <a:rPr lang="en-US" dirty="0" smtClean="0"/>
              <a:t>  /  </a:t>
            </a:r>
            <a:r>
              <a:rPr lang="en-US" dirty="0"/>
              <a:t>|  \     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Bl</a:t>
            </a:r>
            <a:r>
              <a:rPr lang="en-US" dirty="0" smtClean="0"/>
              <a:t> Br Gr    </a:t>
            </a:r>
            <a:r>
              <a:rPr lang="en-US" dirty="0" err="1" smtClean="0"/>
              <a:t>Bl</a:t>
            </a:r>
            <a:r>
              <a:rPr lang="en-US" dirty="0" smtClean="0"/>
              <a:t> Br Gr    </a:t>
            </a:r>
            <a:r>
              <a:rPr lang="en-US" dirty="0" err="1" smtClean="0"/>
              <a:t>Bl</a:t>
            </a:r>
            <a:r>
              <a:rPr lang="en-US" dirty="0" smtClean="0"/>
              <a:t> Br Gr</a:t>
            </a:r>
          </a:p>
          <a:p>
            <a:endParaRPr lang="en-US" sz="2000" dirty="0" smtClean="0"/>
          </a:p>
          <a:p>
            <a:r>
              <a:rPr lang="en-US" dirty="0" smtClean="0"/>
              <a:t>How many ways to combine these characteristics?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COUNTING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5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en-US" dirty="0" smtClean="0"/>
              <a:t>What is </a:t>
            </a:r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 smtClean="0"/>
              <a:t>P(head </a:t>
            </a:r>
            <a:r>
              <a:rPr lang="en-US" dirty="0"/>
              <a:t>on </a:t>
            </a:r>
            <a:r>
              <a:rPr lang="en-US" dirty="0" smtClean="0"/>
              <a:t>1 toss </a:t>
            </a:r>
            <a:r>
              <a:rPr lang="en-US" dirty="0"/>
              <a:t>of a fair coin)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Probability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84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dirty="0" smtClean="0"/>
              <a:t>   Blonde     Brunette      Red</a:t>
            </a:r>
          </a:p>
          <a:p>
            <a:r>
              <a:rPr lang="en-US" dirty="0" smtClean="0"/>
              <a:t>   /  |  \      </a:t>
            </a:r>
            <a:r>
              <a:rPr lang="en-US" dirty="0"/>
              <a:t>/  |  \    </a:t>
            </a:r>
            <a:r>
              <a:rPr lang="en-US" dirty="0" smtClean="0"/>
              <a:t>  /  </a:t>
            </a:r>
            <a:r>
              <a:rPr lang="en-US" dirty="0"/>
              <a:t>|  \     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Bl</a:t>
            </a:r>
            <a:r>
              <a:rPr lang="en-US" dirty="0" smtClean="0"/>
              <a:t> Br Gr    </a:t>
            </a:r>
            <a:r>
              <a:rPr lang="en-US" dirty="0" err="1" smtClean="0"/>
              <a:t>Bl</a:t>
            </a:r>
            <a:r>
              <a:rPr lang="en-US" dirty="0" smtClean="0"/>
              <a:t> Br Gr    </a:t>
            </a:r>
            <a:r>
              <a:rPr lang="en-US" dirty="0" err="1" smtClean="0"/>
              <a:t>Bl</a:t>
            </a:r>
            <a:r>
              <a:rPr lang="en-US" dirty="0" smtClean="0"/>
              <a:t> Br Gr</a:t>
            </a:r>
          </a:p>
          <a:p>
            <a:endParaRPr lang="en-US" sz="2000" dirty="0" smtClean="0"/>
          </a:p>
          <a:p>
            <a:r>
              <a:rPr lang="en-US" dirty="0" smtClean="0"/>
              <a:t>How many ways to combine these characteristics?  9:</a:t>
            </a:r>
          </a:p>
          <a:p>
            <a:r>
              <a:rPr lang="en-US" dirty="0" err="1" smtClean="0"/>
              <a:t>BdBl</a:t>
            </a:r>
            <a:r>
              <a:rPr lang="en-US" dirty="0" smtClean="0"/>
              <a:t> </a:t>
            </a:r>
            <a:r>
              <a:rPr lang="en-US" dirty="0" err="1" smtClean="0"/>
              <a:t>BdBr</a:t>
            </a:r>
            <a:r>
              <a:rPr lang="en-US" dirty="0" smtClean="0"/>
              <a:t> </a:t>
            </a:r>
            <a:r>
              <a:rPr lang="en-US" dirty="0" err="1" smtClean="0"/>
              <a:t>BdGr</a:t>
            </a:r>
            <a:r>
              <a:rPr lang="en-US" dirty="0" smtClean="0"/>
              <a:t> </a:t>
            </a:r>
            <a:r>
              <a:rPr lang="en-US" dirty="0" err="1" smtClean="0"/>
              <a:t>BtBl</a:t>
            </a:r>
            <a:r>
              <a:rPr lang="en-US" dirty="0" smtClean="0"/>
              <a:t> </a:t>
            </a:r>
            <a:r>
              <a:rPr lang="en-US" dirty="0" err="1" smtClean="0"/>
              <a:t>BtBr</a:t>
            </a:r>
            <a:r>
              <a:rPr lang="en-US" dirty="0" smtClean="0"/>
              <a:t> </a:t>
            </a:r>
            <a:r>
              <a:rPr lang="en-US" dirty="0" err="1" smtClean="0"/>
              <a:t>BtGr</a:t>
            </a:r>
            <a:endParaRPr lang="en-US" dirty="0" smtClean="0"/>
          </a:p>
          <a:p>
            <a:r>
              <a:rPr lang="en-US" dirty="0" err="1" smtClean="0"/>
              <a:t>RdBl</a:t>
            </a:r>
            <a:r>
              <a:rPr lang="en-US" dirty="0" smtClean="0"/>
              <a:t> </a:t>
            </a:r>
            <a:r>
              <a:rPr lang="en-US" dirty="0" err="1" smtClean="0"/>
              <a:t>RdBr</a:t>
            </a:r>
            <a:r>
              <a:rPr lang="en-US" dirty="0" smtClean="0"/>
              <a:t> </a:t>
            </a:r>
            <a:r>
              <a:rPr lang="en-US" dirty="0" err="1" smtClean="0"/>
              <a:t>RdGr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COUNTING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96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number of ways in which </a:t>
            </a:r>
            <a:r>
              <a:rPr lang="en-US" dirty="0" smtClean="0"/>
              <a:t>characteristics can be combined </a:t>
            </a:r>
            <a:r>
              <a:rPr lang="en-US" dirty="0"/>
              <a:t>is found by multiplying </a:t>
            </a:r>
            <a:r>
              <a:rPr lang="en-US" dirty="0" smtClean="0"/>
              <a:t>the possibilities of each characteristic </a:t>
            </a:r>
            <a:r>
              <a:rPr lang="en-US" dirty="0"/>
              <a:t>together</a:t>
            </a:r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700" dirty="0" smtClean="0"/>
              <a:t>Fundamental Counting Principle</a:t>
            </a:r>
            <a:endParaRPr lang="en-US" sz="4700" dirty="0"/>
          </a:p>
        </p:txBody>
      </p:sp>
    </p:spTree>
    <p:extLst>
      <p:ext uri="{BB962C8B-B14F-4D97-AF65-F5344CB8AC3E}">
        <p14:creationId xmlns:p14="http://schemas.microsoft.com/office/powerpoint/2010/main" val="201899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Two pairs of </a:t>
            </a:r>
            <a:r>
              <a:rPr lang="en-US" dirty="0" smtClean="0"/>
              <a:t>jeans: black blue Three shirts: white </a:t>
            </a:r>
            <a:r>
              <a:rPr lang="en-US" dirty="0"/>
              <a:t>yellow </a:t>
            </a:r>
            <a:r>
              <a:rPr lang="en-US" dirty="0" smtClean="0"/>
              <a:t>blue Two </a:t>
            </a:r>
            <a:r>
              <a:rPr lang="en-US" dirty="0"/>
              <a:t>pairs of </a:t>
            </a:r>
            <a:r>
              <a:rPr lang="en-US" dirty="0" smtClean="0"/>
              <a:t>shoes: </a:t>
            </a:r>
            <a:r>
              <a:rPr lang="en-US" dirty="0"/>
              <a:t>black </a:t>
            </a:r>
            <a:r>
              <a:rPr lang="en-US" dirty="0" smtClean="0"/>
              <a:t>brown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How many different ways can you get </a:t>
            </a:r>
            <a:r>
              <a:rPr lang="en-US" dirty="0" smtClean="0"/>
              <a:t>dressed?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COUNTING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77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Two pairs of </a:t>
            </a:r>
            <a:r>
              <a:rPr lang="en-US" dirty="0" smtClean="0"/>
              <a:t>jeans: black blue Three shirts: white </a:t>
            </a:r>
            <a:r>
              <a:rPr lang="en-US" dirty="0"/>
              <a:t>yellow </a:t>
            </a:r>
            <a:r>
              <a:rPr lang="en-US" dirty="0" smtClean="0"/>
              <a:t>blue Two </a:t>
            </a:r>
            <a:r>
              <a:rPr lang="en-US" dirty="0"/>
              <a:t>pairs of </a:t>
            </a:r>
            <a:r>
              <a:rPr lang="en-US" dirty="0" smtClean="0"/>
              <a:t>shoes: </a:t>
            </a:r>
            <a:r>
              <a:rPr lang="en-US" dirty="0"/>
              <a:t>black </a:t>
            </a:r>
            <a:r>
              <a:rPr lang="en-US" dirty="0" smtClean="0"/>
              <a:t>brown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How many different ways can you get </a:t>
            </a:r>
            <a:r>
              <a:rPr lang="en-US" dirty="0" smtClean="0"/>
              <a:t>dressed?</a:t>
            </a:r>
          </a:p>
          <a:p>
            <a:pPr algn="ctr"/>
            <a:r>
              <a:rPr lang="en-US" dirty="0" smtClean="0"/>
              <a:t>2 </a:t>
            </a:r>
            <a:r>
              <a:rPr lang="en-US" dirty="0" smtClean="0">
                <a:latin typeface="Symbol" panose="05050102010706020507" pitchFamily="18" charset="2"/>
              </a:rPr>
              <a:t>*</a:t>
            </a:r>
            <a:r>
              <a:rPr lang="en-US" dirty="0" smtClean="0"/>
              <a:t> 3 </a:t>
            </a:r>
            <a:r>
              <a:rPr lang="en-US" dirty="0">
                <a:latin typeface="Symbol" panose="05050102010706020507" pitchFamily="18" charset="2"/>
              </a:rPr>
              <a:t>*</a:t>
            </a:r>
            <a:r>
              <a:rPr lang="en-US" dirty="0" smtClean="0"/>
              <a:t> 2 = 12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COUNTING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40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Multiple choice </a:t>
            </a:r>
            <a:r>
              <a:rPr lang="en-US" dirty="0" smtClean="0"/>
              <a:t>quiz</a:t>
            </a:r>
            <a:endParaRPr lang="en-US" dirty="0"/>
          </a:p>
          <a:p>
            <a:r>
              <a:rPr lang="en-US" dirty="0"/>
              <a:t>10 questions </a:t>
            </a:r>
            <a:endParaRPr lang="en-US" dirty="0" smtClean="0"/>
          </a:p>
          <a:p>
            <a:r>
              <a:rPr lang="en-US" dirty="0" smtClean="0"/>
              <a:t>4 </a:t>
            </a:r>
            <a:r>
              <a:rPr lang="en-US" dirty="0"/>
              <a:t>choices </a:t>
            </a:r>
            <a:r>
              <a:rPr lang="en-US" dirty="0" smtClean="0"/>
              <a:t>on each</a:t>
            </a:r>
          </a:p>
          <a:p>
            <a:endParaRPr lang="en-US" dirty="0"/>
          </a:p>
          <a:p>
            <a:r>
              <a:rPr lang="en-US" dirty="0" smtClean="0"/>
              <a:t>How many ways are there to answer the questions on the test?</a:t>
            </a:r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COUNTING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9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838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Multiple choice quiz</a:t>
            </a:r>
          </a:p>
          <a:p>
            <a:r>
              <a:rPr lang="en-US" dirty="0" smtClean="0"/>
              <a:t>10 questions </a:t>
            </a:r>
          </a:p>
          <a:p>
            <a:r>
              <a:rPr lang="en-US" dirty="0" smtClean="0"/>
              <a:t>4 choices on each</a:t>
            </a:r>
          </a:p>
          <a:p>
            <a:endParaRPr lang="en-US" dirty="0" smtClean="0"/>
          </a:p>
          <a:p>
            <a:r>
              <a:rPr lang="en-US" dirty="0" smtClean="0"/>
              <a:t>4 </a:t>
            </a:r>
            <a:r>
              <a:rPr lang="en-US" dirty="0">
                <a:latin typeface="Symbol" panose="05050102010706020507" pitchFamily="18" charset="2"/>
              </a:rPr>
              <a:t>*</a:t>
            </a:r>
            <a:r>
              <a:rPr lang="en-US" dirty="0" smtClean="0"/>
              <a:t> 4 </a:t>
            </a:r>
            <a:r>
              <a:rPr lang="en-US" dirty="0">
                <a:latin typeface="Symbol" panose="05050102010706020507" pitchFamily="18" charset="2"/>
              </a:rPr>
              <a:t>*</a:t>
            </a:r>
            <a:r>
              <a:rPr lang="en-US" dirty="0" smtClean="0"/>
              <a:t> 4 </a:t>
            </a:r>
            <a:r>
              <a:rPr lang="en-US" dirty="0">
                <a:latin typeface="Symbol" panose="05050102010706020507" pitchFamily="18" charset="2"/>
              </a:rPr>
              <a:t>*</a:t>
            </a:r>
            <a:r>
              <a:rPr lang="en-US" dirty="0" smtClean="0"/>
              <a:t>… (10 of them)</a:t>
            </a:r>
          </a:p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COUNTING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08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838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Multiple choice quiz</a:t>
            </a:r>
          </a:p>
          <a:p>
            <a:r>
              <a:rPr lang="en-US" dirty="0" smtClean="0"/>
              <a:t>10 questions </a:t>
            </a:r>
          </a:p>
          <a:p>
            <a:r>
              <a:rPr lang="en-US" dirty="0" smtClean="0"/>
              <a:t>4 choices on each</a:t>
            </a:r>
          </a:p>
          <a:p>
            <a:endParaRPr lang="en-US" dirty="0" smtClean="0"/>
          </a:p>
          <a:p>
            <a:r>
              <a:rPr lang="en-US" dirty="0" smtClean="0"/>
              <a:t>4 </a:t>
            </a:r>
            <a:r>
              <a:rPr lang="en-US" dirty="0">
                <a:latin typeface="Symbol" panose="05050102010706020507" pitchFamily="18" charset="2"/>
              </a:rPr>
              <a:t>*</a:t>
            </a:r>
            <a:r>
              <a:rPr lang="en-US" dirty="0" smtClean="0"/>
              <a:t> 4 </a:t>
            </a:r>
            <a:r>
              <a:rPr lang="en-US" dirty="0">
                <a:latin typeface="Symbol" panose="05050102010706020507" pitchFamily="18" charset="2"/>
              </a:rPr>
              <a:t>*</a:t>
            </a:r>
            <a:r>
              <a:rPr lang="en-US" dirty="0" smtClean="0"/>
              <a:t> 4 </a:t>
            </a:r>
            <a:r>
              <a:rPr lang="en-US" dirty="0">
                <a:latin typeface="Symbol" panose="05050102010706020507" pitchFamily="18" charset="2"/>
              </a:rPr>
              <a:t>*</a:t>
            </a:r>
            <a:r>
              <a:rPr lang="en-US" dirty="0" smtClean="0"/>
              <a:t>… (10 of them)</a:t>
            </a:r>
          </a:p>
          <a:p>
            <a:r>
              <a:rPr lang="en-US" dirty="0" smtClean="0"/>
              <a:t>Otherwise known as 4</a:t>
            </a:r>
            <a:r>
              <a:rPr lang="en-US" baseline="30000" dirty="0" smtClean="0"/>
              <a:t>10</a:t>
            </a:r>
          </a:p>
          <a:p>
            <a:r>
              <a:rPr lang="en-US" dirty="0" smtClean="0"/>
              <a:t>= </a:t>
            </a:r>
            <a:r>
              <a:rPr lang="en-US" dirty="0"/>
              <a:t>1,048,576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COUNTING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89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838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Multiple choice quiz</a:t>
            </a:r>
          </a:p>
          <a:p>
            <a:r>
              <a:rPr lang="en-US" dirty="0" smtClean="0"/>
              <a:t>10 questions </a:t>
            </a:r>
          </a:p>
          <a:p>
            <a:r>
              <a:rPr lang="en-US" dirty="0" smtClean="0"/>
              <a:t>4 choices on each</a:t>
            </a:r>
          </a:p>
          <a:p>
            <a:endParaRPr lang="en-US" dirty="0" smtClean="0"/>
          </a:p>
          <a:p>
            <a:r>
              <a:rPr lang="en-US" dirty="0" smtClean="0"/>
              <a:t>How many ways out of the 1,048,576 can you get a 100?</a:t>
            </a:r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COUNTING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</a:p>
        </p:txBody>
      </p:sp>
    </p:spTree>
    <p:extLst>
      <p:ext uri="{BB962C8B-B14F-4D97-AF65-F5344CB8AC3E}">
        <p14:creationId xmlns:p14="http://schemas.microsoft.com/office/powerpoint/2010/main" val="275557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838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Multiple choice quiz</a:t>
            </a:r>
          </a:p>
          <a:p>
            <a:r>
              <a:rPr lang="en-US" dirty="0" smtClean="0"/>
              <a:t>10 questions </a:t>
            </a:r>
          </a:p>
          <a:p>
            <a:r>
              <a:rPr lang="en-US" dirty="0" smtClean="0"/>
              <a:t>4 choices on each</a:t>
            </a:r>
          </a:p>
          <a:p>
            <a:endParaRPr lang="en-US" dirty="0" smtClean="0"/>
          </a:p>
          <a:p>
            <a:r>
              <a:rPr lang="en-US" dirty="0" smtClean="0"/>
              <a:t>1/1,048,576 chance of getting 100% if you guess on all questions</a:t>
            </a:r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COUNTING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</a:p>
        </p:txBody>
      </p:sp>
    </p:spTree>
    <p:extLst>
      <p:ext uri="{BB962C8B-B14F-4D97-AF65-F5344CB8AC3E}">
        <p14:creationId xmlns:p14="http://schemas.microsoft.com/office/powerpoint/2010/main" val="330288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05000"/>
            <a:ext cx="9130609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93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P(head on 1 toss of a fair coin) </a:t>
            </a:r>
          </a:p>
          <a:p>
            <a:pPr>
              <a:buClr>
                <a:schemeClr val="hlink"/>
              </a:buClr>
              <a:buSzPct val="70000"/>
              <a:defRPr/>
            </a:pPr>
            <a:endParaRPr lang="en-US" dirty="0" smtClean="0"/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 smtClean="0"/>
              <a:t>What are all of the outcomes?</a:t>
            </a:r>
          </a:p>
          <a:p>
            <a:pPr>
              <a:buClr>
                <a:schemeClr val="hlink"/>
              </a:buClr>
              <a:buSzPct val="70000"/>
              <a:defRPr/>
            </a:pPr>
            <a:endParaRPr lang="en-US" dirty="0"/>
          </a:p>
          <a:p>
            <a:pPr>
              <a:buClr>
                <a:schemeClr val="hlink"/>
              </a:buClr>
              <a:buSzPct val="70000"/>
              <a:defRPr/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Probability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6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838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How </a:t>
            </a:r>
            <a:r>
              <a:rPr lang="en-US" smtClean="0"/>
              <a:t>many zip </a:t>
            </a:r>
            <a:r>
              <a:rPr lang="en-US" dirty="0" smtClean="0"/>
              <a:t>codes?</a:t>
            </a:r>
          </a:p>
          <a:p>
            <a:endParaRPr lang="en-US" dirty="0"/>
          </a:p>
          <a:p>
            <a:r>
              <a:rPr lang="en-US" dirty="0" smtClean="0"/>
              <a:t>5 slots</a:t>
            </a:r>
          </a:p>
          <a:p>
            <a:r>
              <a:rPr lang="en-US" dirty="0" smtClean="0"/>
              <a:t>Can’t start with a 0 or a 1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COUNTING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99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838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How many zip codes?</a:t>
            </a:r>
          </a:p>
          <a:p>
            <a:endParaRPr lang="en-US" dirty="0"/>
          </a:p>
          <a:p>
            <a:pPr algn="ctr"/>
            <a:r>
              <a:rPr lang="en-US" dirty="0" smtClean="0"/>
              <a:t>___  ___  ___  ___  ___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COUNTING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23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838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How many zip codes?</a:t>
            </a:r>
          </a:p>
          <a:p>
            <a:endParaRPr lang="en-US" dirty="0"/>
          </a:p>
          <a:p>
            <a:pPr algn="ctr"/>
            <a:r>
              <a:rPr lang="en-US" u="sng" dirty="0" smtClean="0"/>
              <a:t> 8 </a:t>
            </a:r>
            <a:r>
              <a:rPr lang="en-US" dirty="0" smtClean="0"/>
              <a:t>  </a:t>
            </a:r>
            <a:r>
              <a:rPr lang="en-US" u="sng" dirty="0" smtClean="0"/>
              <a:t> 10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u="sng" dirty="0"/>
              <a:t> </a:t>
            </a:r>
            <a:r>
              <a:rPr lang="en-US" u="sng" dirty="0" smtClean="0"/>
              <a:t>10</a:t>
            </a:r>
            <a:r>
              <a:rPr lang="en-US" dirty="0" smtClean="0"/>
              <a:t>  </a:t>
            </a:r>
            <a:r>
              <a:rPr lang="en-US" u="sng" dirty="0" smtClean="0"/>
              <a:t> </a:t>
            </a:r>
            <a:r>
              <a:rPr lang="en-US" u="sng" dirty="0"/>
              <a:t>10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u="sng" dirty="0" smtClean="0"/>
              <a:t> 10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COUNTING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838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How many zip codes?</a:t>
            </a:r>
          </a:p>
          <a:p>
            <a:endParaRPr lang="en-US" dirty="0"/>
          </a:p>
          <a:p>
            <a:pPr algn="ctr"/>
            <a:r>
              <a:rPr lang="en-US" u="sng" dirty="0" smtClean="0"/>
              <a:t> 8 </a:t>
            </a:r>
            <a:r>
              <a:rPr lang="en-US" dirty="0" smtClean="0"/>
              <a:t>  </a:t>
            </a:r>
            <a:r>
              <a:rPr lang="en-US" u="sng" dirty="0" smtClean="0"/>
              <a:t> 10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u="sng" dirty="0"/>
              <a:t> </a:t>
            </a:r>
            <a:r>
              <a:rPr lang="en-US" u="sng" dirty="0" smtClean="0"/>
              <a:t>10</a:t>
            </a:r>
            <a:r>
              <a:rPr lang="en-US" dirty="0" smtClean="0"/>
              <a:t>  </a:t>
            </a:r>
            <a:r>
              <a:rPr lang="en-US" u="sng" dirty="0" smtClean="0"/>
              <a:t> </a:t>
            </a:r>
            <a:r>
              <a:rPr lang="en-US" u="sng" dirty="0"/>
              <a:t>10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u="sng" dirty="0" smtClean="0"/>
              <a:t> 10</a:t>
            </a:r>
          </a:p>
          <a:p>
            <a:pPr algn="ctr"/>
            <a:endParaRPr lang="en-US" u="sng" dirty="0"/>
          </a:p>
          <a:p>
            <a:r>
              <a:rPr lang="en-US" dirty="0" smtClean="0"/>
              <a:t>8</a:t>
            </a:r>
            <a:r>
              <a:rPr lang="en-US" dirty="0" smtClean="0">
                <a:latin typeface="Symbol" panose="05050102010706020507" pitchFamily="18" charset="2"/>
              </a:rPr>
              <a:t>*</a:t>
            </a:r>
            <a:r>
              <a:rPr lang="en-US" dirty="0" smtClean="0"/>
              <a:t>10</a:t>
            </a:r>
            <a:r>
              <a:rPr lang="en-US" baseline="30000" dirty="0" smtClean="0"/>
              <a:t>4</a:t>
            </a:r>
            <a:r>
              <a:rPr lang="en-US" dirty="0" smtClean="0"/>
              <a:t> = 80,000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COUNTING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14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838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Canada, they alternate Letter Number Letter </a:t>
            </a:r>
            <a:endParaRPr lang="en-US" dirty="0" smtClean="0"/>
          </a:p>
          <a:p>
            <a:r>
              <a:rPr lang="en-US" dirty="0" smtClean="0"/>
              <a:t>Number </a:t>
            </a:r>
            <a:r>
              <a:rPr lang="en-US" dirty="0"/>
              <a:t>Letter </a:t>
            </a:r>
            <a:r>
              <a:rPr lang="en-US" dirty="0" smtClean="0"/>
              <a:t>Number</a:t>
            </a:r>
          </a:p>
          <a:p>
            <a:endParaRPr lang="en-US" sz="2000" dirty="0"/>
          </a:p>
          <a:p>
            <a:r>
              <a:rPr lang="en-US" dirty="0"/>
              <a:t>How many area codes can they have?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COUNTING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28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838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Canada, they alternate Letter Number Letter </a:t>
            </a:r>
            <a:endParaRPr lang="en-US" dirty="0" smtClean="0"/>
          </a:p>
          <a:p>
            <a:r>
              <a:rPr lang="en-US" dirty="0" smtClean="0"/>
              <a:t>Number </a:t>
            </a:r>
            <a:r>
              <a:rPr lang="en-US" dirty="0"/>
              <a:t>Letter </a:t>
            </a:r>
            <a:r>
              <a:rPr lang="en-US" dirty="0" smtClean="0"/>
              <a:t>Number</a:t>
            </a:r>
          </a:p>
          <a:p>
            <a:endParaRPr lang="en-US" sz="2000" dirty="0"/>
          </a:p>
          <a:p>
            <a:r>
              <a:rPr lang="en-US" dirty="0" smtClean="0"/>
              <a:t>26</a:t>
            </a:r>
            <a:r>
              <a:rPr lang="en-US" dirty="0" smtClean="0">
                <a:latin typeface="Symbol" panose="05050102010706020507" pitchFamily="18" charset="2"/>
              </a:rPr>
              <a:t>*</a:t>
            </a:r>
            <a:r>
              <a:rPr lang="en-US" dirty="0" smtClean="0"/>
              <a:t>10</a:t>
            </a:r>
            <a:r>
              <a:rPr lang="en-US" dirty="0">
                <a:latin typeface="Symbol" panose="05050102010706020507" pitchFamily="18" charset="2"/>
              </a:rPr>
              <a:t>*</a:t>
            </a:r>
            <a:r>
              <a:rPr lang="en-US" dirty="0" smtClean="0"/>
              <a:t>26 </a:t>
            </a:r>
            <a:r>
              <a:rPr lang="en-US" dirty="0">
                <a:latin typeface="Symbol" panose="05050102010706020507" pitchFamily="18" charset="2"/>
              </a:rPr>
              <a:t>*</a:t>
            </a:r>
            <a:r>
              <a:rPr lang="en-US" dirty="0" smtClean="0"/>
              <a:t> 10</a:t>
            </a:r>
            <a:r>
              <a:rPr lang="en-US" dirty="0" smtClean="0">
                <a:latin typeface="Symbol" panose="05050102010706020507" pitchFamily="18" charset="2"/>
              </a:rPr>
              <a:t>*</a:t>
            </a:r>
            <a:r>
              <a:rPr lang="en-US" dirty="0" smtClean="0"/>
              <a:t>26</a:t>
            </a:r>
            <a:r>
              <a:rPr lang="en-US" dirty="0" smtClean="0">
                <a:latin typeface="Symbol" panose="05050102010706020507" pitchFamily="18" charset="2"/>
              </a:rPr>
              <a:t>*</a:t>
            </a:r>
            <a:r>
              <a:rPr lang="en-US" dirty="0" smtClean="0"/>
              <a:t>10</a:t>
            </a:r>
          </a:p>
          <a:p>
            <a:r>
              <a:rPr lang="en-US" dirty="0"/>
              <a:t> </a:t>
            </a:r>
            <a:r>
              <a:rPr lang="en-US" dirty="0" smtClean="0"/>
              <a:t> = 26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r>
              <a:rPr lang="en-US" dirty="0">
                <a:latin typeface="Symbol" panose="05050102010706020507" pitchFamily="18" charset="2"/>
              </a:rPr>
              <a:t>*</a:t>
            </a:r>
            <a:r>
              <a:rPr lang="en-US" dirty="0" smtClean="0"/>
              <a:t> 10</a:t>
            </a:r>
            <a:r>
              <a:rPr lang="en-US" baseline="30000" dirty="0"/>
              <a:t>3</a:t>
            </a:r>
            <a:r>
              <a:rPr lang="en-US" dirty="0" smtClean="0"/>
              <a:t> = 17,576,000</a:t>
            </a:r>
          </a:p>
          <a:p>
            <a:endParaRPr lang="en-US" dirty="0"/>
          </a:p>
          <a:p>
            <a:r>
              <a:rPr lang="en-US" dirty="0" smtClean="0"/>
              <a:t>(A whole lot </a:t>
            </a:r>
            <a:r>
              <a:rPr lang="en-US" smtClean="0"/>
              <a:t>more than 80,000!)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COUNTING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5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are the number of outcomes?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COUNTING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85657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003425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" y="6858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 smtClean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 smtClean="0">
              <a:solidFill>
                <a:srgbClr val="FFFF00"/>
              </a:solidFill>
            </a:endParaRP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  <a:p>
            <a:pPr algn="ctr" eaLnBrk="1" hangingPunct="1"/>
            <a:endParaRPr lang="en-US" sz="2000" b="1" dirty="0">
              <a:solidFill>
                <a:srgbClr val="FFFF00"/>
              </a:solidFill>
            </a:endParaRP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34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Combinatorics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number of ways in which characteristics can be combined is found by multiplying the possibilities of each characteristic together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31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Combinatorics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Combinatorics expands on this idea – from a complete group, how many subgroups can you select?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69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838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hlink"/>
              </a:buClr>
              <a:buSzPct val="70000"/>
              <a:defRPr/>
            </a:pPr>
            <a:r>
              <a:rPr lang="en-US" dirty="0" smtClean="0"/>
              <a:t>P(head on 1 toss of a fair coin) </a:t>
            </a:r>
          </a:p>
          <a:p>
            <a:pPr>
              <a:buClr>
                <a:schemeClr val="hlink"/>
              </a:buClr>
              <a:buSzPct val="70000"/>
              <a:defRPr/>
            </a:pPr>
            <a:endParaRPr lang="en-US" dirty="0" smtClean="0"/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 smtClean="0"/>
              <a:t>What are all of the outcomes?</a:t>
            </a:r>
          </a:p>
          <a:p>
            <a:pPr>
              <a:buClr>
                <a:schemeClr val="hlink"/>
              </a:buClr>
              <a:buSzPct val="70000"/>
              <a:defRPr/>
            </a:pPr>
            <a:endParaRPr lang="en-US" dirty="0" smtClean="0"/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 smtClean="0"/>
              <a:t>H   or   T</a:t>
            </a:r>
          </a:p>
          <a:p>
            <a:pPr algn="ctr">
              <a:buClr>
                <a:schemeClr val="hlink"/>
              </a:buClr>
              <a:buSzPct val="70000"/>
              <a:defRPr/>
            </a:pPr>
            <a:endParaRPr lang="en-US" dirty="0" smtClean="0"/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 smtClean="0"/>
              <a:t>What are the favorable outcomes?</a:t>
            </a:r>
          </a:p>
          <a:p>
            <a:pPr>
              <a:buClr>
                <a:schemeClr val="hlink"/>
              </a:buClr>
              <a:buSzPct val="70000"/>
              <a:defRPr/>
            </a:pPr>
            <a:endParaRPr lang="en-US" dirty="0" smtClean="0"/>
          </a:p>
          <a:p>
            <a:pPr>
              <a:buClr>
                <a:schemeClr val="hlink"/>
              </a:buClr>
              <a:buSzPct val="70000"/>
              <a:defRPr/>
            </a:pP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Probability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16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If you have 5 club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members,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how many ways can you pick 3 of them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to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go to a conference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  <a:p>
            <a:pPr>
              <a:buClr>
                <a:schemeClr val="hlink"/>
              </a:buClr>
              <a:buSzPct val="70000"/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Amy Bob Carlos Dawn Ed</a:t>
            </a:r>
          </a:p>
          <a:p>
            <a:pPr>
              <a:buClr>
                <a:schemeClr val="hlink"/>
              </a:buClr>
              <a:buSzPct val="70000"/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Combinatorics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3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If you have 5 club members, how many ways can you pick 3 of them to go to a conference?</a:t>
            </a:r>
          </a:p>
          <a:p>
            <a:pPr>
              <a:buClr>
                <a:schemeClr val="hlink"/>
              </a:buClr>
              <a:buSzPct val="70000"/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Amy Bob Carlos Dawn Ed</a:t>
            </a:r>
          </a:p>
          <a:p>
            <a:pPr>
              <a:buClr>
                <a:schemeClr val="hlink"/>
              </a:buClr>
              <a:buSzPct val="70000"/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order in which they are selected is not important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Combinatorics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71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make a list:</a:t>
            </a:r>
          </a:p>
          <a:p>
            <a:endParaRPr lang="en-US" dirty="0"/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ABC ABD ABE ACD ACE ADE</a:t>
            </a:r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BCD BCE BDE </a:t>
            </a:r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CDE 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Combinatorics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54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10930"/>
            <a:ext cx="3744686" cy="56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Combinatorics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 for a small list, </a:t>
            </a:r>
          </a:p>
          <a:p>
            <a:r>
              <a:rPr lang="en-US" dirty="0" smtClean="0"/>
              <a:t>it’s a lot of work</a:t>
            </a:r>
          </a:p>
          <a:p>
            <a:endParaRPr lang="en-US" dirty="0"/>
          </a:p>
          <a:p>
            <a:r>
              <a:rPr lang="en-US" dirty="0" smtClean="0"/>
              <a:t>And… how do you </a:t>
            </a:r>
          </a:p>
          <a:p>
            <a:r>
              <a:rPr lang="en-US" dirty="0" smtClean="0"/>
              <a:t>know you’ve got </a:t>
            </a:r>
          </a:p>
          <a:p>
            <a:r>
              <a:rPr lang="en-US" dirty="0" smtClean="0"/>
              <a:t>them all?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37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Combinatorics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</p:spPr>
            <p:txBody>
              <a:bodyPr/>
              <a:lstStyle/>
              <a:p>
                <a:pPr>
                  <a:buClr>
                    <a:schemeClr val="hlink"/>
                  </a:buClr>
                  <a:buSzPct val="70000"/>
                  <a:defRPr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This is called “combinations”</a:t>
                </a:r>
              </a:p>
              <a:p>
                <a:pPr>
                  <a:buClr>
                    <a:schemeClr val="hlink"/>
                  </a:buClr>
                  <a:buSzPct val="70000"/>
                  <a:defRPr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The 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formula: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!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!(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)! </m:t>
                        </m:r>
                      </m:den>
                    </m:f>
                  </m:oMath>
                </a14:m>
                <a:endParaRPr lang="en-US" sz="4800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>
                  <a:buClr>
                    <a:schemeClr val="hlink"/>
                  </a:buClr>
                  <a:buSzPct val="70000"/>
                  <a:defRPr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In the book: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effectLst>
                                  <a:outerShdw blurRad="38100" dist="38100" dir="2700000" algn="tl">
                                    <a:srgbClr val="000000"/>
                                  </a:outerShdw>
                                </a:effectLst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dirty="0"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</a:rPr>
                                <m:t>n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dirty="0"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</a:rPr>
                                <m:t>r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</a:t>
                </a:r>
                <a:endParaRPr lang="en-US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>
                  <a:buClr>
                    <a:schemeClr val="hlink"/>
                  </a:buClr>
                  <a:buSzPct val="70000"/>
                  <a:defRPr/>
                </a:pPr>
                <a:endPara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>
                  <a:buClr>
                    <a:schemeClr val="hlink"/>
                  </a:buClr>
                  <a:buSzPct val="70000"/>
                  <a:defRPr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Read it as 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“n pick r”</a:t>
                </a:r>
              </a:p>
              <a:p>
                <a:pPr>
                  <a:buClr>
                    <a:schemeClr val="hlink"/>
                  </a:buClr>
                  <a:buSzPct val="70000"/>
                  <a:defRPr/>
                </a:pPr>
                <a:endPara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>
                  <a:buClr>
                    <a:schemeClr val="hlink"/>
                  </a:buClr>
                  <a:buSzPct val="70000"/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On a calculator: </a:t>
                </a:r>
                <a:r>
                  <a:rPr lang="en-US" baseline="-25000" dirty="0" err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n</a:t>
                </a:r>
                <a:r>
                  <a:rPr lang="en-US" dirty="0" err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C</a:t>
                </a:r>
                <a:r>
                  <a:rPr lang="en-US" baseline="-25000" dirty="0" err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r</a:t>
                </a:r>
                <a:endParaRPr lang="en-US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>
                  <a:buClr>
                    <a:schemeClr val="hlink"/>
                  </a:buClr>
                  <a:buSzPct val="70000"/>
                  <a:defRPr/>
                </a:pPr>
                <a:endParaRPr lang="en-US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  <a:blipFill rotWithShape="1">
                <a:blip r:embed="rId2"/>
                <a:stretch>
                  <a:fillRect l="-2741" t="-2054" b="-2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084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Combinatorics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5638800"/>
          </a:xfrm>
        </p:spPr>
        <p:txBody>
          <a:bodyPr/>
          <a:lstStyle/>
          <a:p>
            <a:pPr algn="ctr"/>
            <a:r>
              <a:rPr lang="en-US" dirty="0"/>
              <a:t>Combinations </a:t>
            </a:r>
          </a:p>
          <a:p>
            <a:r>
              <a:rPr lang="en-US" dirty="0"/>
              <a:t>an ordered arrangement of items such that:</a:t>
            </a:r>
          </a:p>
          <a:p>
            <a:r>
              <a:rPr lang="en-US" dirty="0"/>
              <a:t>	</a:t>
            </a:r>
            <a:r>
              <a:rPr lang="en-US" dirty="0" smtClean="0"/>
              <a:t>the </a:t>
            </a:r>
            <a:r>
              <a:rPr lang="en-US" dirty="0"/>
              <a:t>items are selected from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the </a:t>
            </a:r>
            <a:r>
              <a:rPr lang="en-US" dirty="0"/>
              <a:t>same group</a:t>
            </a:r>
          </a:p>
          <a:p>
            <a:r>
              <a:rPr lang="en-US" dirty="0"/>
              <a:t>	no item is used more than once</a:t>
            </a:r>
          </a:p>
          <a:p>
            <a:r>
              <a:rPr lang="en-US" dirty="0"/>
              <a:t>	the order </a:t>
            </a:r>
            <a:r>
              <a:rPr lang="en-US" dirty="0" smtClean="0"/>
              <a:t>makes no difference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09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Combinatorics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For  </a:t>
            </a:r>
            <a:r>
              <a:rPr lang="en-US" baseline="-25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baseline="-25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or  n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!/r!(n-r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)!  </a:t>
            </a:r>
          </a:p>
          <a:p>
            <a:pPr>
              <a:buClr>
                <a:schemeClr val="hlink"/>
              </a:buClr>
              <a:buSzPct val="70000"/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“n” is the total number in the group </a:t>
            </a:r>
          </a:p>
          <a:p>
            <a:pPr>
              <a:buClr>
                <a:schemeClr val="hlink"/>
              </a:buClr>
              <a:buSzPct val="70000"/>
              <a:defRPr/>
            </a:pPr>
            <a:endParaRPr lang="en-US" sz="20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“r” is the number you are selecting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Clr>
                <a:schemeClr val="hlink"/>
              </a:buClr>
              <a:buSzPct val="70000"/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buClr>
                <a:schemeClr val="hlink"/>
              </a:buClr>
              <a:buSzPct val="70000"/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66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If you have 5 club members, how many ways can you pick 3 of them to go to a conference?</a:t>
            </a:r>
          </a:p>
          <a:p>
            <a:pPr>
              <a:buClr>
                <a:schemeClr val="hlink"/>
              </a:buClr>
              <a:buSzPct val="70000"/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Amy Bob Carlos Dawn Ed</a:t>
            </a:r>
          </a:p>
          <a:p>
            <a:pPr>
              <a:buClr>
                <a:schemeClr val="hlink"/>
              </a:buClr>
              <a:buSzPct val="70000"/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What is “n”?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What is “r”?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Combinatorics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33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5638800"/>
              </a:xfrm>
            </p:spPr>
            <p:txBody>
              <a:bodyPr/>
              <a:lstStyle/>
              <a:p>
                <a:pPr>
                  <a:buClr>
                    <a:schemeClr val="hlink"/>
                  </a:buClr>
                  <a:buSzPct val="70000"/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If you have 5 club members, how many ways can you pick 3 of them to go to a conference?</a:t>
                </a:r>
              </a:p>
              <a:p>
                <a:pPr>
                  <a:buClr>
                    <a:schemeClr val="hlink"/>
                  </a:buClr>
                  <a:buSzPct val="70000"/>
                  <a:defRPr/>
                </a:pPr>
                <a:endPara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 algn="ctr">
                  <a:buClr>
                    <a:schemeClr val="hlink"/>
                  </a:buClr>
                  <a:buSzPct val="70000"/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Amy Bob Carlos Dawn Ed</a:t>
                </a:r>
              </a:p>
              <a:p>
                <a:pPr>
                  <a:buClr>
                    <a:schemeClr val="hlink"/>
                  </a:buClr>
                  <a:buSzPct val="70000"/>
                  <a:defRPr/>
                </a:pPr>
                <a:endPara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n=5 r=3 </a:t>
                </a:r>
              </a:p>
              <a:p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Calculate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!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!(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)! </m:t>
                        </m:r>
                      </m:den>
                    </m:f>
                  </m:oMath>
                </a14:m>
                <a:endParaRPr lang="en-US" dirty="0" smtClean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5638800"/>
              </a:xfrm>
              <a:blipFill rotWithShape="1">
                <a:blip r:embed="rId2"/>
                <a:stretch>
                  <a:fillRect l="-2741" t="-2054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Combinatorics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70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6868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  <a:buClr>
                    <a:schemeClr val="hlink"/>
                  </a:buClr>
                  <a:buSzPct val="70000"/>
                  <a:defRPr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If you have 5 club members, </a:t>
                </a:r>
              </a:p>
              <a:p>
                <a:pPr>
                  <a:spcBef>
                    <a:spcPts val="0"/>
                  </a:spcBef>
                  <a:buClr>
                    <a:schemeClr val="hlink"/>
                  </a:buClr>
                  <a:buSzPct val="70000"/>
                  <a:defRPr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how 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many ways can you pick 3 of them to go to a conference?</a:t>
                </a:r>
              </a:p>
              <a:p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n=5 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r=3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!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!(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)! </m:t>
                        </m:r>
                      </m:den>
                    </m:f>
                    <m:r>
                      <a:rPr lang="en-US" i="1" dirty="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!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!(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)! </m:t>
                        </m:r>
                      </m:den>
                    </m:f>
                    <m:r>
                      <a:rPr lang="en-US" i="1" dirty="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!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!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! </m:t>
                        </m:r>
                      </m:den>
                    </m:f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				 =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(3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1)(2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1)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 </m:t>
                        </m:r>
                      </m:den>
                    </m:f>
                    <m:r>
                      <a:rPr lang="en-US" i="1" dirty="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= 10</a:t>
                </a:r>
                <a:endParaRPr lang="en-US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686800" cy="5638800"/>
              </a:xfrm>
              <a:blipFill rotWithShape="1">
                <a:blip r:embed="rId2"/>
                <a:stretch>
                  <a:fillRect l="-2596" t="-2054" r="-2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Combinatorics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08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P(head on 1 toss of a fair coin) </a:t>
            </a:r>
          </a:p>
          <a:p>
            <a:pPr>
              <a:buClr>
                <a:schemeClr val="hlink"/>
              </a:buClr>
              <a:buSzPct val="70000"/>
              <a:defRPr/>
            </a:pPr>
            <a:endParaRPr lang="en-US" dirty="0" smtClean="0"/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 smtClean="0"/>
              <a:t>What are the favorable outcomes?</a:t>
            </a:r>
          </a:p>
          <a:p>
            <a:pPr>
              <a:buClr>
                <a:schemeClr val="hlink"/>
              </a:buClr>
              <a:buSzPct val="70000"/>
              <a:defRPr/>
            </a:pPr>
            <a:endParaRPr lang="en-US" dirty="0"/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 smtClean="0">
                <a:solidFill>
                  <a:srgbClr val="FFFF00"/>
                </a:solidFill>
              </a:rPr>
              <a:t>H</a:t>
            </a:r>
            <a:r>
              <a:rPr lang="en-US" dirty="0" smtClean="0"/>
              <a:t>   or   T</a:t>
            </a:r>
          </a:p>
          <a:p>
            <a:pPr algn="ctr">
              <a:buClr>
                <a:schemeClr val="hlink"/>
              </a:buClr>
              <a:buSzPct val="70000"/>
              <a:defRPr/>
            </a:pPr>
            <a:endParaRPr lang="en-US" dirty="0"/>
          </a:p>
          <a:p>
            <a:pPr>
              <a:buClr>
                <a:schemeClr val="hlink"/>
              </a:buClr>
              <a:buSzPct val="70000"/>
              <a:defRPr/>
            </a:pPr>
            <a:endParaRPr lang="en-US" dirty="0"/>
          </a:p>
          <a:p>
            <a:pPr>
              <a:buClr>
                <a:schemeClr val="hlink"/>
              </a:buClr>
              <a:buSzPct val="70000"/>
              <a:defRPr/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Probability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0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 we have 10 listed before?</a:t>
            </a:r>
          </a:p>
          <a:p>
            <a:endParaRPr lang="en-US" dirty="0"/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ABC ABD ABE ACD ACE ADE</a:t>
            </a:r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BCD BCE BDE </a:t>
            </a:r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CDE 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Combinatorics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42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this on your calculator!</a:t>
            </a:r>
          </a:p>
          <a:p>
            <a:endParaRPr lang="en-US" dirty="0"/>
          </a:p>
          <a:p>
            <a:r>
              <a:rPr lang="en-US" dirty="0" smtClean="0"/>
              <a:t>Look for </a:t>
            </a:r>
            <a:r>
              <a:rPr lang="en-US" baseline="-25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baseline="-25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endParaRPr lang="en-US" baseline="-250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Usually you enter: 5  </a:t>
            </a:r>
            <a:r>
              <a:rPr lang="en-US" baseline="-25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baseline="-25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  <a:p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Do you get 10?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Combinatorics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5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Try: </a:t>
            </a:r>
            <a:r>
              <a:rPr lang="en-US" dirty="0" smtClean="0"/>
              <a:t>    </a:t>
            </a:r>
            <a:r>
              <a:rPr lang="en-US" baseline="-25000" dirty="0"/>
              <a:t>8</a:t>
            </a:r>
            <a:r>
              <a:rPr lang="en-US" dirty="0"/>
              <a:t>C</a:t>
            </a:r>
            <a:r>
              <a:rPr lang="en-US" baseline="-25000" dirty="0"/>
              <a:t>5</a:t>
            </a: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baseline="-25000" dirty="0"/>
              <a:t>4</a:t>
            </a:r>
            <a:r>
              <a:rPr lang="en-US" dirty="0"/>
              <a:t>C</a:t>
            </a:r>
            <a:r>
              <a:rPr lang="en-US" baseline="-25000" dirty="0"/>
              <a:t>0   </a:t>
            </a:r>
            <a:r>
              <a:rPr lang="en-US" baseline="-25000" dirty="0" smtClean="0"/>
              <a:t>      12</a:t>
            </a:r>
            <a:r>
              <a:rPr lang="en-US" dirty="0" smtClean="0"/>
              <a:t>C</a:t>
            </a:r>
            <a:r>
              <a:rPr lang="en-US" baseline="-25000" dirty="0" smtClean="0"/>
              <a:t>10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Combinatorics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63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47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Combinatorics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if order IS important in selecting your subgroup?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48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If you have 5 club members, how many ways can you pick a President, VP and Treasurer?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/>
          </a:p>
          <a:p>
            <a:pPr algn="ctr">
              <a:defRPr/>
            </a:pPr>
            <a:r>
              <a:rPr lang="en-US" dirty="0"/>
              <a:t>Amy Bob Carlos Dawn Ed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Combinatorics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  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09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Combinatorics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Example: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dirty="0" smtClean="0"/>
              <a:t>	P</a:t>
            </a:r>
            <a:r>
              <a:rPr lang="en-US" dirty="0"/>
              <a:t>: </a:t>
            </a:r>
            <a:r>
              <a:rPr lang="en-US" dirty="0" smtClean="0"/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smtClean="0"/>
              <a:t>  </a:t>
            </a:r>
            <a:endParaRPr lang="en-US" dirty="0"/>
          </a:p>
          <a:p>
            <a:pPr>
              <a:defRPr/>
            </a:pPr>
            <a:r>
              <a:rPr lang="en-US" dirty="0" smtClean="0"/>
              <a:t>	VP: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/>
              <a:t> 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/>
              <a:t> 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>
              <a:defRPr/>
            </a:pPr>
            <a:r>
              <a:rPr lang="en-US" dirty="0" smtClean="0"/>
              <a:t>	T</a:t>
            </a:r>
            <a:r>
              <a:rPr lang="en-US" dirty="0"/>
              <a:t>: </a:t>
            </a:r>
            <a:r>
              <a:rPr lang="en-US" dirty="0" smtClean="0"/>
              <a:t>	whichever </a:t>
            </a:r>
            <a:r>
              <a:rPr lang="en-US" dirty="0"/>
              <a:t>you didn’t pick </a:t>
            </a:r>
          </a:p>
          <a:p>
            <a:pPr>
              <a:defRPr/>
            </a:pPr>
            <a:r>
              <a:rPr lang="en-US" dirty="0" smtClean="0"/>
              <a:t>    	      for </a:t>
            </a:r>
            <a:r>
              <a:rPr lang="en-US" dirty="0"/>
              <a:t>VP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50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Combinatorics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dirty="0" smtClean="0"/>
              <a:t>This is going to be a REALLY hard one to do by making a list!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88220"/>
            <a:ext cx="5943600" cy="446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51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461992"/>
              </p:ext>
            </p:extLst>
          </p:nvPr>
        </p:nvGraphicFramePr>
        <p:xfrm>
          <a:off x="1600200" y="228600"/>
          <a:ext cx="609600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Pres</a:t>
                      </a:r>
                      <a:endParaRPr lang="en-US" sz="24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VP</a:t>
                      </a:r>
                      <a:endParaRPr lang="en-US" sz="24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Treas</a:t>
                      </a:r>
                      <a:endParaRPr lang="en-US" sz="24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6172200"/>
            <a:ext cx="8229600" cy="533400"/>
          </a:xfrm>
        </p:spPr>
        <p:txBody>
          <a:bodyPr/>
          <a:lstStyle/>
          <a:p>
            <a:r>
              <a:rPr lang="en-US" sz="3300" dirty="0" smtClean="0"/>
              <a:t>And that’s just with Amy as president!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20343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Combinatorics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call this “permutations”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an </a:t>
            </a:r>
            <a:r>
              <a:rPr lang="en-US" dirty="0"/>
              <a:t>ordered arrangement of items such that:</a:t>
            </a:r>
          </a:p>
          <a:p>
            <a:pPr>
              <a:spcBef>
                <a:spcPts val="0"/>
              </a:spcBef>
            </a:pPr>
            <a:r>
              <a:rPr lang="en-US" dirty="0"/>
              <a:t>	no item is used more than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	once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	the order DOES make a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	difference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26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en-US" dirty="0" smtClean="0"/>
              <a:t>So:</a:t>
            </a:r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 smtClean="0"/>
              <a:t>P(head </a:t>
            </a:r>
            <a:r>
              <a:rPr lang="en-US" dirty="0"/>
              <a:t>on 1 toss of a fair coin) </a:t>
            </a:r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 smtClean="0"/>
              <a:t>	= 1/2 or 50%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Probability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95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# of permutations of n things taken r at a time:</a:t>
                </a:r>
              </a:p>
              <a:p>
                <a:endParaRPr lang="en-US" sz="2000" dirty="0"/>
              </a:p>
              <a:p>
                <a:pPr algn="ctr"/>
                <a:r>
                  <a:rPr lang="en-US" baseline="-25000" dirty="0"/>
                  <a:t>n </a:t>
                </a:r>
                <a:r>
                  <a:rPr lang="en-US" dirty="0"/>
                  <a:t>P</a:t>
                </a:r>
                <a:r>
                  <a:rPr lang="en-US" baseline="-25000" dirty="0"/>
                  <a:t> r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!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)!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		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Combinatorics</a:t>
            </a:r>
          </a:p>
        </p:txBody>
      </p:sp>
    </p:spTree>
    <p:extLst>
      <p:ext uri="{BB962C8B-B14F-4D97-AF65-F5344CB8AC3E}">
        <p14:creationId xmlns:p14="http://schemas.microsoft.com/office/powerpoint/2010/main" val="238540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our club members:</a:t>
                </a:r>
              </a:p>
              <a:p>
                <a:endParaRPr lang="en-US" sz="2000" dirty="0"/>
              </a:p>
              <a:p>
                <a:pPr algn="ctr"/>
                <a:r>
                  <a:rPr lang="en-US" baseline="-25000" dirty="0" smtClean="0"/>
                  <a:t>5</a:t>
                </a:r>
                <a:r>
                  <a:rPr lang="en-US" dirty="0" smtClean="0"/>
                  <a:t>P</a:t>
                </a:r>
                <a:r>
                  <a:rPr lang="en-US" baseline="-25000" dirty="0"/>
                  <a:t>3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!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)!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 smtClean="0"/>
                  <a:t> = 60</a:t>
                </a:r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Combinatorics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51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Try: </a:t>
            </a:r>
          </a:p>
          <a:p>
            <a:r>
              <a:rPr lang="en-US" baseline="-25000" dirty="0" smtClean="0"/>
              <a:t>	       </a:t>
            </a:r>
            <a:r>
              <a:rPr lang="en-US" baseline="-25000" dirty="0" smtClean="0">
                <a:latin typeface="Arial" charset="0"/>
              </a:rPr>
              <a:t> </a:t>
            </a:r>
            <a:r>
              <a:rPr lang="en-US" baseline="-25000" dirty="0">
                <a:latin typeface="Arial" charset="0"/>
              </a:rPr>
              <a:t>8</a:t>
            </a:r>
            <a:r>
              <a:rPr lang="en-US" dirty="0">
                <a:latin typeface="Arial" charset="0"/>
              </a:rPr>
              <a:t>P</a:t>
            </a:r>
            <a:r>
              <a:rPr lang="en-US" baseline="-25000" dirty="0">
                <a:latin typeface="Arial" charset="0"/>
              </a:rPr>
              <a:t>5</a:t>
            </a: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     </a:t>
            </a:r>
            <a:r>
              <a:rPr lang="en-US" baseline="-25000" dirty="0">
                <a:latin typeface="Arial" charset="0"/>
              </a:rPr>
              <a:t>4</a:t>
            </a:r>
            <a:r>
              <a:rPr lang="en-US" dirty="0">
                <a:latin typeface="Arial" charset="0"/>
              </a:rPr>
              <a:t>P</a:t>
            </a:r>
            <a:r>
              <a:rPr lang="en-US" baseline="-25000" dirty="0">
                <a:latin typeface="Arial" charset="0"/>
              </a:rPr>
              <a:t>0  </a:t>
            </a:r>
            <a:r>
              <a:rPr lang="en-US" baseline="-25000" dirty="0" smtClean="0">
                <a:latin typeface="Arial" charset="0"/>
              </a:rPr>
              <a:t>       12</a:t>
            </a:r>
            <a:r>
              <a:rPr lang="en-US" dirty="0" smtClean="0">
                <a:latin typeface="Arial" charset="0"/>
              </a:rPr>
              <a:t>P</a:t>
            </a:r>
            <a:r>
              <a:rPr lang="en-US" baseline="-25000" dirty="0" smtClean="0">
                <a:latin typeface="Arial" charset="0"/>
              </a:rPr>
              <a:t>10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Combinatorics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99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Word problems:</a:t>
            </a:r>
          </a:p>
          <a:p>
            <a:endParaRPr lang="en-US" sz="2000" dirty="0"/>
          </a:p>
          <a:p>
            <a:r>
              <a:rPr lang="en-US" dirty="0" smtClean="0"/>
              <a:t>Try to figure out if order is important or not</a:t>
            </a:r>
          </a:p>
          <a:p>
            <a:endParaRPr lang="en-US" sz="2000" dirty="0"/>
          </a:p>
          <a:p>
            <a:r>
              <a:rPr lang="en-US" dirty="0" smtClean="0"/>
              <a:t>Usually, it’s not, so it’s combinations</a:t>
            </a:r>
          </a:p>
          <a:p>
            <a:endParaRPr lang="en-US" sz="2000" dirty="0"/>
          </a:p>
          <a:p>
            <a:r>
              <a:rPr lang="en-US" dirty="0" smtClean="0"/>
              <a:t>If it is, it’s permutations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Combinatorics</a:t>
            </a:r>
          </a:p>
        </p:txBody>
      </p:sp>
    </p:spTree>
    <p:extLst>
      <p:ext uri="{BB962C8B-B14F-4D97-AF65-F5344CB8AC3E}">
        <p14:creationId xmlns:p14="http://schemas.microsoft.com/office/powerpoint/2010/main" val="109794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Combinatorics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Colorado Powerball</a:t>
            </a:r>
            <a:r>
              <a:rPr lang="en-US" dirty="0"/>
              <a:t>, you </a:t>
            </a:r>
            <a:r>
              <a:rPr lang="en-US" dirty="0" smtClean="0"/>
              <a:t>choose </a:t>
            </a:r>
            <a:r>
              <a:rPr lang="en-US" dirty="0"/>
              <a:t>5 from 69 numbers and </a:t>
            </a:r>
            <a:r>
              <a:rPr lang="en-US" dirty="0" smtClean="0"/>
              <a:t>then 1 </a:t>
            </a:r>
            <a:r>
              <a:rPr lang="en-US" dirty="0"/>
              <a:t>from 26 for </a:t>
            </a:r>
            <a:r>
              <a:rPr lang="en-US" dirty="0" smtClean="0"/>
              <a:t>the Powerball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41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Combinatorics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you are selecting 5 out of 69 and 1 out of 26, it is combinatorics!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31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probability of winning the top prize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(5 + Powerball)?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Combinatorics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6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probability of winning the top prize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(5 + Powerball)?</a:t>
            </a:r>
          </a:p>
          <a:p>
            <a:pPr>
              <a:spcBef>
                <a:spcPts val="960"/>
              </a:spcBef>
            </a:pPr>
            <a:r>
              <a:rPr lang="en-US" dirty="0"/>
              <a:t>To do this, you have to pick all five numbers correctly and you also have to pick the </a:t>
            </a:r>
            <a:r>
              <a:rPr lang="en-US" dirty="0" smtClean="0"/>
              <a:t>Powerball </a:t>
            </a:r>
            <a:r>
              <a:rPr lang="en-US" dirty="0"/>
              <a:t>number </a:t>
            </a:r>
            <a:r>
              <a:rPr lang="en-US" dirty="0" smtClean="0"/>
              <a:t>correctly 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Combinatorics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14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probability of winning the top prize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(5 + Powerball)?</a:t>
            </a:r>
          </a:p>
          <a:p>
            <a:pPr>
              <a:spcBef>
                <a:spcPts val="960"/>
              </a:spcBef>
            </a:pPr>
            <a:r>
              <a:rPr lang="en-US" dirty="0" smtClean="0"/>
              <a:t>Is order important?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Combinatorics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61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probability of winning the top prize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(5 + Powerball)?</a:t>
            </a:r>
          </a:p>
          <a:p>
            <a:pPr>
              <a:spcBef>
                <a:spcPts val="960"/>
              </a:spcBef>
            </a:pPr>
            <a:r>
              <a:rPr lang="en-US" dirty="0" smtClean="0"/>
              <a:t>Is order important? </a:t>
            </a:r>
            <a:r>
              <a:rPr lang="en-US" dirty="0" smtClean="0">
                <a:solidFill>
                  <a:srgbClr val="FFFF00"/>
                </a:solidFill>
              </a:rPr>
              <a:t>Nope</a:t>
            </a:r>
          </a:p>
          <a:p>
            <a:pPr>
              <a:spcBef>
                <a:spcPts val="960"/>
              </a:spcBef>
            </a:pPr>
            <a:r>
              <a:rPr lang="en-US" dirty="0" smtClean="0"/>
              <a:t>so we will use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Combinatorics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44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2477</TotalTime>
  <Words>6690</Words>
  <Application>Microsoft Office PowerPoint</Application>
  <PresentationFormat>On-screen Show (4:3)</PresentationFormat>
  <Paragraphs>2136</Paragraphs>
  <Slides>277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277</vt:i4>
      </vt:variant>
    </vt:vector>
  </HeadingPairs>
  <TitlesOfParts>
    <vt:vector size="278" baseType="lpstr">
      <vt:lpstr>Office Theme</vt:lpstr>
      <vt:lpstr>PowerPoint Presentation</vt:lpstr>
      <vt:lpstr>Probability</vt:lpstr>
      <vt:lpstr>Probability</vt:lpstr>
      <vt:lpstr>Probability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Probability</vt:lpstr>
      <vt:lpstr>PowerPoint Presentation</vt:lpstr>
      <vt:lpstr>PowerPoint Presentation</vt:lpstr>
      <vt:lpstr>PowerPoint Presentation</vt:lpstr>
      <vt:lpstr>PowerPoint Presentation</vt:lpstr>
      <vt:lpstr>Probability</vt:lpstr>
      <vt:lpstr>Probability</vt:lpstr>
      <vt:lpstr>Probability</vt:lpstr>
      <vt:lpstr>PowerPoint Presentation</vt:lpstr>
      <vt:lpstr>PowerPoint Presentation</vt:lpstr>
      <vt:lpstr>Probability</vt:lpstr>
      <vt:lpstr>Probability</vt:lpstr>
      <vt:lpstr>Probability</vt:lpstr>
      <vt:lpstr>Probability</vt:lpstr>
      <vt:lpstr>PowerPoint Presentation</vt:lpstr>
      <vt:lpstr>PowerPoint Presentation</vt:lpstr>
      <vt:lpstr>PowerPoint Presentation</vt:lpstr>
      <vt:lpstr>Probability</vt:lpstr>
      <vt:lpstr>Probability</vt:lpstr>
      <vt:lpstr>Probability</vt:lpstr>
      <vt:lpstr>Probability</vt:lpstr>
      <vt:lpstr>Probability</vt:lpstr>
      <vt:lpstr>PowerPoint Presentation</vt:lpstr>
      <vt:lpstr>PowerPoint Presentation</vt:lpstr>
      <vt:lpstr>PowerPoint Presentation</vt:lpstr>
      <vt:lpstr>PowerPoint Presentation</vt:lpstr>
      <vt:lpstr>Probability</vt:lpstr>
      <vt:lpstr>Probability</vt:lpstr>
      <vt:lpstr>PowerPoint Presentation</vt:lpstr>
      <vt:lpstr>PowerPoint Presentation</vt:lpstr>
      <vt:lpstr>PowerPoint Presentation</vt:lpstr>
      <vt:lpstr>Probability</vt:lpstr>
      <vt:lpstr>Fundamental Counting Principle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Fundamental Counting Principle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Combinatorics</vt:lpstr>
      <vt:lpstr>Combinatorics</vt:lpstr>
      <vt:lpstr>PowerPoint Presentation</vt:lpstr>
      <vt:lpstr>PowerPoint Presentation</vt:lpstr>
      <vt:lpstr>PowerPoint Presentation</vt:lpstr>
      <vt:lpstr>Combinatorics</vt:lpstr>
      <vt:lpstr>Combinatorics</vt:lpstr>
      <vt:lpstr>Combinatorics</vt:lpstr>
      <vt:lpstr>Combinatorics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Combinatorics</vt:lpstr>
      <vt:lpstr>PowerPoint Presentation</vt:lpstr>
      <vt:lpstr>Combinatorics</vt:lpstr>
      <vt:lpstr>Combinatorics</vt:lpstr>
      <vt:lpstr>PowerPoint Presentation</vt:lpstr>
      <vt:lpstr>Combinatorics</vt:lpstr>
      <vt:lpstr>Combinatorics</vt:lpstr>
      <vt:lpstr>PowerPoint Presentation</vt:lpstr>
      <vt:lpstr>PowerPoint Presentation</vt:lpstr>
      <vt:lpstr>Combinatorics</vt:lpstr>
      <vt:lpstr>Combinatorics</vt:lpstr>
      <vt:lpstr>Combinatorics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Conditional Probability</vt:lpstr>
      <vt:lpstr>Conditional Probability</vt:lpstr>
      <vt:lpstr>Conditional Probability</vt:lpstr>
      <vt:lpstr>Conditional Probability</vt:lpstr>
      <vt:lpstr>Conditional Probability</vt:lpstr>
      <vt:lpstr>Conditional Probability</vt:lpstr>
      <vt:lpstr>Conditional Probability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Conditional Probability</vt:lpstr>
      <vt:lpstr>Conditional Probability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Discrete Probability</vt:lpstr>
      <vt:lpstr>Discrete Probability</vt:lpstr>
      <vt:lpstr>Discrete Probability</vt:lpstr>
      <vt:lpstr>Discrete Probability</vt:lpstr>
      <vt:lpstr>Discrete Probability</vt:lpstr>
      <vt:lpstr>PowerPoint Presentation</vt:lpstr>
      <vt:lpstr>PowerPoint Presentation</vt:lpstr>
      <vt:lpstr>PowerPoint Presentation</vt:lpstr>
      <vt:lpstr>Binomial Probability</vt:lpstr>
      <vt:lpstr>Binomial Probability</vt:lpstr>
      <vt:lpstr>Binomial Probability</vt:lpstr>
      <vt:lpstr>Binomial Probability</vt:lpstr>
      <vt:lpstr>Binomial Probability</vt:lpstr>
      <vt:lpstr>Binomial Probability</vt:lpstr>
      <vt:lpstr>Binomial Probability</vt:lpstr>
      <vt:lpstr>Binomial Probability</vt:lpstr>
      <vt:lpstr>Binomial Probability</vt:lpstr>
      <vt:lpstr>Binomial Probability</vt:lpstr>
      <vt:lpstr>Binomial Probability</vt:lpstr>
      <vt:lpstr>Binomial Probability</vt:lpstr>
      <vt:lpstr>Binomial Probability</vt:lpstr>
      <vt:lpstr>Binomial Probability</vt:lpstr>
      <vt:lpstr>Binomial Probability</vt:lpstr>
      <vt:lpstr>Binomial Probability</vt:lpstr>
      <vt:lpstr>Binomial Probability</vt:lpstr>
      <vt:lpstr>Binomial Probability</vt:lpstr>
      <vt:lpstr>Binomial Probability</vt:lpstr>
      <vt:lpstr>Binomial Probability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Binomial Probability</vt:lpstr>
      <vt:lpstr>Binomial Probability</vt:lpstr>
      <vt:lpstr>Binomial Probability</vt:lpstr>
      <vt:lpstr>Binomial Probability</vt:lpstr>
      <vt:lpstr>Binomial Probability</vt:lpstr>
      <vt:lpstr>Binomial Probability</vt:lpstr>
      <vt:lpstr>Binomial Probability</vt:lpstr>
      <vt:lpstr>Binomial Probability</vt:lpstr>
      <vt:lpstr>Binomial Probability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Sources of Probabilities</vt:lpstr>
      <vt:lpstr>Sources of Probabilities</vt:lpstr>
      <vt:lpstr>Sources of Probabilities</vt:lpstr>
      <vt:lpstr>Sources of Probabilities</vt:lpstr>
      <vt:lpstr>Sources of Probabilities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Odds</vt:lpstr>
      <vt:lpstr>Odds</vt:lpstr>
      <vt:lpstr>Odds</vt:lpstr>
      <vt:lpstr>Odds</vt:lpstr>
      <vt:lpstr>Odds</vt:lpstr>
      <vt:lpstr>Odds</vt:lpstr>
      <vt:lpstr>Odds</vt:lpstr>
      <vt:lpstr>Odds</vt:lpstr>
      <vt:lpstr>Odds</vt:lpstr>
      <vt:lpstr>Odds</vt:lpstr>
      <vt:lpstr>Odds</vt:lpstr>
      <vt:lpstr>Odds</vt:lpstr>
      <vt:lpstr>Odds</vt:lpstr>
      <vt:lpstr>Odds</vt:lpstr>
      <vt:lpstr>Odds</vt:lpstr>
      <vt:lpstr>Odds</vt:lpstr>
      <vt:lpstr>Odds</vt:lpstr>
      <vt:lpstr>Odds</vt:lpstr>
      <vt:lpstr>Odds</vt:lpstr>
      <vt:lpstr>PowerPoint Presentation</vt:lpstr>
      <vt:lpstr>PowerPoint Presentation</vt:lpstr>
      <vt:lpstr>Odds</vt:lpstr>
      <vt:lpstr>Odds</vt:lpstr>
      <vt:lpstr>Odds</vt:lpstr>
      <vt:lpstr>Odds</vt:lpstr>
      <vt:lpstr>Odds</vt:lpstr>
      <vt:lpstr>Odds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Odds</vt:lpstr>
      <vt:lpstr>Odds</vt:lpstr>
      <vt:lpstr>Odds</vt:lpstr>
      <vt:lpstr>Odds</vt:lpstr>
      <vt:lpstr>Odds</vt:lpstr>
      <vt:lpstr>Odds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Odds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Owner</cp:lastModifiedBy>
  <cp:revision>332</cp:revision>
  <dcterms:created xsi:type="dcterms:W3CDTF">2012-09-06T22:30:26Z</dcterms:created>
  <dcterms:modified xsi:type="dcterms:W3CDTF">2017-11-25T22:28:05Z</dcterms:modified>
</cp:coreProperties>
</file>