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5"/>
  </p:handoutMasterIdLst>
  <p:sldIdLst>
    <p:sldId id="256" r:id="rId2"/>
    <p:sldId id="1404" r:id="rId3"/>
    <p:sldId id="1405" r:id="rId4"/>
    <p:sldId id="1406" r:id="rId5"/>
    <p:sldId id="1407" r:id="rId6"/>
    <p:sldId id="1408" r:id="rId7"/>
    <p:sldId id="1409" r:id="rId8"/>
    <p:sldId id="1410" r:id="rId9"/>
    <p:sldId id="1411" r:id="rId10"/>
    <p:sldId id="1412" r:id="rId11"/>
    <p:sldId id="1413" r:id="rId12"/>
    <p:sldId id="1414" r:id="rId13"/>
    <p:sldId id="1415" r:id="rId14"/>
    <p:sldId id="1416" r:id="rId15"/>
    <p:sldId id="1417" r:id="rId16"/>
    <p:sldId id="1418" r:id="rId17"/>
    <p:sldId id="1419" r:id="rId18"/>
    <p:sldId id="1420" r:id="rId19"/>
    <p:sldId id="1421" r:id="rId20"/>
    <p:sldId id="1422" r:id="rId21"/>
    <p:sldId id="1423" r:id="rId22"/>
    <p:sldId id="1424" r:id="rId23"/>
    <p:sldId id="1425" r:id="rId24"/>
    <p:sldId id="1426" r:id="rId25"/>
    <p:sldId id="1427" r:id="rId26"/>
    <p:sldId id="1428" r:id="rId27"/>
    <p:sldId id="1429" r:id="rId28"/>
    <p:sldId id="1430" r:id="rId29"/>
    <p:sldId id="1431" r:id="rId30"/>
    <p:sldId id="1432" r:id="rId31"/>
    <p:sldId id="1433" r:id="rId32"/>
    <p:sldId id="1434" r:id="rId33"/>
    <p:sldId id="1435" r:id="rId34"/>
    <p:sldId id="1436" r:id="rId35"/>
    <p:sldId id="1437" r:id="rId36"/>
    <p:sldId id="1438" r:id="rId37"/>
    <p:sldId id="1439" r:id="rId38"/>
    <p:sldId id="1440" r:id="rId39"/>
    <p:sldId id="1441" r:id="rId40"/>
    <p:sldId id="1442" r:id="rId41"/>
    <p:sldId id="1443" r:id="rId42"/>
    <p:sldId id="1444" r:id="rId43"/>
    <p:sldId id="1445" r:id="rId44"/>
    <p:sldId id="1446" r:id="rId45"/>
    <p:sldId id="1447" r:id="rId46"/>
    <p:sldId id="1448" r:id="rId47"/>
    <p:sldId id="1449" r:id="rId48"/>
    <p:sldId id="1450" r:id="rId49"/>
    <p:sldId id="1451" r:id="rId50"/>
    <p:sldId id="1452" r:id="rId51"/>
    <p:sldId id="1453" r:id="rId52"/>
    <p:sldId id="1454" r:id="rId53"/>
    <p:sldId id="1455" r:id="rId54"/>
    <p:sldId id="1456" r:id="rId55"/>
    <p:sldId id="1457" r:id="rId56"/>
    <p:sldId id="1458" r:id="rId57"/>
    <p:sldId id="1459" r:id="rId58"/>
    <p:sldId id="1478" r:id="rId59"/>
    <p:sldId id="1479" r:id="rId60"/>
    <p:sldId id="1480" r:id="rId61"/>
    <p:sldId id="1460" r:id="rId62"/>
    <p:sldId id="1461" r:id="rId63"/>
    <p:sldId id="1462" r:id="rId64"/>
    <p:sldId id="1463" r:id="rId65"/>
    <p:sldId id="1464" r:id="rId66"/>
    <p:sldId id="1465" r:id="rId67"/>
    <p:sldId id="1466" r:id="rId68"/>
    <p:sldId id="1467" r:id="rId69"/>
    <p:sldId id="1468" r:id="rId70"/>
    <p:sldId id="1469" r:id="rId71"/>
    <p:sldId id="1470" r:id="rId72"/>
    <p:sldId id="1471" r:id="rId73"/>
    <p:sldId id="1472" r:id="rId74"/>
    <p:sldId id="1473" r:id="rId75"/>
    <p:sldId id="1474" r:id="rId76"/>
    <p:sldId id="1475" r:id="rId77"/>
    <p:sldId id="1476" r:id="rId78"/>
    <p:sldId id="1498" r:id="rId79"/>
    <p:sldId id="1499" r:id="rId80"/>
    <p:sldId id="1500" r:id="rId81"/>
    <p:sldId id="1501" r:id="rId82"/>
    <p:sldId id="1502" r:id="rId83"/>
    <p:sldId id="1503" r:id="rId84"/>
    <p:sldId id="1504" r:id="rId85"/>
    <p:sldId id="1505" r:id="rId86"/>
    <p:sldId id="1506" r:id="rId87"/>
    <p:sldId id="1507" r:id="rId88"/>
    <p:sldId id="1508" r:id="rId89"/>
    <p:sldId id="1509" r:id="rId90"/>
    <p:sldId id="1510" r:id="rId91"/>
    <p:sldId id="1511" r:id="rId92"/>
    <p:sldId id="1512" r:id="rId93"/>
    <p:sldId id="1513" r:id="rId94"/>
    <p:sldId id="1514" r:id="rId95"/>
    <p:sldId id="1515" r:id="rId96"/>
    <p:sldId id="1516" r:id="rId97"/>
    <p:sldId id="1517" r:id="rId98"/>
    <p:sldId id="1518" r:id="rId99"/>
    <p:sldId id="1519" r:id="rId100"/>
    <p:sldId id="1520" r:id="rId101"/>
    <p:sldId id="1521" r:id="rId102"/>
    <p:sldId id="1182" r:id="rId103"/>
    <p:sldId id="1176" r:id="rId104"/>
    <p:sldId id="1177" r:id="rId105"/>
    <p:sldId id="944" r:id="rId106"/>
    <p:sldId id="945" r:id="rId107"/>
    <p:sldId id="946" r:id="rId108"/>
    <p:sldId id="1183" r:id="rId109"/>
    <p:sldId id="947" r:id="rId110"/>
    <p:sldId id="1181" r:id="rId111"/>
    <p:sldId id="1178" r:id="rId112"/>
    <p:sldId id="1195" r:id="rId113"/>
    <p:sldId id="1247" r:id="rId114"/>
    <p:sldId id="1179" r:id="rId115"/>
    <p:sldId id="1121" r:id="rId116"/>
    <p:sldId id="1122" r:id="rId117"/>
    <p:sldId id="1123" r:id="rId118"/>
    <p:sldId id="1124" r:id="rId119"/>
    <p:sldId id="1184" r:id="rId120"/>
    <p:sldId id="1133" r:id="rId121"/>
    <p:sldId id="1125" r:id="rId122"/>
    <p:sldId id="1126" r:id="rId123"/>
    <p:sldId id="1135" r:id="rId124"/>
    <p:sldId id="1127" r:id="rId125"/>
    <p:sldId id="1136" r:id="rId126"/>
    <p:sldId id="1187" r:id="rId127"/>
    <p:sldId id="1277" r:id="rId128"/>
    <p:sldId id="1130" r:id="rId129"/>
    <p:sldId id="1278" r:id="rId130"/>
    <p:sldId id="1279" r:id="rId131"/>
    <p:sldId id="1023" r:id="rId132"/>
    <p:sldId id="1251" r:id="rId133"/>
    <p:sldId id="1253" r:id="rId134"/>
    <p:sldId id="1258" r:id="rId135"/>
    <p:sldId id="1259" r:id="rId136"/>
    <p:sldId id="1217" r:id="rId137"/>
    <p:sldId id="1260" r:id="rId138"/>
    <p:sldId id="1261" r:id="rId139"/>
    <p:sldId id="1262" r:id="rId140"/>
    <p:sldId id="1263" r:id="rId141"/>
    <p:sldId id="1220" r:id="rId142"/>
    <p:sldId id="1222" r:id="rId143"/>
    <p:sldId id="1254" r:id="rId144"/>
    <p:sldId id="1264" r:id="rId145"/>
    <p:sldId id="1265" r:id="rId146"/>
    <p:sldId id="1273" r:id="rId147"/>
    <p:sldId id="1255" r:id="rId148"/>
    <p:sldId id="1249" r:id="rId149"/>
    <p:sldId id="1256" r:id="rId150"/>
    <p:sldId id="1266" r:id="rId151"/>
    <p:sldId id="1267" r:id="rId152"/>
    <p:sldId id="1257" r:id="rId153"/>
    <p:sldId id="1275" r:id="rId154"/>
    <p:sldId id="1248" r:id="rId155"/>
    <p:sldId id="1250" r:id="rId156"/>
    <p:sldId id="1269" r:id="rId157"/>
    <p:sldId id="1270" r:id="rId158"/>
    <p:sldId id="1271" r:id="rId159"/>
    <p:sldId id="1272" r:id="rId160"/>
    <p:sldId id="1268" r:id="rId161"/>
    <p:sldId id="1276" r:id="rId162"/>
    <p:sldId id="1129" r:id="rId163"/>
    <p:sldId id="1188" r:id="rId164"/>
    <p:sldId id="1189" r:id="rId165"/>
    <p:sldId id="1190" r:id="rId166"/>
    <p:sldId id="1128" r:id="rId167"/>
    <p:sldId id="1481" r:id="rId168"/>
    <p:sldId id="1483" r:id="rId169"/>
    <p:sldId id="1484" r:id="rId170"/>
    <p:sldId id="1485" r:id="rId171"/>
    <p:sldId id="1486" r:id="rId172"/>
    <p:sldId id="1482" r:id="rId173"/>
    <p:sldId id="1487" r:id="rId174"/>
    <p:sldId id="1488" r:id="rId175"/>
    <p:sldId id="1489" r:id="rId176"/>
    <p:sldId id="1186" r:id="rId177"/>
    <p:sldId id="1024" r:id="rId178"/>
    <p:sldId id="1025" r:id="rId179"/>
    <p:sldId id="1026" r:id="rId180"/>
    <p:sldId id="1027" r:id="rId181"/>
    <p:sldId id="1028" r:id="rId182"/>
    <p:sldId id="1029" r:id="rId183"/>
    <p:sldId id="1030" r:id="rId184"/>
    <p:sldId id="1031" r:id="rId185"/>
    <p:sldId id="1032" r:id="rId186"/>
    <p:sldId id="1033" r:id="rId187"/>
    <p:sldId id="1034" r:id="rId188"/>
    <p:sldId id="1035" r:id="rId189"/>
    <p:sldId id="1490" r:id="rId190"/>
    <p:sldId id="1036" r:id="rId191"/>
    <p:sldId id="1491" r:id="rId192"/>
    <p:sldId id="1492" r:id="rId193"/>
    <p:sldId id="1043" r:id="rId194"/>
    <p:sldId id="1045" r:id="rId195"/>
    <p:sldId id="1046" r:id="rId196"/>
    <p:sldId id="1185" r:id="rId197"/>
    <p:sldId id="1281" r:id="rId198"/>
    <p:sldId id="1282" r:id="rId199"/>
    <p:sldId id="1283" r:id="rId200"/>
    <p:sldId id="1284" r:id="rId201"/>
    <p:sldId id="1285" r:id="rId202"/>
    <p:sldId id="1286" r:id="rId203"/>
    <p:sldId id="1287" r:id="rId204"/>
    <p:sldId id="1288" r:id="rId205"/>
    <p:sldId id="1289" r:id="rId206"/>
    <p:sldId id="1290" r:id="rId207"/>
    <p:sldId id="1280" r:id="rId208"/>
    <p:sldId id="1040" r:id="rId209"/>
    <p:sldId id="1078" r:id="rId210"/>
    <p:sldId id="1079" r:id="rId211"/>
    <p:sldId id="1042" r:id="rId212"/>
    <p:sldId id="1191" r:id="rId213"/>
    <p:sldId id="1192" r:id="rId214"/>
    <p:sldId id="1243" r:id="rId215"/>
    <p:sldId id="1244" r:id="rId216"/>
    <p:sldId id="1245" r:id="rId217"/>
    <p:sldId id="1047" r:id="rId218"/>
    <p:sldId id="1291" r:id="rId219"/>
    <p:sldId id="1292" r:id="rId220"/>
    <p:sldId id="1293" r:id="rId221"/>
    <p:sldId id="1294" r:id="rId222"/>
    <p:sldId id="1295" r:id="rId223"/>
    <p:sldId id="1296" r:id="rId224"/>
    <p:sldId id="1297" r:id="rId225"/>
    <p:sldId id="1298" r:id="rId226"/>
    <p:sldId id="1299" r:id="rId227"/>
    <p:sldId id="1300" r:id="rId228"/>
    <p:sldId id="1301" r:id="rId229"/>
    <p:sldId id="1302" r:id="rId230"/>
    <p:sldId id="1303" r:id="rId231"/>
    <p:sldId id="1304" r:id="rId232"/>
    <p:sldId id="1305" r:id="rId233"/>
    <p:sldId id="1306" r:id="rId234"/>
    <p:sldId id="1307" r:id="rId235"/>
    <p:sldId id="1308" r:id="rId236"/>
    <p:sldId id="1309" r:id="rId237"/>
    <p:sldId id="1310" r:id="rId238"/>
    <p:sldId id="1311" r:id="rId239"/>
    <p:sldId id="1312" r:id="rId240"/>
    <p:sldId id="1313" r:id="rId241"/>
    <p:sldId id="1314" r:id="rId242"/>
    <p:sldId id="1315" r:id="rId243"/>
    <p:sldId id="1316" r:id="rId244"/>
    <p:sldId id="1317" r:id="rId245"/>
    <p:sldId id="1318" r:id="rId246"/>
    <p:sldId id="1319" r:id="rId247"/>
    <p:sldId id="1320" r:id="rId248"/>
    <p:sldId id="1321" r:id="rId249"/>
    <p:sldId id="1322" r:id="rId250"/>
    <p:sldId id="1323" r:id="rId251"/>
    <p:sldId id="1324" r:id="rId252"/>
    <p:sldId id="1325" r:id="rId253"/>
    <p:sldId id="1326" r:id="rId254"/>
    <p:sldId id="1327" r:id="rId255"/>
    <p:sldId id="1328" r:id="rId256"/>
    <p:sldId id="1329" r:id="rId257"/>
    <p:sldId id="1330" r:id="rId258"/>
    <p:sldId id="1331" r:id="rId259"/>
    <p:sldId id="1332" r:id="rId260"/>
    <p:sldId id="1333" r:id="rId261"/>
    <p:sldId id="1334" r:id="rId262"/>
    <p:sldId id="1335" r:id="rId263"/>
    <p:sldId id="1336" r:id="rId264"/>
    <p:sldId id="1337" r:id="rId265"/>
    <p:sldId id="1338" r:id="rId266"/>
    <p:sldId id="1339" r:id="rId267"/>
    <p:sldId id="1340" r:id="rId268"/>
    <p:sldId id="1341" r:id="rId269"/>
    <p:sldId id="1342" r:id="rId270"/>
    <p:sldId id="1343" r:id="rId271"/>
    <p:sldId id="1344" r:id="rId272"/>
    <p:sldId id="1345" r:id="rId273"/>
    <p:sldId id="1346" r:id="rId274"/>
    <p:sldId id="1347" r:id="rId275"/>
    <p:sldId id="1494" r:id="rId276"/>
    <p:sldId id="1495" r:id="rId277"/>
    <p:sldId id="1496" r:id="rId278"/>
    <p:sldId id="1348" r:id="rId279"/>
    <p:sldId id="1349" r:id="rId280"/>
    <p:sldId id="1350" r:id="rId281"/>
    <p:sldId id="1351" r:id="rId282"/>
    <p:sldId id="1352" r:id="rId283"/>
    <p:sldId id="1353" r:id="rId284"/>
    <p:sldId id="1354" r:id="rId285"/>
    <p:sldId id="1355" r:id="rId286"/>
    <p:sldId id="1356" r:id="rId287"/>
    <p:sldId id="1357" r:id="rId288"/>
    <p:sldId id="1358" r:id="rId289"/>
    <p:sldId id="1359" r:id="rId290"/>
    <p:sldId id="1360" r:id="rId291"/>
    <p:sldId id="1361" r:id="rId292"/>
    <p:sldId id="1362" r:id="rId293"/>
    <p:sldId id="1363" r:id="rId294"/>
    <p:sldId id="1364" r:id="rId295"/>
    <p:sldId id="1365" r:id="rId296"/>
    <p:sldId id="1366" r:id="rId297"/>
    <p:sldId id="1367" r:id="rId298"/>
    <p:sldId id="1368" r:id="rId299"/>
    <p:sldId id="1369" r:id="rId300"/>
    <p:sldId id="1370" r:id="rId301"/>
    <p:sldId id="1371" r:id="rId302"/>
    <p:sldId id="1372" r:id="rId303"/>
    <p:sldId id="1373" r:id="rId304"/>
    <p:sldId id="1374" r:id="rId305"/>
    <p:sldId id="1375" r:id="rId306"/>
    <p:sldId id="1376" r:id="rId307"/>
    <p:sldId id="1377" r:id="rId308"/>
    <p:sldId id="1378" r:id="rId309"/>
    <p:sldId id="1379" r:id="rId310"/>
    <p:sldId id="1380" r:id="rId311"/>
    <p:sldId id="1381" r:id="rId312"/>
    <p:sldId id="1382" r:id="rId313"/>
    <p:sldId id="1383" r:id="rId314"/>
    <p:sldId id="1384" r:id="rId315"/>
    <p:sldId id="1385" r:id="rId316"/>
    <p:sldId id="1386" r:id="rId317"/>
    <p:sldId id="1387" r:id="rId318"/>
    <p:sldId id="1388" r:id="rId319"/>
    <p:sldId id="1493" r:id="rId320"/>
    <p:sldId id="1389" r:id="rId321"/>
    <p:sldId id="1390" r:id="rId322"/>
    <p:sldId id="1391" r:id="rId323"/>
    <p:sldId id="1392" r:id="rId324"/>
    <p:sldId id="1393" r:id="rId325"/>
    <p:sldId id="1394" r:id="rId326"/>
    <p:sldId id="1395" r:id="rId327"/>
    <p:sldId id="1396" r:id="rId328"/>
    <p:sldId id="1397" r:id="rId329"/>
    <p:sldId id="1398" r:id="rId330"/>
    <p:sldId id="1399" r:id="rId331"/>
    <p:sldId id="1400" r:id="rId332"/>
    <p:sldId id="1401" r:id="rId333"/>
    <p:sldId id="1402" r:id="rId3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7F030"/>
    <a:srgbClr val="CCFFFF"/>
    <a:srgbClr val="FF505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5" autoAdjust="0"/>
    <p:restoredTop sz="95749" autoAdjust="0"/>
  </p:normalViewPr>
  <p:slideViewPr>
    <p:cSldViewPr>
      <p:cViewPr varScale="1">
        <p:scale>
          <a:sx n="47" d="100"/>
          <a:sy n="47" d="100"/>
        </p:scale>
        <p:origin x="-96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presProps" Target="presProps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viewProps" Target="viewProps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theme" Target="theme/theme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323" Type="http://schemas.openxmlformats.org/officeDocument/2006/relationships/slide" Target="slides/slide322.xml"/><Relationship Id="rId328" Type="http://schemas.openxmlformats.org/officeDocument/2006/relationships/slide" Target="slides/slide32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33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334" Type="http://schemas.openxmlformats.org/officeDocument/2006/relationships/slide" Target="slides/slide33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D52E58-8B08-4F56-9976-87F61019E6BD}" type="datetimeFigureOut">
              <a:rPr lang="en-US"/>
              <a:pPr>
                <a:defRPr/>
              </a:pPr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649CDE-DE52-4DA1-9794-C9A120E25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4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4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2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4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80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0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3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7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6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5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457343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0" dirty="0">
                <a:solidFill>
                  <a:srgbClr val="FFFF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Welcome </a:t>
            </a:r>
            <a:r>
              <a:rPr lang="en-US" altLang="en-US" sz="7000" smtClean="0">
                <a:solidFill>
                  <a:srgbClr val="FFFF00"/>
                </a:solidFill>
                <a:latin typeface="MV Boli" pitchFamily="2" charset="0"/>
                <a:ea typeface="MV Boli" pitchFamily="2" charset="0"/>
                <a:cs typeface="MV Boli" pitchFamily="2" charset="0"/>
              </a:rPr>
              <a:t>to Wk09</a:t>
            </a:r>
            <a:endParaRPr lang="en-US" altLang="en-US" sz="7000" dirty="0">
              <a:solidFill>
                <a:schemeClr val="bg1"/>
              </a:solidFill>
              <a:latin typeface="MV Boli" pitchFamily="2" charset="0"/>
              <a:ea typeface="MV Boli" pitchFamily="2" charset="0"/>
              <a:cs typeface="MV Boli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MATH225 </a:t>
            </a:r>
            <a:r>
              <a:rPr lang="en-US" altLang="en-US" b="0" dirty="0" smtClean="0"/>
              <a:t>Applications </a:t>
            </a:r>
            <a:r>
              <a:rPr lang="en-US" altLang="en-US" b="0" dirty="0"/>
              <a:t>of Discrete Mathematics and Statistics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66688" y="6763435"/>
            <a:ext cx="70246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http://media.dcnews.ro/image/201109/w670/statistics.jpg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Histograms</a:t>
            </a:r>
            <a:endParaRPr lang="en-US" altLang="en-US" dirty="0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Dot plot (automatic graph)</a:t>
            </a:r>
          </a:p>
          <a:p>
            <a:endParaRPr lang="en-US" altLang="en-US" smtClean="0"/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14550"/>
            <a:ext cx="61071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2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Fractiles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Quartiles and percentiles are common, others not so much</a:t>
            </a:r>
          </a:p>
          <a:p>
            <a:endParaRPr lang="en-US" dirty="0"/>
          </a:p>
          <a:p>
            <a:r>
              <a:rPr lang="en-US" dirty="0" smtClean="0"/>
              <a:t>The median is also common, but it is called “the median” rather than “the 50</a:t>
            </a:r>
            <a:r>
              <a:rPr lang="en-US" baseline="30000" dirty="0" smtClean="0"/>
              <a:t>th</a:t>
            </a:r>
            <a:r>
              <a:rPr lang="en-US" dirty="0" smtClean="0"/>
              <a:t> percentile” or “2</a:t>
            </a:r>
            <a:r>
              <a:rPr lang="en-US" baseline="30000" dirty="0" smtClean="0"/>
              <a:t>nd</a:t>
            </a:r>
            <a:r>
              <a:rPr lang="en-US" dirty="0" smtClean="0"/>
              <a:t> quartile”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087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9970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we take a sample to find out something about the whole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We can learn a lot about 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our </a:t>
            </a:r>
            <a:r>
              <a:rPr lang="en-US" altLang="en-US" dirty="0" smtClean="0">
                <a:latin typeface="Comic Sans MS" pitchFamily="66" charset="0"/>
                <a:cs typeface="Times New Roman" pitchFamily="18" charset="0"/>
              </a:rPr>
              <a:t>population </a:t>
            </a:r>
            <a:endParaRPr lang="en-US" altLang="en-US" dirty="0">
              <a:latin typeface="Comic Sans MS" pitchFamily="66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Times New Roman" pitchFamily="18" charset="0"/>
              </a:rPr>
              <a:t>by graphing </a:t>
            </a:r>
            <a:r>
              <a:rPr lang="en-US" altLang="en-US" dirty="0" smtClean="0">
                <a:latin typeface="Comic Sans MS" pitchFamily="66" charset="0"/>
                <a:cs typeface="Times New Roman" pitchFamily="18" charset="0"/>
              </a:rPr>
              <a:t>the data:</a:t>
            </a:r>
            <a:endParaRPr lang="en-US" altLang="en-US" dirty="0">
              <a:latin typeface="Comic Sans MS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41700"/>
            <a:ext cx="5664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8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  <a:cs typeface="Arial" charset="0"/>
              </a:rPr>
              <a:t>But it would also be convenient 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Arial" charset="0"/>
              </a:rPr>
              <a:t>to be able to “explain” or describe </a:t>
            </a:r>
            <a:r>
              <a:rPr lang="en-US" altLang="en-US" dirty="0" smtClean="0">
                <a:latin typeface="Comic Sans MS" pitchFamily="66" charset="0"/>
                <a:cs typeface="Arial" charset="0"/>
              </a:rPr>
              <a:t>the population</a:t>
            </a:r>
            <a:endParaRPr lang="en-US" altLang="en-US" dirty="0">
              <a:latin typeface="Comic Sans MS" pitchFamily="66" charset="0"/>
              <a:cs typeface="Arial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  <a:cs typeface="Arial" charset="0"/>
              </a:rPr>
              <a:t>in a few summary words or numbers </a:t>
            </a:r>
            <a:r>
              <a:rPr lang="en-US" altLang="en-US" dirty="0" smtClean="0">
                <a:latin typeface="Comic Sans MS" pitchFamily="66" charset="0"/>
                <a:cs typeface="Arial" charset="0"/>
              </a:rPr>
              <a:t>based on our data</a:t>
            </a:r>
            <a:endParaRPr lang="en-US" altLang="en-US" sz="26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Statistics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Descriptive statistics </a:t>
            </a:r>
            <a:r>
              <a:rPr lang="en-US" dirty="0" smtClean="0">
                <a:solidFill>
                  <a:srgbClr val="FFC000"/>
                </a:solidFill>
              </a:rPr>
              <a:t>– </a:t>
            </a:r>
          </a:p>
          <a:p>
            <a:r>
              <a:rPr lang="en-US" dirty="0" smtClean="0"/>
              <a:t>describe our sample – we’ll use this to make inferences about the population</a:t>
            </a:r>
            <a:endParaRPr lang="en-US" dirty="0"/>
          </a:p>
          <a:p>
            <a:endParaRPr lang="en-US" sz="2000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Inferential </a:t>
            </a:r>
            <a:r>
              <a:rPr lang="en-US" dirty="0">
                <a:solidFill>
                  <a:srgbClr val="FFC000"/>
                </a:solidFill>
              </a:rPr>
              <a:t>statistics </a:t>
            </a:r>
            <a:r>
              <a:rPr lang="en-US" dirty="0" smtClean="0">
                <a:solidFill>
                  <a:srgbClr val="FFC000"/>
                </a:solidFill>
              </a:rPr>
              <a:t>– </a:t>
            </a:r>
          </a:p>
          <a:p>
            <a:r>
              <a:rPr lang="en-US" dirty="0" smtClean="0"/>
              <a:t>make </a:t>
            </a:r>
            <a:r>
              <a:rPr lang="en-US" dirty="0"/>
              <a:t>inferences about the </a:t>
            </a:r>
            <a:r>
              <a:rPr lang="en-US" dirty="0" smtClean="0"/>
              <a:t>population </a:t>
            </a:r>
            <a:r>
              <a:rPr lang="en-US" dirty="0" smtClean="0">
                <a:solidFill>
                  <a:schemeClr val="tx1"/>
                </a:solidFill>
              </a:rPr>
              <a:t>with a level of probability attached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charset="0"/>
              </a:rPr>
              <a:t>What type of statistics are graphs?</a:t>
            </a:r>
            <a:endParaRPr lang="en-US" altLang="en-US" sz="2600" dirty="0" smtClean="0">
              <a:cs typeface="Times New Roman" pitchFamily="18" charset="0"/>
            </a:endParaRPr>
          </a:p>
          <a:p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TYPES OF </a:t>
            </a:r>
            <a:r>
              <a:rPr lang="en-US" altLang="en-US" sz="2400" dirty="0" smtClean="0">
                <a:solidFill>
                  <a:schemeClr val="bg1"/>
                </a:solidFill>
              </a:rPr>
              <a:t>STATISTICS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Descriptive Statistics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Observation </a:t>
            </a:r>
            <a:r>
              <a:rPr lang="en-US" dirty="0" smtClean="0"/>
              <a:t>– 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dirty="0"/>
              <a:t>member of a data set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Times New Roman" pitchFamily="18" charset="0"/>
            </a:endParaRPr>
          </a:p>
          <a:p>
            <a:pPr algn="ctr"/>
            <a:r>
              <a:rPr lang="en-US" altLang="en-US" sz="3200" dirty="0" smtClean="0">
                <a:solidFill>
                  <a:schemeClr val="tx1"/>
                </a:solidFill>
                <a:latin typeface="Showcard Gothic" pitchFamily="82" charset="0"/>
                <a:cs typeface="Arial" charset="0"/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observation in our data and the sample data set as a whole is a descriptive statistic</a:t>
            </a:r>
          </a:p>
          <a:p>
            <a:endParaRPr lang="en-US" dirty="0"/>
          </a:p>
          <a:p>
            <a:r>
              <a:rPr lang="en-US" dirty="0" smtClean="0"/>
              <a:t>We use them to make inferences about the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Descriptive Statistics</a:t>
            </a:r>
            <a:endParaRPr lang="en-US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Sample size </a:t>
            </a:r>
            <a:r>
              <a:rPr lang="en-US" dirty="0" smtClean="0"/>
              <a:t>–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</a:t>
            </a:r>
            <a:r>
              <a:rPr lang="en-US" dirty="0"/>
              <a:t>total number of observations in your </a:t>
            </a:r>
            <a:r>
              <a:rPr lang="en-US" dirty="0" smtClean="0"/>
              <a:t>sample, </a:t>
            </a:r>
            <a:r>
              <a:rPr lang="en-US" altLang="en-US" dirty="0">
                <a:latin typeface="Comic Sans MS" pitchFamily="66" charset="0"/>
              </a:rPr>
              <a:t>called: “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n</a:t>
            </a:r>
            <a:r>
              <a:rPr lang="en-US" altLang="en-US" dirty="0">
                <a:latin typeface="Comic Sans MS" pitchFamily="66" charset="0"/>
              </a:rPr>
              <a:t>”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month is your birthday?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955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The population also has a size (probably really </a:t>
            </a:r>
            <a:r>
              <a:rPr lang="en-US" altLang="en-US" dirty="0" err="1">
                <a:latin typeface="Comic Sans MS" pitchFamily="66" charset="0"/>
              </a:rPr>
              <a:t>REALLY</a:t>
            </a:r>
            <a:r>
              <a:rPr lang="en-US" altLang="en-US" dirty="0">
                <a:latin typeface="Comic Sans MS" pitchFamily="66" charset="0"/>
              </a:rPr>
              <a:t> huge, and also probably </a:t>
            </a:r>
            <a:r>
              <a:rPr lang="en-US" altLang="en-US" dirty="0" smtClean="0">
                <a:latin typeface="Comic Sans MS" pitchFamily="66" charset="0"/>
              </a:rPr>
              <a:t>unknown)</a:t>
            </a:r>
            <a:endParaRPr lang="en-US" altLang="en-US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called: “N”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The maximum or minimum values </a:t>
            </a:r>
            <a:r>
              <a:rPr lang="en-US" altLang="en-US" dirty="0" smtClean="0">
                <a:latin typeface="Comic Sans MS" pitchFamily="66" charset="0"/>
              </a:rPr>
              <a:t>from our sample can help describe </a:t>
            </a:r>
            <a:r>
              <a:rPr lang="en-US" altLang="en-US" dirty="0">
                <a:latin typeface="Comic Sans MS" pitchFamily="66" charset="0"/>
              </a:rPr>
              <a:t>or summarize our data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65500"/>
            <a:ext cx="5664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7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Name some descriptive statistics: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DESCRIPTIVE STATISTICS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1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numbers and calculations can be used to summarize our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Descriptive Statistics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More often than not we want a single number (not another table of numbers) to help summarize our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Descriptive Statistics</a:t>
            </a:r>
            <a:endParaRPr lang="en-US" alt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One way to do this is to find a number that gives a “usual” or “normal” or “typical” observation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What do we usually think of as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“The Average”?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Data:</a:t>
            </a:r>
          </a:p>
          <a:p>
            <a:pPr eaLnBrk="1" hangingPunct="1"/>
            <a:endParaRPr lang="en-US" altLang="en-US" sz="1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3 </a:t>
            </a:r>
            <a:r>
              <a:rPr lang="en-US" altLang="en-US" dirty="0">
                <a:latin typeface="Comic Sans MS" pitchFamily="66" charset="0"/>
              </a:rPr>
              <a:t>1 </a:t>
            </a:r>
            <a:r>
              <a:rPr lang="en-US" altLang="en-US" dirty="0" smtClean="0">
                <a:latin typeface="Comic Sans MS" pitchFamily="66" charset="0"/>
              </a:rPr>
              <a:t>4 1 1 </a:t>
            </a:r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Average = _________ ?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AVERAGES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0427"/>
            <a:ext cx="4343400" cy="399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Averages</a:t>
            </a:r>
            <a:endParaRPr lang="en-US" alt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r" eaLnBrk="1" hangingPunct="1"/>
            <a:r>
              <a:rPr lang="en-US" altLang="en-US" dirty="0">
                <a:latin typeface="Comic Sans MS" pitchFamily="66" charset="0"/>
              </a:rPr>
              <a:t>If you add up all the data values and divide by the number of data points, this is not called the “average” in </a:t>
            </a:r>
          </a:p>
          <a:p>
            <a:pPr algn="r" eaLnBrk="1" hangingPunct="1"/>
            <a:r>
              <a:rPr lang="en-US" altLang="en-US" dirty="0">
                <a:latin typeface="Comic Sans MS" pitchFamily="66" charset="0"/>
              </a:rPr>
              <a:t>Statistics </a:t>
            </a:r>
          </a:p>
          <a:p>
            <a:pPr algn="r" eaLnBrk="1" hangingPunct="1"/>
            <a:r>
              <a:rPr lang="en-US" altLang="en-US" dirty="0" smtClean="0">
                <a:latin typeface="Comic Sans MS" pitchFamily="66" charset="0"/>
              </a:rPr>
              <a:t>Class </a:t>
            </a:r>
          </a:p>
          <a:p>
            <a:pPr algn="r" eaLnBrk="1" hangingPunct="1"/>
            <a:r>
              <a:rPr lang="en-US" altLang="en-US" dirty="0" smtClean="0">
                <a:latin typeface="Comic Sans MS" pitchFamily="66" charset="0"/>
              </a:rPr>
              <a:t>It’s called </a:t>
            </a:r>
            <a:r>
              <a:rPr lang="en-US" altLang="en-US" dirty="0">
                <a:latin typeface="Comic Sans MS" pitchFamily="66" charset="0"/>
              </a:rPr>
              <a:t>the</a:t>
            </a:r>
          </a:p>
          <a:p>
            <a:pPr algn="r" eaLnBrk="1" hangingPunct="1"/>
            <a:r>
              <a:rPr lang="en-US" altLang="en-US" sz="4400" dirty="0">
                <a:latin typeface="Comic Sans MS" pitchFamily="66" charset="0"/>
              </a:rPr>
              <a:t>“arithmetic mean”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…and “arithmetic” isn’t pronounced “a</a:t>
            </a:r>
            <a:r>
              <a:rPr lang="en-US" i="1" dirty="0" smtClean="0"/>
              <a:t>r</a:t>
            </a:r>
            <a:r>
              <a:rPr lang="en-US" i="1" dirty="0" smtClean="0">
                <a:solidFill>
                  <a:schemeClr val="tx1"/>
                </a:solidFill>
              </a:rPr>
              <a:t>ith</a:t>
            </a:r>
            <a:r>
              <a:rPr lang="en-US" dirty="0" smtClean="0"/>
              <a:t>metic” but “arith</a:t>
            </a:r>
            <a:r>
              <a:rPr lang="en-US" i="1" dirty="0" smtClean="0">
                <a:solidFill>
                  <a:schemeClr val="tx1"/>
                </a:solidFill>
              </a:rPr>
              <a:t>me</a:t>
            </a:r>
            <a:r>
              <a:rPr lang="en-US" dirty="0" smtClean="0"/>
              <a:t>tic”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Histograms</a:t>
            </a:r>
            <a:endParaRPr lang="en-US" altLang="en-US" dirty="0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altLang="en-US" smtClean="0"/>
              <a:t>Fancy dot plot using pictographs:</a:t>
            </a: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133600"/>
            <a:ext cx="581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4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50362"/>
            <a:ext cx="3001107" cy="450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Averages</a:t>
            </a:r>
            <a:endParaRPr lang="en-US" alt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More bad news…</a:t>
            </a:r>
          </a:p>
          <a:p>
            <a:pPr eaLnBrk="1" hangingPunct="1"/>
            <a:endParaRPr lang="en-US" altLang="en-US" sz="2000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It’s </a:t>
            </a:r>
            <a:r>
              <a:rPr lang="en-US" altLang="en-US" dirty="0">
                <a:latin typeface="Comic Sans MS" pitchFamily="66" charset="0"/>
              </a:rPr>
              <a:t>bad enough that statisticians </a:t>
            </a:r>
            <a:r>
              <a:rPr lang="en-US" altLang="en-US" dirty="0" smtClean="0">
                <a:latin typeface="Comic Sans MS" pitchFamily="66" charset="0"/>
              </a:rPr>
              <a:t>gave </a:t>
            </a:r>
            <a:r>
              <a:rPr lang="en-US" altLang="en-US" dirty="0">
                <a:latin typeface="Comic Sans MS" pitchFamily="66" charset="0"/>
              </a:rPr>
              <a:t>this a </a:t>
            </a:r>
            <a:endParaRPr lang="en-US" altLang="en-US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wacky </a:t>
            </a:r>
            <a:r>
              <a:rPr lang="en-US" altLang="en-US" dirty="0">
                <a:latin typeface="Comic Sans MS" pitchFamily="66" charset="0"/>
              </a:rPr>
              <a:t>name, but…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sz="4400" dirty="0">
                <a:solidFill>
                  <a:schemeClr val="tx1"/>
                </a:solidFill>
                <a:latin typeface="Comic Sans MS" pitchFamily="66" charset="0"/>
              </a:rPr>
              <a:t>IT’S NOT THE ONLY “AVERAGE”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Averages</a:t>
            </a:r>
            <a:endParaRPr lang="en-US" alt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In statistics, we not only have the good </a:t>
            </a:r>
            <a:r>
              <a:rPr lang="en-US" altLang="en-US" dirty="0" err="1">
                <a:latin typeface="Comic Sans MS" pitchFamily="66" charset="0"/>
              </a:rPr>
              <a:t>ol</a:t>
            </a:r>
            <a:r>
              <a:rPr lang="en-US" altLang="en-US" dirty="0">
                <a:latin typeface="Comic Sans MS" pitchFamily="66" charset="0"/>
              </a:rPr>
              <a:t>’ “arithmetic mean” average, we also have: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sz="4400" dirty="0">
                <a:latin typeface="Comic Sans MS" pitchFamily="66" charset="0"/>
              </a:rPr>
              <a:t>	- median</a:t>
            </a:r>
          </a:p>
          <a:p>
            <a:pPr eaLnBrk="1" hangingPunct="1"/>
            <a:r>
              <a:rPr lang="en-US" altLang="en-US" sz="4400" dirty="0">
                <a:latin typeface="Comic Sans MS" pitchFamily="66" charset="0"/>
              </a:rPr>
              <a:t>	- midrange</a:t>
            </a:r>
          </a:p>
          <a:p>
            <a:pPr eaLnBrk="1" hangingPunct="1"/>
            <a:r>
              <a:rPr lang="en-US" altLang="en-US" sz="4400" dirty="0">
                <a:latin typeface="Comic Sans MS" pitchFamily="66" charset="0"/>
              </a:rPr>
              <a:t>	</a:t>
            </a:r>
            <a:r>
              <a:rPr lang="en-US" altLang="en-US" sz="4400" dirty="0" smtClean="0">
                <a:latin typeface="Comic Sans MS" pitchFamily="66" charset="0"/>
              </a:rPr>
              <a:t>- </a:t>
            </a:r>
            <a:r>
              <a:rPr lang="en-US" altLang="en-US" dirty="0" smtClean="0">
                <a:latin typeface="Comic Sans MS" pitchFamily="66" charset="0"/>
              </a:rPr>
              <a:t>mode</a:t>
            </a:r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15005"/>
            <a:ext cx="4905375" cy="506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And…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Since all these are called </a:t>
            </a:r>
          </a:p>
          <a:p>
            <a:pPr algn="ctr" eaLnBrk="1" hangingPunct="1"/>
            <a:endParaRPr lang="en-US" altLang="en-US" sz="2000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sz="4400" dirty="0">
                <a:latin typeface="Comic Sans MS" pitchFamily="66" charset="0"/>
              </a:rPr>
              <a:t>“average” </a:t>
            </a:r>
          </a:p>
          <a:p>
            <a:pPr eaLnBrk="1" hangingPunct="1"/>
            <a:endParaRPr lang="en-US" altLang="en-US" sz="3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There is lots of room for statistical skullduggery </a:t>
            </a:r>
            <a:endParaRPr lang="en-US" altLang="en-US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and </a:t>
            </a:r>
            <a:r>
              <a:rPr lang="en-US" altLang="en-US" dirty="0">
                <a:latin typeface="Comic Sans MS" pitchFamily="66" charset="0"/>
              </a:rPr>
              <a:t>lying!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2" y="3457575"/>
            <a:ext cx="2319338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And…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Of course, statisticians can’t call them “averages” like everyone else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In Statistics class they are called </a:t>
            </a:r>
          </a:p>
          <a:p>
            <a:pPr eaLnBrk="1" hangingPunct="1"/>
            <a:r>
              <a:rPr lang="en-US" altLang="en-US" sz="4400" dirty="0">
                <a:latin typeface="Comic Sans MS" pitchFamily="66" charset="0"/>
              </a:rPr>
              <a:t>“Measures of </a:t>
            </a:r>
          </a:p>
          <a:p>
            <a:pPr eaLnBrk="1" hangingPunct="1"/>
            <a:r>
              <a:rPr lang="en-US" altLang="en-US" sz="4400" dirty="0">
                <a:latin typeface="Comic Sans MS" pitchFamily="66" charset="0"/>
              </a:rPr>
              <a:t>Central Tendency”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The averages give an idea of where the data “lump together”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Or “center”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Where they “tend to center”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Comic Sans MS" pitchFamily="66" charset="0"/>
              </a:rPr>
              <a:t>Mean = </a:t>
            </a:r>
            <a:r>
              <a:rPr lang="en-US" altLang="en-US" dirty="0">
                <a:latin typeface="Comic Sans MS" pitchFamily="66" charset="0"/>
              </a:rPr>
              <a:t>sum of </a:t>
            </a:r>
            <a:r>
              <a:rPr lang="en-US" altLang="en-US" dirty="0" err="1">
                <a:latin typeface="Comic Sans MS" pitchFamily="66" charset="0"/>
              </a:rPr>
              <a:t>obs</a:t>
            </a:r>
            <a:r>
              <a:rPr lang="en-US" altLang="en-US" dirty="0">
                <a:latin typeface="Comic Sans MS" pitchFamily="66" charset="0"/>
              </a:rPr>
              <a:t>/# of </a:t>
            </a:r>
            <a:r>
              <a:rPr lang="en-US" altLang="en-US" dirty="0" err="1">
                <a:latin typeface="Comic Sans MS" pitchFamily="66" charset="0"/>
              </a:rPr>
              <a:t>obs</a:t>
            </a:r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sz="4400" dirty="0">
                <a:latin typeface="Comic Sans MS" pitchFamily="66" charset="0"/>
              </a:rPr>
              <a:t>Median = </a:t>
            </a:r>
            <a:r>
              <a:rPr lang="en-US" altLang="en-US" dirty="0">
                <a:latin typeface="Comic Sans MS" pitchFamily="66" charset="0"/>
              </a:rPr>
              <a:t>the middle </a:t>
            </a:r>
            <a:r>
              <a:rPr lang="en-US" altLang="en-US" dirty="0" err="1">
                <a:latin typeface="Comic Sans MS" pitchFamily="66" charset="0"/>
              </a:rPr>
              <a:t>obs</a:t>
            </a:r>
            <a:r>
              <a:rPr lang="en-US" altLang="en-US" dirty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             (ordered data)</a:t>
            </a:r>
          </a:p>
          <a:p>
            <a:pPr eaLnBrk="1" hangingPunct="1"/>
            <a:endParaRPr lang="en-US" altLang="en-US" sz="11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Midrange = (</a:t>
            </a:r>
            <a:r>
              <a:rPr lang="en-US" altLang="en-US" dirty="0" err="1">
                <a:latin typeface="Comic Sans MS" pitchFamily="66" charset="0"/>
              </a:rPr>
              <a:t>Max+Min</a:t>
            </a:r>
            <a:r>
              <a:rPr lang="en-US" altLang="en-US" dirty="0">
                <a:latin typeface="Comic Sans MS" pitchFamily="66" charset="0"/>
              </a:rPr>
              <a:t>)/2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sz="4400" dirty="0">
                <a:latin typeface="Comic Sans MS" pitchFamily="66" charset="0"/>
              </a:rPr>
              <a:t>Mode = </a:t>
            </a:r>
            <a:r>
              <a:rPr lang="en-US" altLang="en-US" dirty="0">
                <a:latin typeface="Comic Sans MS" pitchFamily="66" charset="0"/>
              </a:rPr>
              <a:t>the most common </a:t>
            </a:r>
            <a:r>
              <a:rPr lang="en-US" altLang="en-US" dirty="0" smtClean="0">
                <a:latin typeface="Comic Sans MS" pitchFamily="66" charset="0"/>
              </a:rPr>
              <a:t>value</a:t>
            </a:r>
            <a:endParaRPr lang="en-US" alt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“arithmetic mean” is what normal people call the average</a:t>
            </a:r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3238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up the data values and divide by how may values there are</a:t>
            </a:r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13846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The arithmetic mean for your sample is called 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acc>
                  </m:oMath>
                </a14:m>
                <a:r>
                  <a:rPr lang="en-US" altLang="en-US" dirty="0" smtClean="0"/>
                  <a:t>” </a:t>
                </a:r>
              </a:p>
              <a:p>
                <a:endParaRPr lang="en-US" altLang="en-US" sz="2000" dirty="0"/>
              </a:p>
              <a:p>
                <a:r>
                  <a:rPr lang="en-US" altLang="en-US" dirty="0" smtClean="0"/>
                  <a:t>Pronounced “x-bar”</a:t>
                </a:r>
              </a:p>
              <a:p>
                <a:endParaRPr lang="en-US" altLang="en-US" sz="2000" dirty="0"/>
              </a:p>
              <a:p>
                <a:r>
                  <a:rPr lang="en-US" dirty="0"/>
                  <a:t>T</a:t>
                </a:r>
                <a:r>
                  <a:rPr lang="en-US" dirty="0" smtClean="0"/>
                  <a:t>o </a:t>
                </a:r>
                <a:r>
                  <a:rPr lang="en-US" dirty="0"/>
                  <a:t>get the x̄ symbol in Word, you need to type:  </a:t>
                </a:r>
                <a:r>
                  <a:rPr lang="en-US" i="1" dirty="0"/>
                  <a:t>x </a:t>
                </a:r>
                <a:r>
                  <a:rPr lang="en-US" i="1" dirty="0" smtClean="0"/>
                  <a:t>ALT+0772</a:t>
                </a:r>
                <a:endParaRPr lang="en-US" dirty="0"/>
              </a:p>
            </p:txBody>
          </p:sp>
        </mc:Choice>
        <mc:Fallback xmlns="">
          <p:sp>
            <p:nvSpPr>
              <p:cNvPr id="327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The arithmetic mean for your sample is called 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</m:e>
                    </m:acc>
                  </m:oMath>
                </a14:m>
                <a:r>
                  <a:rPr lang="en-US" altLang="en-US" dirty="0" smtClean="0"/>
                  <a:t>” </a:t>
                </a:r>
              </a:p>
              <a:p>
                <a:endParaRPr lang="en-US" altLang="en-US" sz="2000" dirty="0"/>
              </a:p>
              <a:p>
                <a:r>
                  <a:rPr lang="en-US" altLang="en-US" dirty="0" smtClean="0"/>
                  <a:t>The arithmetic mean for the population is called “</a:t>
                </a:r>
                <a:r>
                  <a:rPr lang="el-GR" altLang="en-US" i="1" dirty="0" smtClean="0"/>
                  <a:t>μ</a:t>
                </a:r>
                <a:r>
                  <a:rPr lang="en-US" altLang="en-US" i="1" dirty="0" smtClean="0"/>
                  <a:t>“</a:t>
                </a:r>
              </a:p>
              <a:p>
                <a:endParaRPr lang="en-US" altLang="en-US" sz="2000" i="1" dirty="0"/>
              </a:p>
              <a:p>
                <a:r>
                  <a:rPr lang="en-US" altLang="en-US" dirty="0" smtClean="0"/>
                  <a:t>Pronounced “mew”</a:t>
                </a:r>
              </a:p>
            </p:txBody>
          </p:sp>
        </mc:Choice>
        <mc:Fallback xmlns="">
          <p:sp>
            <p:nvSpPr>
              <p:cNvPr id="327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11644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Histograms</a:t>
            </a:r>
            <a:endParaRPr lang="en-US" altLang="en-US" dirty="0" smtClean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84638"/>
            <a:ext cx="3444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1219200"/>
            <a:ext cx="45720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4445000"/>
            <a:ext cx="31242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3150"/>
            <a:ext cx="2717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7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we use sample statistics to estimate population parameters?</a:t>
            </a:r>
          </a:p>
          <a:p>
            <a:endParaRPr lang="en-US" dirty="0"/>
          </a:p>
          <a:p>
            <a:r>
              <a:rPr lang="en-US" dirty="0" smtClean="0"/>
              <a:t>Our sample arithmetic mean estimates the (unknown) population arithmetic mean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6185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The arithmetic mean is </a:t>
            </a:r>
            <a:r>
              <a:rPr lang="en-US" altLang="en-US" dirty="0" smtClean="0">
                <a:latin typeface="Comic Sans MS" pitchFamily="66" charset="0"/>
              </a:rPr>
              <a:t>also the </a:t>
            </a:r>
            <a:r>
              <a:rPr lang="en-US" altLang="en-US" dirty="0">
                <a:latin typeface="Comic Sans MS" pitchFamily="66" charset="0"/>
              </a:rPr>
              <a:t>balance </a:t>
            </a:r>
            <a:r>
              <a:rPr lang="en-US" altLang="en-US" dirty="0" smtClean="0">
                <a:latin typeface="Comic Sans MS" pitchFamily="66" charset="0"/>
              </a:rPr>
              <a:t>point for the data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832100"/>
            <a:ext cx="702151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Data:</a:t>
            </a:r>
          </a:p>
          <a:p>
            <a:pPr eaLnBrk="1" hangingPunct="1"/>
            <a:endParaRPr lang="en-US" altLang="en-US" sz="1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3 1 4 1 1 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Arithmetic mean </a:t>
            </a:r>
            <a:r>
              <a:rPr lang="en-US" altLang="en-US" dirty="0">
                <a:latin typeface="Comic Sans MS" pitchFamily="66" charset="0"/>
              </a:rPr>
              <a:t>= _________ ?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AVERAGES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latin typeface="Comic Sans MS" pitchFamily="66" charset="0"/>
              </a:rPr>
              <a:t>Median </a:t>
            </a:r>
            <a:r>
              <a:rPr lang="en-US" altLang="en-US" sz="4400" dirty="0">
                <a:latin typeface="Comic Sans MS" pitchFamily="66" charset="0"/>
              </a:rPr>
              <a:t>= </a:t>
            </a:r>
            <a:r>
              <a:rPr lang="en-US" altLang="en-US" dirty="0">
                <a:latin typeface="Comic Sans MS" pitchFamily="66" charset="0"/>
              </a:rPr>
              <a:t>the middle </a:t>
            </a:r>
            <a:r>
              <a:rPr lang="en-US" altLang="en-US" dirty="0" err="1">
                <a:latin typeface="Comic Sans MS" pitchFamily="66" charset="0"/>
              </a:rPr>
              <a:t>obs</a:t>
            </a:r>
            <a:r>
              <a:rPr lang="en-US" altLang="en-US" dirty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             (ordered data</a:t>
            </a:r>
            <a:r>
              <a:rPr lang="en-US" altLang="en-US" dirty="0" smtClean="0">
                <a:latin typeface="Comic Sans MS" pitchFamily="66" charset="0"/>
              </a:rPr>
              <a:t>)</a:t>
            </a:r>
          </a:p>
          <a:p>
            <a:pPr eaLnBrk="1" hangingPunct="1"/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/>
              <a:t>(Remember we ordered the data to create categories from measurement </a:t>
            </a:r>
            <a:r>
              <a:rPr lang="en-US" dirty="0" smtClean="0"/>
              <a:t>data?) </a:t>
            </a:r>
            <a:endParaRPr lang="en-US" dirty="0"/>
          </a:p>
          <a:p>
            <a:pPr eaLnBrk="1" hangingPunct="1"/>
            <a:endParaRPr lang="en-US" altLang="en-US" dirty="0" smtClean="0">
              <a:latin typeface="Comic Sans MS" pitchFamily="66" charset="0"/>
            </a:endParaRPr>
          </a:p>
          <a:p>
            <a:pPr eaLnBrk="1" hangingPunct="1"/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find n!</a:t>
            </a:r>
          </a:p>
          <a:p>
            <a:pPr algn="ctr"/>
            <a:r>
              <a:rPr lang="en-US" dirty="0"/>
              <a:t>DON’T COMBINE THE DUPLICATES!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16897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2: order the data from low to high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15714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median will be the (n+1)/2 value in the ordered data set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39732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Data:</a:t>
            </a:r>
          </a:p>
          <a:p>
            <a:pPr eaLnBrk="1" hangingPunct="1"/>
            <a:endParaRPr lang="en-US" altLang="en-US" sz="1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3 1 4 1 1 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r>
              <a:rPr lang="en-US" dirty="0" smtClean="0"/>
              <a:t>What is n?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33650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Data:</a:t>
            </a:r>
          </a:p>
          <a:p>
            <a:pPr eaLnBrk="1" hangingPunct="1"/>
            <a:endParaRPr lang="en-US" altLang="en-US" sz="1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3 1 4 1 1 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r>
              <a:rPr lang="en-US" dirty="0" smtClean="0"/>
              <a:t>n = 5</a:t>
            </a:r>
          </a:p>
          <a:p>
            <a:r>
              <a:rPr lang="en-US" dirty="0" smtClean="0"/>
              <a:t>So we will want the 	(n+1)/2</a:t>
            </a:r>
          </a:p>
          <a:p>
            <a:r>
              <a:rPr lang="en-US" dirty="0"/>
              <a:t>	</a:t>
            </a:r>
            <a:r>
              <a:rPr lang="en-US" dirty="0" smtClean="0"/>
              <a:t>					(5+1)/2</a:t>
            </a:r>
          </a:p>
          <a:p>
            <a:r>
              <a:rPr lang="en-US" dirty="0" smtClean="0"/>
              <a:t>The third observation in the ordered data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23832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Data:</a:t>
            </a:r>
          </a:p>
          <a:p>
            <a:pPr eaLnBrk="1" hangingPunct="1"/>
            <a:endParaRPr lang="en-US" altLang="en-US" sz="1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3 1 4 1 1 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r>
              <a:rPr lang="en-US" dirty="0" smtClean="0"/>
              <a:t>Next, order the data!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19101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Histograms</a:t>
            </a:r>
            <a:endParaRPr lang="en-US" altLang="en-US" dirty="0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Living Histogram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32000"/>
            <a:ext cx="906621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3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Ordered data</a:t>
            </a:r>
            <a:r>
              <a:rPr lang="en-US" altLang="en-US" dirty="0">
                <a:latin typeface="Comic Sans MS" pitchFamily="66" charset="0"/>
              </a:rPr>
              <a:t>:</a:t>
            </a:r>
          </a:p>
          <a:p>
            <a:pPr eaLnBrk="1" hangingPunct="1"/>
            <a:endParaRPr lang="en-US" altLang="en-US" sz="1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1 1 </a:t>
            </a:r>
            <a:r>
              <a:rPr lang="en-US" altLang="en-US" dirty="0" smtClean="0">
                <a:latin typeface="Comic Sans MS" pitchFamily="66" charset="0"/>
              </a:rPr>
              <a:t>1 </a:t>
            </a:r>
            <a:r>
              <a:rPr lang="en-US" altLang="en-US" dirty="0">
                <a:latin typeface="Comic Sans MS" pitchFamily="66" charset="0"/>
              </a:rPr>
              <a:t>3 </a:t>
            </a:r>
            <a:r>
              <a:rPr lang="en-US" altLang="en-US" dirty="0" smtClean="0">
                <a:latin typeface="Comic Sans MS" pitchFamily="66" charset="0"/>
              </a:rPr>
              <a:t>4 </a:t>
            </a:r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r>
              <a:rPr lang="en-US" dirty="0" smtClean="0"/>
              <a:t>So, which is the third observation in the ordered data?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38976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Ordered data:</a:t>
            </a:r>
          </a:p>
          <a:p>
            <a:pPr algn="ctr"/>
            <a:r>
              <a:rPr lang="en-US" dirty="0" smtClean="0"/>
              <a:t>1   </a:t>
            </a:r>
            <a:r>
              <a:rPr lang="en-US" dirty="0"/>
              <a:t>1   </a:t>
            </a:r>
            <a:r>
              <a:rPr lang="en-US" dirty="0" smtClean="0"/>
              <a:t>1   3   4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572001" y="2591468"/>
            <a:ext cx="0" cy="989932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209800" y="2591468"/>
            <a:ext cx="0" cy="45653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3047332"/>
            <a:ext cx="1752600" cy="66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62400" y="2591468"/>
            <a:ext cx="0" cy="45653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362200" y="3124201"/>
            <a:ext cx="15808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CCFFFF"/>
                </a:solidFill>
              </a:rPr>
              <a:t>group 1</a:t>
            </a:r>
            <a:endParaRPr lang="en-US" sz="3000" b="1" dirty="0">
              <a:solidFill>
                <a:srgbClr val="CC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3124200"/>
            <a:ext cx="16385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CCFFFF"/>
                </a:solidFill>
              </a:rPr>
              <a:t>group 2</a:t>
            </a:r>
            <a:endParaRPr lang="en-US" sz="3000" b="1" dirty="0">
              <a:solidFill>
                <a:srgbClr val="CC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3581400"/>
            <a:ext cx="17283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CCFFFF"/>
                </a:solidFill>
              </a:rPr>
              <a:t>(median)</a:t>
            </a:r>
            <a:endParaRPr lang="en-US" sz="3000" b="1" dirty="0">
              <a:solidFill>
                <a:srgbClr val="CC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105400" y="2590800"/>
            <a:ext cx="0" cy="45653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05400" y="3046664"/>
            <a:ext cx="1752600" cy="66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58000" y="2590800"/>
            <a:ext cx="0" cy="45653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1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you have an even number of observations?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41573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take the average (arithmetic mean) of the two middle observations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33422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Ordered data:</a:t>
            </a:r>
          </a:p>
          <a:p>
            <a:pPr algn="ctr"/>
            <a:r>
              <a:rPr lang="en-US" dirty="0" smtClean="0"/>
              <a:t>1   </a:t>
            </a:r>
            <a:r>
              <a:rPr lang="en-US" dirty="0"/>
              <a:t>1   </a:t>
            </a:r>
            <a:r>
              <a:rPr lang="en-US" dirty="0" smtClean="0"/>
              <a:t>1   3   4   7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114800" y="2362868"/>
            <a:ext cx="304801" cy="989932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830659" y="2362868"/>
            <a:ext cx="0" cy="45653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828800" y="2818064"/>
            <a:ext cx="1676400" cy="66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07059" y="2362200"/>
            <a:ext cx="379141" cy="45720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83059" y="2895601"/>
            <a:ext cx="15808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CCFFFF"/>
                </a:solidFill>
              </a:rPr>
              <a:t>group 1</a:t>
            </a:r>
            <a:endParaRPr lang="en-US" sz="3000" b="1" dirty="0">
              <a:solidFill>
                <a:srgbClr val="CC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6610" y="2895600"/>
            <a:ext cx="16385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CCFFFF"/>
                </a:solidFill>
              </a:rPr>
              <a:t>group 2</a:t>
            </a:r>
            <a:endParaRPr lang="en-US" sz="3000" b="1" dirty="0">
              <a:solidFill>
                <a:srgbClr val="CC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3505200"/>
            <a:ext cx="47404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</a:rPr>
              <a:t>median = (1+3)/2 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 </a:t>
            </a:r>
            <a:r>
              <a:rPr lang="en-US" sz="4000" b="1" dirty="0" smtClean="0">
                <a:solidFill>
                  <a:srgbClr val="CCFFFF"/>
                </a:solidFill>
              </a:rPr>
              <a:t>       </a:t>
            </a:r>
            <a:r>
              <a:rPr lang="en-US" sz="2500" b="1" dirty="0" smtClean="0">
                <a:solidFill>
                  <a:srgbClr val="CCFFFF"/>
                </a:solidFill>
              </a:rPr>
              <a:t> </a:t>
            </a:r>
            <a:r>
              <a:rPr lang="en-US" sz="4000" b="1" dirty="0" smtClean="0">
                <a:solidFill>
                  <a:srgbClr val="CCFFFF"/>
                </a:solidFill>
              </a:rPr>
              <a:t>= 2</a:t>
            </a:r>
            <a:endParaRPr lang="en-US" sz="4000" b="1" dirty="0">
              <a:solidFill>
                <a:srgbClr val="CC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5257800" y="2362868"/>
            <a:ext cx="381000" cy="455864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315200" y="2362200"/>
            <a:ext cx="0" cy="45653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638800" y="2819400"/>
            <a:ext cx="1676400" cy="66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572001" y="2362200"/>
            <a:ext cx="304799" cy="989932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Ordered data:</a:t>
            </a:r>
          </a:p>
          <a:p>
            <a:pPr algn="ctr"/>
            <a:r>
              <a:rPr lang="en-US" dirty="0" smtClean="0"/>
              <a:t>1   1   1   3   4   7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sz="2000" dirty="0" smtClean="0"/>
          </a:p>
          <a:p>
            <a:r>
              <a:rPr lang="en-US" dirty="0" smtClean="0"/>
              <a:t>Notice that for an even number of observations, the median may not be one of the observed values!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114800" y="2362868"/>
            <a:ext cx="304801" cy="989932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830659" y="2362868"/>
            <a:ext cx="0" cy="45653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828800" y="2818064"/>
            <a:ext cx="1676400" cy="66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07059" y="2362200"/>
            <a:ext cx="379141" cy="45720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83059" y="2895601"/>
            <a:ext cx="15808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CCFFFF"/>
                </a:solidFill>
              </a:rPr>
              <a:t>group 1</a:t>
            </a:r>
            <a:endParaRPr lang="en-US" sz="3000" b="1" dirty="0">
              <a:solidFill>
                <a:srgbClr val="CC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6610" y="2895600"/>
            <a:ext cx="16385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CCFFFF"/>
                </a:solidFill>
              </a:rPr>
              <a:t>group 2</a:t>
            </a:r>
            <a:endParaRPr lang="en-US" sz="3000" b="1" dirty="0">
              <a:solidFill>
                <a:srgbClr val="CC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3505200"/>
            <a:ext cx="3164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</a:rPr>
              <a:t>median = 2 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5257800" y="2362868"/>
            <a:ext cx="381000" cy="455864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315200" y="2362200"/>
            <a:ext cx="0" cy="45653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638800" y="2819400"/>
            <a:ext cx="1676400" cy="66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572001" y="2362200"/>
            <a:ext cx="304799" cy="989932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course, that can be true of the arithmetic mean, too!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32908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Data:</a:t>
            </a:r>
          </a:p>
          <a:p>
            <a:pPr eaLnBrk="1" hangingPunct="1"/>
            <a:endParaRPr lang="en-US" altLang="en-US" sz="1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3 1 4 1 1 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Median </a:t>
            </a:r>
            <a:r>
              <a:rPr lang="en-US" altLang="en-US" dirty="0">
                <a:latin typeface="Comic Sans MS" pitchFamily="66" charset="0"/>
              </a:rPr>
              <a:t>= _________ 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AVERAGES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midrange is the midpoint of the range of the data values (like the category midpoint)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34601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latin typeface="Comic Sans MS" pitchFamily="66" charset="0"/>
              </a:rPr>
              <a:t>Midrange </a:t>
            </a:r>
            <a:r>
              <a:rPr lang="en-US" altLang="en-US" sz="4400" dirty="0">
                <a:latin typeface="Comic Sans MS" pitchFamily="66" charset="0"/>
              </a:rPr>
              <a:t>= </a:t>
            </a:r>
            <a:r>
              <a:rPr lang="en-US" altLang="en-US" dirty="0">
                <a:latin typeface="Comic Sans MS" pitchFamily="66" charset="0"/>
              </a:rPr>
              <a:t>(</a:t>
            </a:r>
            <a:r>
              <a:rPr lang="en-US" altLang="en-US" dirty="0" err="1">
                <a:latin typeface="Comic Sans MS" pitchFamily="66" charset="0"/>
              </a:rPr>
              <a:t>Max+Min</a:t>
            </a:r>
            <a:r>
              <a:rPr lang="en-US" altLang="en-US" dirty="0">
                <a:latin typeface="Comic Sans MS" pitchFamily="66" charset="0"/>
              </a:rPr>
              <a:t>)/2</a:t>
            </a:r>
          </a:p>
        </p:txBody>
      </p:sp>
    </p:spTree>
    <p:extLst>
      <p:ext uri="{BB962C8B-B14F-4D97-AF65-F5344CB8AC3E}">
        <p14:creationId xmlns:p14="http://schemas.microsoft.com/office/powerpoint/2010/main" val="42284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Histograms</a:t>
            </a:r>
            <a:endParaRPr lang="en-US" altLang="en-US" dirty="0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Stem and leaf plot</a:t>
            </a:r>
          </a:p>
          <a:p>
            <a:r>
              <a:rPr lang="en-US" altLang="en-US" smtClean="0"/>
              <a:t>Also changes the data into a bar graph</a:t>
            </a:r>
          </a:p>
          <a:p>
            <a:endParaRPr lang="en-US" altLang="en-US" sz="2000" smtClean="0"/>
          </a:p>
          <a:p>
            <a:r>
              <a:rPr lang="en-US" altLang="en-US" smtClean="0"/>
              <a:t>For measurement data</a:t>
            </a:r>
          </a:p>
          <a:p>
            <a:endParaRPr lang="en-US" altLang="en-US" sz="2000" smtClean="0"/>
          </a:p>
          <a:p>
            <a:r>
              <a:rPr lang="en-US" altLang="en-US" smtClean="0"/>
              <a:t>Let you see the original data values</a:t>
            </a:r>
          </a:p>
        </p:txBody>
      </p:sp>
    </p:spTree>
    <p:extLst>
      <p:ext uri="{BB962C8B-B14F-4D97-AF65-F5344CB8AC3E}">
        <p14:creationId xmlns:p14="http://schemas.microsoft.com/office/powerpoint/2010/main" val="10919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Data:</a:t>
            </a:r>
          </a:p>
          <a:p>
            <a:pPr eaLnBrk="1" hangingPunct="1"/>
            <a:endParaRPr lang="en-US" altLang="en-US" sz="1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3 1 4 1 1 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Max </a:t>
            </a:r>
            <a:r>
              <a:rPr lang="en-US" altLang="en-US" dirty="0">
                <a:latin typeface="Comic Sans MS" pitchFamily="66" charset="0"/>
              </a:rPr>
              <a:t>= _________ </a:t>
            </a:r>
            <a:r>
              <a:rPr lang="en-US" altLang="en-US" dirty="0" smtClean="0">
                <a:latin typeface="Comic Sans MS" pitchFamily="66" charset="0"/>
              </a:rPr>
              <a:t>?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Min </a:t>
            </a:r>
            <a:r>
              <a:rPr lang="en-US" altLang="en-US" dirty="0">
                <a:latin typeface="Comic Sans MS" pitchFamily="66" charset="0"/>
              </a:rPr>
              <a:t>= _________ ?</a:t>
            </a:r>
          </a:p>
          <a:p>
            <a:pPr eaLnBrk="1" hangingPunct="1"/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13020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Data:</a:t>
            </a:r>
          </a:p>
          <a:p>
            <a:pPr eaLnBrk="1" hangingPunct="1"/>
            <a:endParaRPr lang="en-US" altLang="en-US" sz="1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3 1 4 1 1 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Max </a:t>
            </a:r>
            <a:r>
              <a:rPr lang="en-US" altLang="en-US" dirty="0">
                <a:latin typeface="Comic Sans MS" pitchFamily="66" charset="0"/>
              </a:rPr>
              <a:t>= </a:t>
            </a:r>
            <a:r>
              <a:rPr lang="en-US" altLang="en-US" dirty="0" smtClean="0">
                <a:latin typeface="Comic Sans MS" pitchFamily="66" charset="0"/>
              </a:rPr>
              <a:t>4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Min </a:t>
            </a:r>
            <a:r>
              <a:rPr lang="en-US" altLang="en-US" dirty="0">
                <a:latin typeface="Comic Sans MS" pitchFamily="66" charset="0"/>
              </a:rPr>
              <a:t>= </a:t>
            </a:r>
            <a:r>
              <a:rPr lang="en-US" altLang="en-US" dirty="0" smtClean="0">
                <a:latin typeface="Comic Sans MS" pitchFamily="66" charset="0"/>
              </a:rPr>
              <a:t>1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sz="4400" dirty="0" smtClean="0">
                <a:latin typeface="Comic Sans MS" pitchFamily="66" charset="0"/>
              </a:rPr>
              <a:t>Midrange </a:t>
            </a:r>
            <a:r>
              <a:rPr lang="en-US" altLang="en-US" sz="4400" dirty="0">
                <a:latin typeface="Comic Sans MS" pitchFamily="66" charset="0"/>
              </a:rPr>
              <a:t>= </a:t>
            </a:r>
            <a:r>
              <a:rPr lang="en-US" altLang="en-US" dirty="0">
                <a:latin typeface="Comic Sans MS" pitchFamily="66" charset="0"/>
              </a:rPr>
              <a:t>(</a:t>
            </a:r>
            <a:r>
              <a:rPr lang="en-US" altLang="en-US" dirty="0" err="1">
                <a:latin typeface="Comic Sans MS" pitchFamily="66" charset="0"/>
              </a:rPr>
              <a:t>Max+Min</a:t>
            </a:r>
            <a:r>
              <a:rPr lang="en-US" altLang="en-US" dirty="0">
                <a:latin typeface="Comic Sans MS" pitchFamily="66" charset="0"/>
              </a:rPr>
              <a:t>)/2</a:t>
            </a:r>
          </a:p>
          <a:p>
            <a:pPr eaLnBrk="1" hangingPunct="1"/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9331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Data:</a:t>
            </a:r>
          </a:p>
          <a:p>
            <a:pPr eaLnBrk="1" hangingPunct="1"/>
            <a:endParaRPr lang="en-US" altLang="en-US" sz="1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3 1 4 1 1 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Midrange </a:t>
            </a:r>
            <a:r>
              <a:rPr lang="en-US" altLang="en-US" dirty="0">
                <a:latin typeface="Comic Sans MS" pitchFamily="66" charset="0"/>
              </a:rPr>
              <a:t>= _________ 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AVERAGES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Again, </a:t>
            </a:r>
            <a:r>
              <a:rPr lang="en-US" dirty="0"/>
              <a:t>the </a:t>
            </a:r>
            <a:r>
              <a:rPr lang="en-US" dirty="0" smtClean="0"/>
              <a:t>midrange </a:t>
            </a:r>
            <a:r>
              <a:rPr lang="en-US" dirty="0"/>
              <a:t>may not be one of the observed values!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247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latin typeface="Comic Sans MS" pitchFamily="66" charset="0"/>
              </a:rPr>
              <a:t>Mode </a:t>
            </a:r>
            <a:r>
              <a:rPr lang="en-US" altLang="en-US" sz="4400" dirty="0">
                <a:latin typeface="Comic Sans MS" pitchFamily="66" charset="0"/>
              </a:rPr>
              <a:t>= </a:t>
            </a:r>
            <a:r>
              <a:rPr lang="en-US" altLang="en-US" dirty="0">
                <a:latin typeface="Comic Sans MS" pitchFamily="66" charset="0"/>
              </a:rPr>
              <a:t>the most common </a:t>
            </a:r>
            <a:r>
              <a:rPr lang="en-US" altLang="en-US" dirty="0" smtClean="0">
                <a:latin typeface="Comic Sans MS" pitchFamily="66" charset="0"/>
              </a:rPr>
              <a:t>value</a:t>
            </a:r>
            <a:endParaRPr lang="en-US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latin typeface="Comic Sans MS" pitchFamily="66" charset="0"/>
              </a:rPr>
              <a:t>What if there are two?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3 1 4 1 </a:t>
            </a:r>
            <a:r>
              <a:rPr lang="en-US" altLang="en-US" dirty="0" smtClean="0">
                <a:latin typeface="Comic Sans MS" pitchFamily="66" charset="0"/>
              </a:rPr>
              <a:t>3 </a:t>
            </a:r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latin typeface="Comic Sans MS" pitchFamily="66" charset="0"/>
              </a:rPr>
              <a:t>What if there are two?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3 1 4 1 </a:t>
            </a:r>
            <a:r>
              <a:rPr lang="en-US" altLang="en-US" dirty="0" smtClean="0">
                <a:latin typeface="Comic Sans MS" pitchFamily="66" charset="0"/>
              </a:rPr>
              <a:t>3</a:t>
            </a:r>
          </a:p>
          <a:p>
            <a:pPr eaLnBrk="1" hangingPunct="1"/>
            <a:endParaRPr lang="en-US" altLang="en-US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You have two modes: 1 and 3</a:t>
            </a:r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endParaRPr lang="en-US" altLang="en-US" dirty="0" smtClean="0">
              <a:latin typeface="Comic Sans MS" pitchFamily="66" charset="0"/>
            </a:endParaRP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latin typeface="Comic Sans MS" pitchFamily="66" charset="0"/>
              </a:rPr>
              <a:t>What if there are none?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>62.3 </a:t>
            </a:r>
            <a:r>
              <a:rPr lang="en-US" altLang="en-US" dirty="0">
                <a:latin typeface="Comic Sans MS" pitchFamily="66" charset="0"/>
              </a:rPr>
              <a:t>1 4 </a:t>
            </a:r>
            <a:r>
              <a:rPr lang="en-US" altLang="en-US" dirty="0" smtClean="0">
                <a:latin typeface="Comic Sans MS" pitchFamily="66" charset="0"/>
              </a:rPr>
              <a:t>2 3 </a:t>
            </a:r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latin typeface="Comic Sans MS" pitchFamily="66" charset="0"/>
              </a:rPr>
              <a:t>What if there are none?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>62.3 </a:t>
            </a:r>
            <a:r>
              <a:rPr lang="en-US" altLang="en-US" dirty="0">
                <a:latin typeface="Comic Sans MS" pitchFamily="66" charset="0"/>
              </a:rPr>
              <a:t>1 4 </a:t>
            </a:r>
            <a:r>
              <a:rPr lang="en-US" altLang="en-US" dirty="0" smtClean="0">
                <a:latin typeface="Comic Sans MS" pitchFamily="66" charset="0"/>
              </a:rPr>
              <a:t>2 3 </a:t>
            </a:r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latin typeface="Comic Sans MS" pitchFamily="66" charset="0"/>
              </a:rPr>
              <a:t>Then there are none…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>62.3 </a:t>
            </a:r>
            <a:r>
              <a:rPr lang="en-US" altLang="en-US" dirty="0">
                <a:latin typeface="Comic Sans MS" pitchFamily="66" charset="0"/>
              </a:rPr>
              <a:t>1 4 </a:t>
            </a:r>
            <a:r>
              <a:rPr lang="en-US" altLang="en-US" dirty="0" smtClean="0">
                <a:latin typeface="Comic Sans MS" pitchFamily="66" charset="0"/>
              </a:rPr>
              <a:t>2 3 </a:t>
            </a:r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Mode = #N/A </a:t>
            </a:r>
            <a:endParaRPr lang="en-US" altLang="en-US" dirty="0">
              <a:latin typeface="Comic Sans MS" pitchFamily="66" charset="0"/>
            </a:endParaRP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Histograms</a:t>
            </a:r>
            <a:endParaRPr lang="en-US" altLang="en-US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stem is usually the leftmost </a:t>
            </a:r>
          </a:p>
          <a:p>
            <a:r>
              <a:rPr lang="en-US" altLang="en-US" smtClean="0"/>
              <a:t>     digit/s</a:t>
            </a:r>
          </a:p>
          <a:p>
            <a:r>
              <a:rPr lang="en-US" altLang="en-US" smtClean="0"/>
              <a:t>the leaf is the rightmost digit </a:t>
            </a:r>
          </a:p>
          <a:p>
            <a:r>
              <a:rPr lang="en-US" altLang="en-US" smtClean="0"/>
              <a:t>     (the "ones")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36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Data:</a:t>
            </a:r>
          </a:p>
          <a:p>
            <a:pPr eaLnBrk="1" hangingPunct="1"/>
            <a:endParaRPr lang="en-US" altLang="en-US" sz="1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3 1 4 1 1 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Mode </a:t>
            </a:r>
            <a:r>
              <a:rPr lang="en-US" altLang="en-US" dirty="0">
                <a:latin typeface="Comic Sans MS" pitchFamily="66" charset="0"/>
              </a:rPr>
              <a:t>= _________ 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AVERAGES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 will ALWAYS be </a:t>
            </a:r>
            <a:r>
              <a:rPr lang="en-US" dirty="0"/>
              <a:t>one of the observed values!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</p:spTree>
    <p:extLst>
      <p:ext uri="{BB962C8B-B14F-4D97-AF65-F5344CB8AC3E}">
        <p14:creationId xmlns:p14="http://schemas.microsoft.com/office/powerpoint/2010/main" val="33356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latin typeface="Comic Sans MS" pitchFamily="66" charset="0"/>
              </a:rPr>
              <a:t>Ordered Data:  1 1 1 3 4  </a:t>
            </a:r>
          </a:p>
          <a:p>
            <a:pPr eaLnBrk="1" hangingPunct="1"/>
            <a:r>
              <a:rPr lang="en-US" altLang="en-US" sz="3000" dirty="0">
                <a:latin typeface="Comic Sans MS" pitchFamily="66" charset="0"/>
              </a:rPr>
              <a:t>Mean = 10/5 = 2</a:t>
            </a:r>
          </a:p>
          <a:p>
            <a:pPr eaLnBrk="1" hangingPunct="1"/>
            <a:r>
              <a:rPr lang="en-US" altLang="en-US" sz="3000" dirty="0">
                <a:latin typeface="Comic Sans MS" pitchFamily="66" charset="0"/>
              </a:rPr>
              <a:t>Median = 1</a:t>
            </a:r>
          </a:p>
          <a:p>
            <a:pPr eaLnBrk="1" hangingPunct="1"/>
            <a:r>
              <a:rPr lang="en-US" altLang="en-US" sz="3000" dirty="0">
                <a:latin typeface="Comic Sans MS" pitchFamily="66" charset="0"/>
              </a:rPr>
              <a:t>Midrange = 2.5</a:t>
            </a:r>
          </a:p>
          <a:p>
            <a:pPr eaLnBrk="1" hangingPunct="1"/>
            <a:r>
              <a:rPr lang="en-US" altLang="en-US" sz="3000" dirty="0" smtClean="0">
                <a:latin typeface="Comic Sans MS" pitchFamily="66" charset="0"/>
              </a:rPr>
              <a:t>Mode </a:t>
            </a:r>
            <a:r>
              <a:rPr lang="en-US" altLang="en-US" sz="3000" dirty="0">
                <a:latin typeface="Comic Sans MS" pitchFamily="66" charset="0"/>
              </a:rPr>
              <a:t>= 1</a:t>
            </a:r>
          </a:p>
          <a:p>
            <a:pPr eaLnBrk="1" hangingPunct="1"/>
            <a:r>
              <a:rPr lang="en-US" altLang="en-US" sz="3000" dirty="0" smtClean="0">
                <a:latin typeface="Comic Sans MS" pitchFamily="66" charset="0"/>
              </a:rPr>
              <a:t>Minimum </a:t>
            </a:r>
            <a:r>
              <a:rPr lang="en-US" altLang="en-US" sz="3000" dirty="0">
                <a:latin typeface="Comic Sans MS" pitchFamily="66" charset="0"/>
              </a:rPr>
              <a:t>= 1</a:t>
            </a:r>
          </a:p>
          <a:p>
            <a:pPr eaLnBrk="1" hangingPunct="1"/>
            <a:r>
              <a:rPr lang="en-US" altLang="en-US" sz="3000" dirty="0" smtClean="0">
                <a:latin typeface="Comic Sans MS" pitchFamily="66" charset="0"/>
              </a:rPr>
              <a:t>Maximum </a:t>
            </a:r>
            <a:r>
              <a:rPr lang="en-US" altLang="en-US" sz="3000" dirty="0">
                <a:latin typeface="Comic Sans MS" pitchFamily="66" charset="0"/>
              </a:rPr>
              <a:t>= </a:t>
            </a:r>
            <a:r>
              <a:rPr lang="en-US" altLang="en-US" sz="3000" dirty="0" smtClean="0">
                <a:latin typeface="Comic Sans MS" pitchFamily="66" charset="0"/>
              </a:rPr>
              <a:t>4</a:t>
            </a:r>
          </a:p>
          <a:p>
            <a:pPr eaLnBrk="1" hangingPunct="1"/>
            <a:r>
              <a:rPr lang="en-US" altLang="en-US" sz="3000" dirty="0" smtClean="0">
                <a:latin typeface="Comic Sans MS" pitchFamily="66" charset="0"/>
              </a:rPr>
              <a:t>Sum = </a:t>
            </a:r>
            <a:r>
              <a:rPr lang="en-US" altLang="en-US" sz="3000" dirty="0">
                <a:latin typeface="Comic Sans MS" pitchFamily="66" charset="0"/>
              </a:rPr>
              <a:t>10 </a:t>
            </a:r>
          </a:p>
          <a:p>
            <a:pPr eaLnBrk="1" hangingPunct="1"/>
            <a:r>
              <a:rPr lang="en-US" altLang="en-US" sz="3000" dirty="0" smtClean="0">
                <a:latin typeface="Comic Sans MS" pitchFamily="66" charset="0"/>
              </a:rPr>
              <a:t>Count </a:t>
            </a:r>
            <a:r>
              <a:rPr lang="en-US" altLang="en-US" sz="3000" dirty="0">
                <a:latin typeface="Comic Sans MS" pitchFamily="66" charset="0"/>
              </a:rPr>
              <a:t>= 5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5346699" cy="321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Peaks of a histogram are called “modes”</a:t>
            </a: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endParaRPr lang="en-US" altLang="en-US" sz="18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   bimodal         6-modal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latin typeface="Comic Sans MS" pitchFamily="66" charset="0"/>
              </a:rPr>
              <a:t>Measures of Central Tendency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75884"/>
            <a:ext cx="3001400" cy="25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36618"/>
            <a:ext cx="4146550" cy="25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4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What is the </a:t>
            </a:r>
            <a:endParaRPr lang="en-US" altLang="en-US" dirty="0" smtClean="0">
              <a:latin typeface="Comic Sans MS" pitchFamily="66" charset="0"/>
            </a:endParaRPr>
          </a:p>
          <a:p>
            <a:r>
              <a:rPr lang="en-US" altLang="en-US" dirty="0" smtClean="0">
                <a:latin typeface="Comic Sans MS" pitchFamily="66" charset="0"/>
              </a:rPr>
              <a:t>most </a:t>
            </a:r>
            <a:r>
              <a:rPr lang="en-US" altLang="en-US" dirty="0">
                <a:latin typeface="Comic Sans MS" pitchFamily="66" charset="0"/>
              </a:rPr>
              <a:t>common </a:t>
            </a:r>
            <a:endParaRPr lang="en-US" altLang="en-US" dirty="0" smtClean="0">
              <a:latin typeface="Comic Sans MS" pitchFamily="66" charset="0"/>
            </a:endParaRPr>
          </a:p>
          <a:p>
            <a:r>
              <a:rPr lang="en-US" altLang="en-US" dirty="0" smtClean="0">
                <a:latin typeface="Comic Sans MS" pitchFamily="66" charset="0"/>
              </a:rPr>
              <a:t>height </a:t>
            </a:r>
            <a:r>
              <a:rPr lang="en-US" altLang="en-US" dirty="0">
                <a:latin typeface="Comic Sans MS" pitchFamily="66" charset="0"/>
              </a:rPr>
              <a:t>for </a:t>
            </a:r>
            <a:endParaRPr lang="en-US" altLang="en-US" dirty="0" smtClean="0">
              <a:latin typeface="Comic Sans MS" pitchFamily="66" charset="0"/>
            </a:endParaRPr>
          </a:p>
          <a:p>
            <a:r>
              <a:rPr lang="en-US" altLang="en-US" dirty="0" smtClean="0">
                <a:latin typeface="Comic Sans MS" pitchFamily="66" charset="0"/>
              </a:rPr>
              <a:t>black </a:t>
            </a:r>
            <a:r>
              <a:rPr lang="en-US" altLang="en-US" dirty="0">
                <a:latin typeface="Comic Sans MS" pitchFamily="66" charset="0"/>
              </a:rPr>
              <a:t>cherry </a:t>
            </a:r>
            <a:endParaRPr lang="en-US" altLang="en-US" dirty="0" smtClean="0">
              <a:latin typeface="Comic Sans MS" pitchFamily="66" charset="0"/>
            </a:endParaRPr>
          </a:p>
          <a:p>
            <a:r>
              <a:rPr lang="en-US" altLang="en-US" dirty="0" smtClean="0">
                <a:latin typeface="Comic Sans MS" pitchFamily="66" charset="0"/>
              </a:rPr>
              <a:t>trees</a:t>
            </a:r>
            <a:r>
              <a:rPr lang="en-US" altLang="en-US" dirty="0">
                <a:latin typeface="Comic Sans MS" pitchFamily="66" charset="0"/>
              </a:rPr>
              <a:t>?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308" y="1219200"/>
            <a:ext cx="5041692" cy="492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What is the </a:t>
            </a:r>
            <a:endParaRPr lang="en-US" altLang="en-US" dirty="0" smtClean="0">
              <a:latin typeface="Comic Sans MS" pitchFamily="66" charset="0"/>
            </a:endParaRPr>
          </a:p>
          <a:p>
            <a:r>
              <a:rPr lang="en-US" altLang="en-US" dirty="0" smtClean="0">
                <a:latin typeface="Comic Sans MS" pitchFamily="66" charset="0"/>
              </a:rPr>
              <a:t>typical score </a:t>
            </a:r>
          </a:p>
          <a:p>
            <a:r>
              <a:rPr lang="en-US" altLang="en-US" dirty="0" smtClean="0">
                <a:latin typeface="Comic Sans MS" pitchFamily="66" charset="0"/>
              </a:rPr>
              <a:t>on </a:t>
            </a:r>
            <a:r>
              <a:rPr lang="en-US" altLang="en-US" dirty="0">
                <a:latin typeface="Comic Sans MS" pitchFamily="66" charset="0"/>
              </a:rPr>
              <a:t>the final </a:t>
            </a:r>
            <a:endParaRPr lang="en-US" altLang="en-US" dirty="0" smtClean="0">
              <a:latin typeface="Comic Sans MS" pitchFamily="66" charset="0"/>
            </a:endParaRPr>
          </a:p>
          <a:p>
            <a:r>
              <a:rPr lang="en-US" altLang="en-US" dirty="0" smtClean="0">
                <a:latin typeface="Comic Sans MS" pitchFamily="66" charset="0"/>
              </a:rPr>
              <a:t>exam</a:t>
            </a:r>
            <a:r>
              <a:rPr lang="en-US" altLang="en-US" dirty="0">
                <a:latin typeface="Comic Sans MS" pitchFamily="66" charset="0"/>
              </a:rPr>
              <a:t>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524000"/>
            <a:ext cx="4445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latin typeface="Comic Sans MS" pitchFamily="66" charset="0"/>
              </a:rPr>
              <a:t>Mode = the most common value</a:t>
            </a:r>
          </a:p>
          <a:p>
            <a:pPr eaLnBrk="1" hangingPunct="1"/>
            <a:r>
              <a:rPr lang="en-US" altLang="en-US" sz="3000" dirty="0">
                <a:latin typeface="Comic Sans MS" pitchFamily="66" charset="0"/>
              </a:rPr>
              <a:t>Median = the middle observation </a:t>
            </a:r>
          </a:p>
          <a:p>
            <a:pPr eaLnBrk="1" hangingPunct="1"/>
            <a:r>
              <a:rPr lang="en-US" altLang="en-US" sz="3000" dirty="0">
                <a:latin typeface="Comic Sans MS" pitchFamily="66" charset="0"/>
              </a:rPr>
              <a:t>             (ordered data)</a:t>
            </a:r>
          </a:p>
          <a:p>
            <a:pPr eaLnBrk="1" hangingPunct="1"/>
            <a:r>
              <a:rPr lang="en-US" altLang="en-US" sz="3000" dirty="0" smtClean="0">
                <a:latin typeface="Comic Sans MS" pitchFamily="66" charset="0"/>
              </a:rPr>
              <a:t>Mean </a:t>
            </a:r>
            <a:r>
              <a:rPr lang="en-US" altLang="en-US" sz="3000" dirty="0">
                <a:latin typeface="Comic Sans MS" pitchFamily="66" charset="0"/>
              </a:rPr>
              <a:t>= sum of </a:t>
            </a:r>
            <a:r>
              <a:rPr lang="en-US" altLang="en-US" sz="3000" dirty="0" err="1">
                <a:latin typeface="Comic Sans MS" pitchFamily="66" charset="0"/>
              </a:rPr>
              <a:t>obs</a:t>
            </a:r>
            <a:r>
              <a:rPr lang="en-US" altLang="en-US" sz="3000" dirty="0">
                <a:latin typeface="Comic Sans MS" pitchFamily="66" charset="0"/>
              </a:rPr>
              <a:t>/# of </a:t>
            </a:r>
            <a:r>
              <a:rPr lang="en-US" altLang="en-US" sz="3000" dirty="0" err="1">
                <a:latin typeface="Comic Sans MS" pitchFamily="66" charset="0"/>
              </a:rPr>
              <a:t>obs</a:t>
            </a:r>
            <a:endParaRPr lang="en-US" altLang="en-US" sz="3000" dirty="0">
              <a:latin typeface="Comic Sans MS" pitchFamily="66" charset="0"/>
            </a:endParaRPr>
          </a:p>
          <a:p>
            <a:pPr eaLnBrk="1" hangingPunct="1"/>
            <a:r>
              <a:rPr lang="en-US" altLang="en-US" sz="3000" dirty="0" smtClean="0">
                <a:latin typeface="Comic Sans MS" pitchFamily="66" charset="0"/>
              </a:rPr>
              <a:t>Midrange </a:t>
            </a:r>
            <a:r>
              <a:rPr lang="en-US" altLang="en-US" sz="3000" dirty="0">
                <a:latin typeface="Comic Sans MS" pitchFamily="66" charset="0"/>
              </a:rPr>
              <a:t>= (</a:t>
            </a:r>
            <a:r>
              <a:rPr lang="en-US" altLang="en-US" sz="3000" dirty="0" err="1">
                <a:latin typeface="Comic Sans MS" pitchFamily="66" charset="0"/>
              </a:rPr>
              <a:t>Max+Min</a:t>
            </a:r>
            <a:r>
              <a:rPr lang="en-US" altLang="en-US" sz="3000" dirty="0">
                <a:latin typeface="Comic Sans MS" pitchFamily="66" charset="0"/>
              </a:rPr>
              <a:t>)/2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Data:  </a:t>
            </a:r>
            <a:r>
              <a:rPr lang="en-US" altLang="en-US" dirty="0" smtClean="0">
                <a:latin typeface="Comic Sans MS" pitchFamily="66" charset="0"/>
              </a:rPr>
              <a:t>40 70 50 10 50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Calculate the “averages” 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many modes </a:t>
            </a:r>
            <a:r>
              <a:rPr lang="en-US" dirty="0" smtClean="0"/>
              <a:t>does </a:t>
            </a:r>
            <a:r>
              <a:rPr lang="en-US" dirty="0"/>
              <a:t>this data have?</a:t>
            </a:r>
          </a:p>
          <a:p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25" y="2590800"/>
            <a:ext cx="752321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value (or </a:t>
            </a:r>
            <a:r>
              <a:rPr lang="en-US" dirty="0" smtClean="0"/>
              <a:t>values</a:t>
            </a:r>
            <a:r>
              <a:rPr lang="en-US" dirty="0"/>
              <a:t>) of the mode(s</a:t>
            </a:r>
            <a:r>
              <a:rPr lang="en-US" dirty="0" smtClean="0"/>
              <a:t>)?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25" y="2590800"/>
            <a:ext cx="752321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value of the </a:t>
            </a:r>
          </a:p>
          <a:p>
            <a:r>
              <a:rPr lang="en-US" dirty="0"/>
              <a:t>midrange</a:t>
            </a:r>
            <a:r>
              <a:rPr lang="en-US" dirty="0" smtClean="0"/>
              <a:t>?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25" y="2590800"/>
            <a:ext cx="752321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Histograms</a:t>
            </a:r>
            <a:endParaRPr lang="en-US" altLang="en-US" dirty="0" smtClean="0"/>
          </a:p>
        </p:txBody>
      </p:sp>
      <p:pic>
        <p:nvPicPr>
          <p:cNvPr id="819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447800"/>
            <a:ext cx="6026150" cy="400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/>
          </a:p>
          <a:p>
            <a:pPr>
              <a:buFont typeface="Arial" charset="0"/>
              <a:buNone/>
            </a:pPr>
            <a:endParaRPr lang="en-US" altLang="en-US"/>
          </a:p>
          <a:p>
            <a:pPr>
              <a:buFont typeface="Arial" charset="0"/>
              <a:buNone/>
            </a:pPr>
            <a:endParaRPr lang="en-US" altLang="en-US"/>
          </a:p>
          <a:p>
            <a:pPr>
              <a:buFont typeface="Arial" charset="0"/>
              <a:buNone/>
            </a:pPr>
            <a:endParaRPr lang="en-US" altLang="en-US"/>
          </a:p>
          <a:p>
            <a:pPr>
              <a:buFont typeface="Arial" charset="0"/>
              <a:buNone/>
            </a:pPr>
            <a:endParaRPr lang="en-US" altLang="en-US"/>
          </a:p>
          <a:p>
            <a:pPr>
              <a:buFont typeface="Arial" charset="0"/>
              <a:buNone/>
            </a:pPr>
            <a:endParaRPr lang="en-US" altLang="en-US" sz="2000"/>
          </a:p>
          <a:p>
            <a:pPr>
              <a:buFont typeface="Arial" charset="0"/>
              <a:buNone/>
            </a:pPr>
            <a:r>
              <a:rPr lang="en-US" altLang="en-US"/>
              <a:t>It forms a sort of dot plot…</a:t>
            </a:r>
          </a:p>
          <a:p>
            <a:pPr>
              <a:buFont typeface="Arial" charset="0"/>
              <a:buNone/>
            </a:pPr>
            <a:r>
              <a:rPr lang="en-US" altLang="en-US"/>
              <a:t>But the data are still there!</a:t>
            </a:r>
          </a:p>
          <a:p>
            <a:pPr>
              <a:buFont typeface="Arial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8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an approximate value for the mean</a:t>
            </a:r>
            <a:r>
              <a:rPr lang="en-US" dirty="0" smtClean="0"/>
              <a:t>?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25" y="2590800"/>
            <a:ext cx="752321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am I not asking you for the median?</a:t>
            </a:r>
          </a:p>
          <a:p>
            <a:pPr eaLnBrk="1" hangingPunct="1"/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25" y="2590800"/>
            <a:ext cx="752321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How many modes does this data have?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7" y="2971800"/>
            <a:ext cx="78978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value (or values) of the mode(s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7" y="2971800"/>
            <a:ext cx="78978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7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an approximate value for the mean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7" y="2971800"/>
            <a:ext cx="78978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7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am I not asking you about the midrange?</a:t>
            </a:r>
          </a:p>
          <a:p>
            <a:r>
              <a:rPr lang="en-US" dirty="0"/>
              <a:t> 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7" y="2971800"/>
            <a:ext cx="78978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7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0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To use Excel to calculate Descriptive Statistics for bigger data sets, you need to install the Analysis </a:t>
            </a:r>
            <a:r>
              <a:rPr lang="en-US" altLang="en-US" dirty="0" err="1">
                <a:latin typeface="Comic Sans MS" pitchFamily="66" charset="0"/>
              </a:rPr>
              <a:t>Toolpak</a:t>
            </a:r>
            <a:r>
              <a:rPr lang="en-US" altLang="en-US" dirty="0">
                <a:latin typeface="Comic Sans MS" pitchFamily="66" charset="0"/>
              </a:rPr>
              <a:t> Add-In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638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3500" dirty="0">
                <a:latin typeface="Comic Sans MS" pitchFamily="66" charset="0"/>
              </a:rPr>
              <a:t>Adding the Analysis </a:t>
            </a:r>
            <a:r>
              <a:rPr lang="en-US" altLang="en-US" sz="3500" dirty="0" err="1">
                <a:latin typeface="Comic Sans MS" pitchFamily="66" charset="0"/>
              </a:rPr>
              <a:t>ToolPak</a:t>
            </a:r>
            <a:r>
              <a:rPr lang="en-US" altLang="en-US" sz="3500" dirty="0">
                <a:latin typeface="Comic Sans MS" pitchFamily="66" charset="0"/>
              </a:rPr>
              <a:t> in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>
                <a:latin typeface="Comic Sans MS" pitchFamily="66" charset="0"/>
              </a:rPr>
              <a:t>    Microsoft Office Excel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>
                <a:latin typeface="Comic Sans MS" pitchFamily="66" charset="0"/>
              </a:rPr>
              <a:t>Opening Excel and click on the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>
                <a:latin typeface="Comic Sans MS" pitchFamily="66" charset="0"/>
              </a:rPr>
              <a:t>   'File' tab at the top left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>
                <a:latin typeface="Comic Sans MS" pitchFamily="66" charset="0"/>
              </a:rPr>
              <a:t>    of the screen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>
                <a:latin typeface="Comic Sans MS" pitchFamily="66" charset="0"/>
              </a:rPr>
              <a:t>At the bottom of the menu,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>
                <a:latin typeface="Comic Sans MS" pitchFamily="66" charset="0"/>
              </a:rPr>
              <a:t>    click on the 'Options'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>
                <a:latin typeface="Comic Sans MS" pitchFamily="66" charset="0"/>
              </a:rPr>
              <a:t>    button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>
                <a:latin typeface="Comic Sans MS" pitchFamily="66" charset="0"/>
              </a:rPr>
              <a:t>The Excel Options window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>
                <a:latin typeface="Comic Sans MS" pitchFamily="66" charset="0"/>
              </a:rPr>
              <a:t>    will open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12838"/>
            <a:ext cx="1673225" cy="57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In the column on the left, click on </a:t>
            </a:r>
            <a:r>
              <a:rPr lang="en-US" altLang="en-US" dirty="0" smtClean="0">
                <a:latin typeface="Comic Sans MS" pitchFamily="66" charset="0"/>
              </a:rPr>
              <a:t>the </a:t>
            </a:r>
            <a:endParaRPr lang="en-US" altLang="en-US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'Add-Ins'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 heading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981200"/>
            <a:ext cx="585628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Histograms</a:t>
            </a:r>
            <a:endParaRPr lang="en-US" altLang="en-US" dirty="0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More stem and leaf: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87525"/>
            <a:ext cx="32004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3725"/>
            <a:ext cx="4668838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3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On the right side of the window, </a:t>
            </a:r>
            <a:r>
              <a:rPr lang="en-US" altLang="en-US" dirty="0" smtClean="0">
                <a:latin typeface="Comic Sans MS" pitchFamily="66" charset="0"/>
              </a:rPr>
              <a:t>scroll </a:t>
            </a:r>
            <a:r>
              <a:rPr lang="en-US" altLang="en-US" dirty="0">
                <a:latin typeface="Comic Sans MS" pitchFamily="66" charset="0"/>
              </a:rPr>
              <a:t>down to </a:t>
            </a:r>
            <a:r>
              <a:rPr lang="en-US" altLang="en-US" dirty="0" smtClean="0">
                <a:latin typeface="Comic Sans MS" pitchFamily="66" charset="0"/>
              </a:rPr>
              <a:t>Add-Ins </a:t>
            </a:r>
            <a:endParaRPr lang="en-US" altLang="en-US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Click </a:t>
            </a:r>
            <a:r>
              <a:rPr lang="en-US" altLang="en-US" dirty="0">
                <a:latin typeface="Comic Sans MS" pitchFamily="66" charset="0"/>
              </a:rPr>
              <a:t>the </a:t>
            </a:r>
            <a:r>
              <a:rPr lang="en-US" altLang="en-US" dirty="0" smtClean="0">
                <a:latin typeface="Comic Sans MS" pitchFamily="66" charset="0"/>
              </a:rPr>
              <a:t>'Go</a:t>
            </a:r>
            <a:r>
              <a:rPr lang="en-US" altLang="en-US" dirty="0">
                <a:latin typeface="Comic Sans MS" pitchFamily="66" charset="0"/>
              </a:rPr>
              <a:t>' </a:t>
            </a:r>
            <a:r>
              <a:rPr lang="en-US" altLang="en-US" dirty="0" smtClean="0">
                <a:latin typeface="Comic Sans MS" pitchFamily="66" charset="0"/>
              </a:rPr>
              <a:t>\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button at the 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bottom</a:t>
            </a:r>
            <a:endParaRPr lang="en-US" alt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2895600"/>
            <a:ext cx="489426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An 'Add-Ins' window will </a:t>
            </a:r>
            <a:r>
              <a:rPr lang="en-US" altLang="en-US" dirty="0" smtClean="0">
                <a:latin typeface="Comic Sans MS" pitchFamily="66" charset="0"/>
              </a:rPr>
              <a:t>open </a:t>
            </a:r>
            <a:endParaRPr lang="en-US" altLang="en-US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Click in the checkbox next to  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    'Analysis </a:t>
            </a:r>
            <a:r>
              <a:rPr lang="en-US" altLang="en-US" dirty="0" err="1">
                <a:latin typeface="Comic Sans MS" pitchFamily="66" charset="0"/>
              </a:rPr>
              <a:t>ToolPak</a:t>
            </a:r>
            <a:r>
              <a:rPr lang="en-US" altLang="en-US" dirty="0">
                <a:latin typeface="Comic Sans MS" pitchFamily="66" charset="0"/>
              </a:rPr>
              <a:t>'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Click the 'OK' button</a:t>
            </a:r>
            <a:endParaRPr lang="en-US" alt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49538"/>
            <a:ext cx="3200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Click on the “Data” tab at the top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“Data Analysis” should be on the far </a:t>
            </a:r>
            <a:r>
              <a:rPr lang="en-US" altLang="en-US" dirty="0" smtClean="0">
                <a:latin typeface="Comic Sans MS" pitchFamily="66" charset="0"/>
              </a:rPr>
              <a:t>right </a:t>
            </a:r>
            <a:r>
              <a:rPr lang="en-US" altLang="en-US" dirty="0">
                <a:latin typeface="Comic Sans MS" pitchFamily="66" charset="0"/>
              </a:rPr>
              <a:t>of the ribbon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22662"/>
            <a:ext cx="8974138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Click on the “Data Analysis” button at the far right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Click on “Descriptive Statistics”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Click </a:t>
            </a:r>
            <a:r>
              <a:rPr lang="en-US" altLang="en-US" dirty="0" smtClean="0">
                <a:latin typeface="Comic Sans MS" pitchFamily="66" charset="0"/>
              </a:rPr>
              <a:t>“OK” 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Click on the button at the far right of “Input Range”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3883025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181600" y="2286000"/>
            <a:ext cx="914400" cy="1066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Highlight </a:t>
            </a:r>
            <a:r>
              <a:rPr lang="en-US" altLang="en-US" dirty="0" smtClean="0">
                <a:latin typeface="Comic Sans MS" pitchFamily="66" charset="0"/>
              </a:rPr>
              <a:t>the data in the table including the </a:t>
            </a:r>
            <a:r>
              <a:rPr lang="en-US" altLang="en-US" dirty="0">
                <a:latin typeface="Comic Sans MS" pitchFamily="66" charset="0"/>
              </a:rPr>
              <a:t>column </a:t>
            </a:r>
            <a:r>
              <a:rPr lang="en-US" altLang="en-US" dirty="0" smtClean="0">
                <a:latin typeface="Comic Sans MS" pitchFamily="66" charset="0"/>
              </a:rPr>
              <a:t>labels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971800" y="5867400"/>
            <a:ext cx="2514600" cy="5334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11107"/>
            <a:ext cx="9128760" cy="452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451100"/>
            <a:ext cx="50546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Click “Labels in First </a:t>
            </a:r>
            <a:r>
              <a:rPr lang="en-US" altLang="en-US" dirty="0" smtClean="0">
                <a:latin typeface="Comic Sans MS" pitchFamily="66" charset="0"/>
              </a:rPr>
              <a:t>Row</a:t>
            </a:r>
            <a:r>
              <a:rPr lang="en-US" altLang="en-US" dirty="0">
                <a:latin typeface="Comic Sans MS" pitchFamily="66" charset="0"/>
              </a:rPr>
              <a:t>” </a:t>
            </a:r>
          </a:p>
          <a:p>
            <a:pPr eaLnBrk="1" hangingPunct="1"/>
            <a:endParaRPr lang="en-US" altLang="en-US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Click </a:t>
            </a:r>
            <a:endParaRPr lang="en-US" altLang="en-US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“</a:t>
            </a:r>
            <a:r>
              <a:rPr lang="en-US" altLang="en-US" dirty="0">
                <a:latin typeface="Comic Sans MS" pitchFamily="66" charset="0"/>
              </a:rPr>
              <a:t>Summary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statistics”</a:t>
            </a:r>
            <a:endParaRPr lang="en-US" altLang="en-US" sz="2400" dirty="0">
              <a:latin typeface="Comic Sans MS" pitchFamily="66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495800" y="1752600"/>
            <a:ext cx="2438400" cy="2057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048000" y="4572000"/>
            <a:ext cx="1295400" cy="8382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Comic Sans MS" pitchFamily="66" charset="0"/>
              </a:rPr>
              <a:t>Tah</a:t>
            </a:r>
            <a:r>
              <a:rPr lang="en-US" altLang="en-US" dirty="0">
                <a:latin typeface="Comic Sans MS" pitchFamily="66" charset="0"/>
              </a:rPr>
              <a:t>-dah</a:t>
            </a:r>
            <a:r>
              <a:rPr lang="en-US" altLang="en-US" dirty="0" smtClean="0">
                <a:latin typeface="Comic Sans MS" pitchFamily="66" charset="0"/>
              </a:rPr>
              <a:t>!   (</a:t>
            </a:r>
            <a:r>
              <a:rPr lang="en-US" altLang="en-US" dirty="0">
                <a:latin typeface="Comic Sans MS" pitchFamily="66" charset="0"/>
              </a:rPr>
              <a:t>Yuck…)</a:t>
            </a:r>
            <a:endParaRPr lang="en-US" altLang="en-US" sz="2400" dirty="0">
              <a:latin typeface="Comic Sans MS" pitchFamily="66" charset="0"/>
            </a:endParaRPr>
          </a:p>
          <a:p>
            <a:endParaRPr lang="en-US" alt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6173"/>
            <a:ext cx="7696200" cy="513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638800"/>
          </a:xfrm>
        </p:spPr>
        <p:txBody>
          <a:bodyPr/>
          <a:lstStyle/>
          <a:p>
            <a:pPr eaLnBrk="1" hangingPunct="1"/>
            <a:r>
              <a:rPr lang="en-US" altLang="en-US" sz="3500" dirty="0">
                <a:latin typeface="Comic Sans MS" pitchFamily="66" charset="0"/>
              </a:rPr>
              <a:t>To make this </a:t>
            </a:r>
            <a:r>
              <a:rPr lang="en-US" altLang="en-US" sz="3500" dirty="0" smtClean="0">
                <a:latin typeface="Comic Sans MS" pitchFamily="66" charset="0"/>
              </a:rPr>
              <a:t>a useful summary table</a:t>
            </a:r>
            <a:r>
              <a:rPr lang="en-US" altLang="en-US" sz="3500" dirty="0">
                <a:latin typeface="Comic Sans MS" pitchFamily="66" charset="0"/>
              </a:rPr>
              <a:t>, highlight </a:t>
            </a:r>
            <a:r>
              <a:rPr lang="en-US" altLang="en-US" sz="3500" dirty="0" smtClean="0">
                <a:latin typeface="Comic Sans MS" pitchFamily="66" charset="0"/>
              </a:rPr>
              <a:t>the </a:t>
            </a:r>
            <a:r>
              <a:rPr lang="en-US" altLang="en-US" sz="3500" dirty="0">
                <a:latin typeface="Comic Sans MS" pitchFamily="66" charset="0"/>
              </a:rPr>
              <a:t>row of </a:t>
            </a:r>
            <a:r>
              <a:rPr lang="en-US" altLang="en-US" sz="3500" dirty="0" smtClean="0">
                <a:latin typeface="Comic Sans MS" pitchFamily="66" charset="0"/>
              </a:rPr>
              <a:t>labels</a:t>
            </a:r>
            <a:endParaRPr lang="en-US" altLang="en-US" sz="3500" dirty="0">
              <a:latin typeface="Comic Sans MS" pitchFamily="66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94" y="2062480"/>
            <a:ext cx="718952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638800"/>
          </a:xfrm>
        </p:spPr>
        <p:txBody>
          <a:bodyPr/>
          <a:lstStyle/>
          <a:p>
            <a:pPr eaLnBrk="1" hangingPunct="1"/>
            <a:r>
              <a:rPr lang="en-US" altLang="en-US" sz="3500" dirty="0" smtClean="0">
                <a:latin typeface="Comic Sans MS" pitchFamily="66" charset="0"/>
              </a:rPr>
              <a:t>Then </a:t>
            </a:r>
            <a:r>
              <a:rPr lang="en-US" altLang="en-US" sz="3500" dirty="0">
                <a:latin typeface="Comic Sans MS" pitchFamily="66" charset="0"/>
              </a:rPr>
              <a:t>drag it by </a:t>
            </a:r>
            <a:r>
              <a:rPr lang="en-US" altLang="en-US" sz="3500" dirty="0" smtClean="0">
                <a:latin typeface="Comic Sans MS" pitchFamily="66" charset="0"/>
              </a:rPr>
              <a:t>the </a:t>
            </a:r>
            <a:r>
              <a:rPr lang="en-US" altLang="en-US" sz="3500" dirty="0">
                <a:latin typeface="Comic Sans MS" pitchFamily="66" charset="0"/>
              </a:rPr>
              <a:t>edge so </a:t>
            </a:r>
            <a:r>
              <a:rPr lang="en-US" altLang="en-US" sz="3500" dirty="0" smtClean="0">
                <a:latin typeface="Comic Sans MS" pitchFamily="66" charset="0"/>
              </a:rPr>
              <a:t>the labels </a:t>
            </a:r>
            <a:r>
              <a:rPr lang="en-US" altLang="en-US" sz="3500" dirty="0">
                <a:latin typeface="Comic Sans MS" pitchFamily="66" charset="0"/>
              </a:rPr>
              <a:t>are over </a:t>
            </a:r>
            <a:r>
              <a:rPr lang="en-US" altLang="en-US" sz="3500" dirty="0" smtClean="0">
                <a:latin typeface="Comic Sans MS" pitchFamily="66" charset="0"/>
              </a:rPr>
              <a:t>the </a:t>
            </a:r>
            <a:r>
              <a:rPr lang="en-US" altLang="en-US" sz="3500" dirty="0">
                <a:latin typeface="Comic Sans MS" pitchFamily="66" charset="0"/>
              </a:rPr>
              <a:t>columns </a:t>
            </a:r>
            <a:r>
              <a:rPr lang="en-US" altLang="en-US" sz="3500" dirty="0" smtClean="0">
                <a:latin typeface="Comic Sans MS" pitchFamily="66" charset="0"/>
              </a:rPr>
              <a:t>containing </a:t>
            </a:r>
            <a:r>
              <a:rPr lang="en-US" altLang="en-US" sz="3500" dirty="0">
                <a:latin typeface="Comic Sans MS" pitchFamily="66" charset="0"/>
              </a:rPr>
              <a:t>numbers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54" y="2062479"/>
            <a:ext cx="7204764" cy="480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Histograms</a:t>
            </a:r>
            <a:endParaRPr lang="en-US" altLang="en-US" dirty="0" smtClean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Comparative stem and leaf</a:t>
            </a:r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5100"/>
            <a:ext cx="53975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19325"/>
            <a:ext cx="387508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5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638800"/>
          </a:xfrm>
        </p:spPr>
        <p:txBody>
          <a:bodyPr/>
          <a:lstStyle/>
          <a:p>
            <a:pPr eaLnBrk="1" hangingPunct="1"/>
            <a:r>
              <a:rPr lang="en-US" altLang="en-US" sz="3500" dirty="0" smtClean="0">
                <a:latin typeface="Comic Sans MS" pitchFamily="66" charset="0"/>
              </a:rPr>
              <a:t>Right click </a:t>
            </a:r>
            <a:r>
              <a:rPr lang="en-US" altLang="en-US" sz="3500" dirty="0">
                <a:latin typeface="Comic Sans MS" pitchFamily="66" charset="0"/>
              </a:rPr>
              <a:t>the letters </a:t>
            </a:r>
            <a:r>
              <a:rPr lang="en-US" altLang="en-US" sz="3500" dirty="0" smtClean="0">
                <a:latin typeface="Comic Sans MS" pitchFamily="66" charset="0"/>
              </a:rPr>
              <a:t>at the </a:t>
            </a:r>
            <a:r>
              <a:rPr lang="en-US" altLang="en-US" sz="3500" dirty="0">
                <a:latin typeface="Comic Sans MS" pitchFamily="66" charset="0"/>
              </a:rPr>
              <a:t>top of the </a:t>
            </a:r>
          </a:p>
          <a:p>
            <a:pPr eaLnBrk="1" hangingPunct="1"/>
            <a:r>
              <a:rPr lang="en-US" altLang="en-US" sz="3500" dirty="0">
                <a:latin typeface="Comic Sans MS" pitchFamily="66" charset="0"/>
              </a:rPr>
              <a:t>duplicate columns </a:t>
            </a:r>
            <a:r>
              <a:rPr lang="en-US" altLang="en-US" sz="3500" dirty="0" smtClean="0">
                <a:latin typeface="Comic Sans MS" pitchFamily="66" charset="0"/>
              </a:rPr>
              <a:t>then delete</a:t>
            </a:r>
            <a:endParaRPr lang="en-US" altLang="en-US" sz="3500" dirty="0">
              <a:latin typeface="Comic Sans MS" pitchFamily="66" charset="0"/>
            </a:endParaRPr>
          </a:p>
          <a:p>
            <a:pPr eaLnBrk="1" hangingPunct="1"/>
            <a:endParaRPr lang="en-US" altLang="en-US" sz="1000" dirty="0" smtClean="0">
              <a:latin typeface="Comic Sans MS" pitchFamily="66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94" y="2062480"/>
            <a:ext cx="7189524" cy="482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638800"/>
          </a:xfrm>
        </p:spPr>
        <p:txBody>
          <a:bodyPr/>
          <a:lstStyle/>
          <a:p>
            <a:pPr eaLnBrk="1" hangingPunct="1"/>
            <a:r>
              <a:rPr lang="en-US" altLang="en-US" sz="3500" dirty="0" smtClean="0">
                <a:latin typeface="Comic Sans MS" pitchFamily="66" charset="0"/>
              </a:rPr>
              <a:t>You may need to adjust </a:t>
            </a:r>
            <a:r>
              <a:rPr lang="en-US" altLang="en-US" sz="3500" dirty="0">
                <a:latin typeface="Comic Sans MS" pitchFamily="66" charset="0"/>
              </a:rPr>
              <a:t>the width </a:t>
            </a:r>
            <a:r>
              <a:rPr lang="en-US" altLang="en-US" sz="3500" dirty="0" smtClean="0">
                <a:latin typeface="Comic Sans MS" pitchFamily="66" charset="0"/>
              </a:rPr>
              <a:t>of column </a:t>
            </a:r>
            <a:r>
              <a:rPr lang="en-US" altLang="en-US" sz="3500" dirty="0">
                <a:latin typeface="Comic Sans MS" pitchFamily="66" charset="0"/>
              </a:rPr>
              <a:t>A so you can </a:t>
            </a:r>
            <a:r>
              <a:rPr lang="en-US" altLang="en-US" sz="3500" dirty="0" smtClean="0">
                <a:latin typeface="Comic Sans MS" pitchFamily="66" charset="0"/>
              </a:rPr>
              <a:t>see </a:t>
            </a:r>
            <a:r>
              <a:rPr lang="en-US" altLang="en-US" sz="3500" dirty="0">
                <a:latin typeface="Comic Sans MS" pitchFamily="66" charset="0"/>
              </a:rPr>
              <a:t>the words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95" y="2062480"/>
            <a:ext cx="7189524" cy="481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0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638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What statistics do you recognize?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95" y="2062480"/>
            <a:ext cx="7189524" cy="481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8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OK… but… where’s the midrange?</a:t>
            </a:r>
          </a:p>
          <a:p>
            <a:endParaRPr lang="en-US" alt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95" y="2062480"/>
            <a:ext cx="7189524" cy="481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94832"/>
            <a:ext cx="6639086" cy="466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5638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3500" dirty="0">
                <a:latin typeface="Comic Sans MS" pitchFamily="66" charset="0"/>
              </a:rPr>
              <a:t>Add another row for the “Midrange” For the values, start with “=” </a:t>
            </a:r>
            <a:r>
              <a:rPr lang="en-US" altLang="en-US" sz="3500" dirty="0" smtClean="0">
                <a:latin typeface="Comic Sans MS" pitchFamily="66" charset="0"/>
              </a:rPr>
              <a:t>then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 smtClean="0">
                <a:latin typeface="Comic Sans MS" pitchFamily="66" charset="0"/>
              </a:rPr>
              <a:t>enter </a:t>
            </a:r>
            <a:r>
              <a:rPr lang="en-US" altLang="en-US" sz="3500" dirty="0">
                <a:latin typeface="Comic Sans MS" pitchFamily="66" charset="0"/>
              </a:rPr>
              <a:t>the </a:t>
            </a:r>
            <a:endParaRPr lang="en-US" altLang="en-US" sz="3500" dirty="0" smtClean="0">
              <a:latin typeface="Comic Sans MS" pitchFamily="66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 smtClean="0">
                <a:latin typeface="Comic Sans MS" pitchFamily="66" charset="0"/>
              </a:rPr>
              <a:t>formula for the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 smtClean="0">
                <a:latin typeface="Comic Sans MS" pitchFamily="66" charset="0"/>
              </a:rPr>
              <a:t>midrange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 smtClean="0">
                <a:latin typeface="Comic Sans MS" pitchFamily="66" charset="0"/>
              </a:rPr>
              <a:t>Copy to the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500" dirty="0" smtClean="0">
                <a:latin typeface="Comic Sans MS" pitchFamily="66" charset="0"/>
              </a:rPr>
              <a:t>Other cells</a:t>
            </a:r>
            <a:endParaRPr lang="en-US" altLang="en-US" sz="3500" dirty="0">
              <a:latin typeface="Comic Sans MS" pitchFamily="66" charset="0"/>
            </a:endParaRPr>
          </a:p>
          <a:p>
            <a:r>
              <a:rPr lang="en-US" altLang="en-US" sz="3500" dirty="0" smtClean="0"/>
              <a:t> 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362200" y="3429000"/>
            <a:ext cx="3124200" cy="2819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Averages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1542" cy="690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01376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r>
              <a:rPr lang="en-US" dirty="0" smtClean="0"/>
              <a:t>A way to calculate an arithmetic mean if values are repeated or if certain data are given different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student earned grades of 77, 81, 95 and 77 on four regular </a:t>
            </a:r>
            <a:r>
              <a:rPr lang="en-US" dirty="0" smtClean="0"/>
              <a:t>tests which </a:t>
            </a:r>
            <a:r>
              <a:rPr lang="en-US" dirty="0"/>
              <a:t>count for 40% of the final grade </a:t>
            </a:r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/>
              <a:t>earned an 88 on the final exam which counts for </a:t>
            </a:r>
            <a:r>
              <a:rPr lang="en-US" dirty="0" smtClean="0"/>
              <a:t>40</a:t>
            </a:r>
            <a:r>
              <a:rPr lang="en-US" dirty="0"/>
              <a:t>%       </a:t>
            </a:r>
          </a:p>
          <a:p>
            <a:r>
              <a:rPr lang="en-US" dirty="0" smtClean="0"/>
              <a:t>Her </a:t>
            </a:r>
            <a:r>
              <a:rPr lang="en-US" dirty="0"/>
              <a:t>average homework grade was 83 which counts for 20% 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30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her weighted </a:t>
            </a:r>
            <a:r>
              <a:rPr lang="en-US" dirty="0" smtClean="0"/>
              <a:t>average </a:t>
            </a:r>
            <a:r>
              <a:rPr lang="en-US" dirty="0"/>
              <a:t>grade?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Histograms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Many bar/column charts display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	</a:t>
            </a:r>
            <a:r>
              <a:rPr lang="en-US" altLang="en-US" dirty="0" smtClean="0"/>
              <a:t>count data </a:t>
            </a:r>
          </a:p>
        </p:txBody>
      </p:sp>
    </p:spTree>
    <p:extLst>
      <p:ext uri="{BB962C8B-B14F-4D97-AF65-F5344CB8AC3E}">
        <p14:creationId xmlns:p14="http://schemas.microsoft.com/office/powerpoint/2010/main" val="33315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15058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Weighted Average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First spread out any data that have been grouped: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000" dirty="0" smtClean="0"/>
          </a:p>
          <a:p>
            <a:r>
              <a:rPr lang="en-US" dirty="0" smtClean="0"/>
              <a:t>For the 4 test grades, each is individually worth 40%/4 or 10%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50200"/>
              </p:ext>
            </p:extLst>
          </p:nvPr>
        </p:nvGraphicFramePr>
        <p:xfrm>
          <a:off x="1752600" y="25908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Grade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77, 81, 95, 77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1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Weighted Average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638800"/>
          </a:xfrm>
        </p:spPr>
        <p:txBody>
          <a:bodyPr/>
          <a:lstStyle/>
          <a:p>
            <a:r>
              <a:rPr lang="en-US" dirty="0" err="1" smtClean="0"/>
              <a:t>Tah</a:t>
            </a:r>
            <a:r>
              <a:rPr lang="en-US" dirty="0" smtClean="0"/>
              <a:t>-dah! Each grade has its own weight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167709"/>
              </p:ext>
            </p:extLst>
          </p:nvPr>
        </p:nvGraphicFramePr>
        <p:xfrm>
          <a:off x="1752600" y="2606040"/>
          <a:ext cx="60960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Grade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Weighted Average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Next change the % into decimals: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05326"/>
              </p:ext>
            </p:extLst>
          </p:nvPr>
        </p:nvGraphicFramePr>
        <p:xfrm>
          <a:off x="1752600" y="2743200"/>
          <a:ext cx="60960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Grade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10% -&gt; 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40% -&gt; 0.40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20% -&gt; 0.20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8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Next multiply the grades by the </a:t>
            </a:r>
            <a:r>
              <a:rPr lang="en-US" dirty="0" smtClean="0"/>
              <a:t>weights: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276342"/>
              </p:ext>
            </p:extLst>
          </p:nvPr>
        </p:nvGraphicFramePr>
        <p:xfrm>
          <a:off x="1752600" y="2743200"/>
          <a:ext cx="60960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Grade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G x W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7.7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8.1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0.40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0.20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WEIGHTED AVERAGES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Weighted Average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dirty="0"/>
              <a:t>Next multiply the grades by the </a:t>
            </a:r>
            <a:r>
              <a:rPr lang="en-US" dirty="0" smtClean="0"/>
              <a:t>weights: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627792"/>
              </p:ext>
            </p:extLst>
          </p:nvPr>
        </p:nvGraphicFramePr>
        <p:xfrm>
          <a:off x="1752600" y="2743200"/>
          <a:ext cx="60960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Grade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G x W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7.7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8.1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9.5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7.7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0.40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35.2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0.20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16.6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8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Add ‘</a:t>
            </a:r>
            <a:r>
              <a:rPr lang="en-US" dirty="0" err="1" smtClean="0"/>
              <a:t>em</a:t>
            </a:r>
            <a:r>
              <a:rPr lang="en-US" dirty="0" smtClean="0"/>
              <a:t> up!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52033"/>
              </p:ext>
            </p:extLst>
          </p:nvPr>
        </p:nvGraphicFramePr>
        <p:xfrm>
          <a:off x="1752600" y="2209800"/>
          <a:ext cx="60960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Grade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G x W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7.7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8.1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9.5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7.7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0.40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35.2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0.20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16.6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en-US" sz="3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WEIGHTED AVERAGES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Weighted Average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That is the weighted average!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61332"/>
              </p:ext>
            </p:extLst>
          </p:nvPr>
        </p:nvGraphicFramePr>
        <p:xfrm>
          <a:off x="1752600" y="2209800"/>
          <a:ext cx="60960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Grade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G x W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7.7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8.1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9.5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0.10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7.7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0.40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35.2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0.20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16.6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bg1"/>
                          </a:solidFill>
                        </a:rPr>
                        <a:t>84.8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172200" y="6019800"/>
            <a:ext cx="1295400" cy="609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661356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700" dirty="0" smtClean="0"/>
              <a:t>How to Lie with Statistics #3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Data set: Wall Street Bonuses</a:t>
            </a:r>
          </a:p>
          <a:p>
            <a:pPr>
              <a:spcBef>
                <a:spcPts val="0"/>
              </a:spcBef>
            </a:pPr>
            <a:endParaRPr lang="en-US" altLang="en-US" sz="1000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en-US" altLang="en-US" dirty="0" smtClean="0">
                <a:latin typeface="Comic Sans MS" pitchFamily="66" charset="0"/>
              </a:rPr>
              <a:t>CEO </a:t>
            </a:r>
            <a:r>
              <a:rPr lang="en-US" altLang="en-US" dirty="0">
                <a:latin typeface="Comic Sans MS" pitchFamily="66" charset="0"/>
              </a:rPr>
              <a:t>				$5,000,000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Comic Sans MS" pitchFamily="66" charset="0"/>
              </a:rPr>
              <a:t>COO 				$3,000,000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Comic Sans MS" pitchFamily="66" charset="0"/>
              </a:rPr>
              <a:t>CFO 				$2,000,000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Comic Sans MS" pitchFamily="66" charset="0"/>
              </a:rPr>
              <a:t>3VPs				$1,000,000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Comic Sans MS" pitchFamily="66" charset="0"/>
              </a:rPr>
              <a:t>5 top traders		$   500,000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Comic Sans MS" pitchFamily="66" charset="0"/>
              </a:rPr>
              <a:t>9 heads of </a:t>
            </a:r>
            <a:r>
              <a:rPr lang="en-US" altLang="en-US" dirty="0" err="1">
                <a:latin typeface="Comic Sans MS" pitchFamily="66" charset="0"/>
              </a:rPr>
              <a:t>dept</a:t>
            </a:r>
            <a:r>
              <a:rPr lang="en-US" altLang="en-US" dirty="0">
                <a:latin typeface="Comic Sans MS" pitchFamily="66" charset="0"/>
              </a:rPr>
              <a:t>	$   100,000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Comic Sans MS" pitchFamily="66" charset="0"/>
              </a:rPr>
              <a:t>51 employees		$        </a:t>
            </a:r>
            <a:r>
              <a:rPr lang="en-US" altLang="en-US" dirty="0" smtClean="0">
                <a:latin typeface="Comic Sans MS" pitchFamily="66" charset="0"/>
              </a:rPr>
              <a:t>   </a:t>
            </a:r>
            <a:r>
              <a:rPr lang="en-US" altLang="en-US" dirty="0">
                <a:latin typeface="Comic Sans MS" pitchFamily="66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You would enter the data in Excel including the 51 </a:t>
            </a:r>
            <a:r>
              <a:rPr lang="en-US" altLang="en-US" dirty="0" err="1">
                <a:latin typeface="Comic Sans MS" pitchFamily="66" charset="0"/>
              </a:rPr>
              <a:t>zeros</a:t>
            </a:r>
            <a:endParaRPr lang="en-US" altLang="en-US" dirty="0">
              <a:latin typeface="Comic Sans MS" pitchFamily="66" charset="0"/>
            </a:endParaRPr>
          </a:p>
          <a:p>
            <a:endParaRPr lang="en-US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700" dirty="0" smtClean="0"/>
              <a:t>How to Lie with Statistics #3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2560083"/>
            <a:ext cx="6748463" cy="429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So… what if your data are </a:t>
            </a:r>
            <a:r>
              <a:rPr lang="en-US" altLang="en-US" dirty="0" smtClean="0">
                <a:solidFill>
                  <a:schemeClr val="tx1"/>
                </a:solidFill>
              </a:rPr>
              <a:t>measurements</a:t>
            </a:r>
            <a:r>
              <a:rPr lang="en-US" altLang="en-US" dirty="0" smtClean="0"/>
              <a:t> rather than counts?</a:t>
            </a:r>
            <a:endParaRPr lang="en-US" altLang="en-US" dirty="0" smtClean="0">
              <a:cs typeface="Times New Roman" pitchFamily="18" charset="0"/>
            </a:endParaRPr>
          </a:p>
          <a:p>
            <a:endParaRPr lang="en-US" altLang="en-US" dirty="0" smtClean="0"/>
          </a:p>
        </p:txBody>
      </p:sp>
      <p:grpSp>
        <p:nvGrpSpPr>
          <p:cNvPr id="99332" name="Group 1"/>
          <p:cNvGrpSpPr>
            <a:grpSpLocks/>
          </p:cNvGrpSpPr>
          <p:nvPr/>
        </p:nvGrpSpPr>
        <p:grpSpPr bwMode="auto">
          <a:xfrm>
            <a:off x="342900" y="3705225"/>
            <a:ext cx="2857500" cy="2857500"/>
            <a:chOff x="-10286" y="3704989"/>
            <a:chExt cx="2857500" cy="2857500"/>
          </a:xfrm>
        </p:grpSpPr>
        <p:pic>
          <p:nvPicPr>
            <p:cNvPr id="99334" name="Picture 7" descr="http://www2.kprdsb.ca/cdciw/departments/Math/stokes/12DataManage/images/countin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13" y="4038600"/>
              <a:ext cx="1510287" cy="22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5" name="Picture 9" descr="http://www.freelancewritinggigs.com/wp-content/uploads/2009/12/circle-with-slash-300x3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86" y="3704989"/>
              <a:ext cx="28575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9333" name="Picture 5" descr="http://upload.wikimedia.org/wikipedia/commons/thumb/c/c1/FourMetricInstruments.JPG/200px-FourMetricInstrume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8956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670023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Excel Summary Table: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700" dirty="0" smtClean="0"/>
              <a:t>How to Lie with Statistics #3</a:t>
            </a:r>
          </a:p>
        </p:txBody>
      </p:sp>
      <p:graphicFrame>
        <p:nvGraphicFramePr>
          <p:cNvPr id="9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75050"/>
              </p:ext>
            </p:extLst>
          </p:nvPr>
        </p:nvGraphicFramePr>
        <p:xfrm>
          <a:off x="4648200" y="2122487"/>
          <a:ext cx="4419600" cy="1763713"/>
        </p:xfrm>
        <a:graphic>
          <a:graphicData uri="http://schemas.openxmlformats.org/drawingml/2006/table">
            <a:tbl>
              <a:tblPr/>
              <a:tblGrid>
                <a:gridCol w="2411413"/>
                <a:gridCol w="2008187"/>
              </a:tblGrid>
              <a:tr h="352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Wall Street Bonuses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Mean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$ 230,985.90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Median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$ 0.00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Mode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$ 0.00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Midrange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$2,500,000.00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Since all of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these are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“averages”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you can use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whichever one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you like…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700" dirty="0" smtClean="0"/>
              <a:t>How to Lie with Statistics #3</a:t>
            </a:r>
          </a:p>
        </p:txBody>
      </p:sp>
      <p:pic>
        <p:nvPicPr>
          <p:cNvPr id="6" name="Picture 51" descr="http://paradigm-shift-21st-century.nl/plaatjes/good-and-ev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60901"/>
              </p:ext>
            </p:extLst>
          </p:nvPr>
        </p:nvGraphicFramePr>
        <p:xfrm>
          <a:off x="4648200" y="2122487"/>
          <a:ext cx="4419600" cy="1763713"/>
        </p:xfrm>
        <a:graphic>
          <a:graphicData uri="http://schemas.openxmlformats.org/drawingml/2006/table">
            <a:tbl>
              <a:tblPr/>
              <a:tblGrid>
                <a:gridCol w="2411413"/>
                <a:gridCol w="2008187"/>
              </a:tblGrid>
              <a:tr h="352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Wall Street Bonuses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Mean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$ 230,985.90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Median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$ 0.00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Mode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$ 0.00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Midrange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$2,500,000.00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Which one would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you use to show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this company is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evil?</a:t>
            </a:r>
          </a:p>
          <a:p>
            <a:endParaRPr lang="en-US" dirty="0"/>
          </a:p>
        </p:txBody>
      </p:sp>
      <p:pic>
        <p:nvPicPr>
          <p:cNvPr id="5" name="Picture 7" descr="http://www.firststone.com/articles/images/the_usual_susp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41148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459510"/>
              </p:ext>
            </p:extLst>
          </p:nvPr>
        </p:nvGraphicFramePr>
        <p:xfrm>
          <a:off x="4648200" y="2122487"/>
          <a:ext cx="4419600" cy="1763713"/>
        </p:xfrm>
        <a:graphic>
          <a:graphicData uri="http://schemas.openxmlformats.org/drawingml/2006/table">
            <a:tbl>
              <a:tblPr/>
              <a:tblGrid>
                <a:gridCol w="2411413"/>
                <a:gridCol w="2008187"/>
              </a:tblGrid>
              <a:tr h="352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Wall Street Bonuses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Mean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$ 230,985.90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Median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$ 0.00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Mode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$ 0.00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Midrange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$2,500,000.00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39093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Which one could you use to show the company is not paying 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any </a:t>
            </a:r>
            <a:r>
              <a:rPr lang="en-US" altLang="en-US" dirty="0">
                <a:latin typeface="Comic Sans MS" pitchFamily="66" charset="0"/>
              </a:rPr>
              <a:t>bonuses?</a:t>
            </a:r>
          </a:p>
          <a:p>
            <a:endParaRPr lang="en-US" dirty="0"/>
          </a:p>
        </p:txBody>
      </p:sp>
      <p:pic>
        <p:nvPicPr>
          <p:cNvPr id="5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2488"/>
            <a:ext cx="3581400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72"/>
          <p:cNvGraphicFramePr>
            <a:graphicFrameLocks noGrp="1"/>
          </p:cNvGraphicFramePr>
          <p:nvPr/>
        </p:nvGraphicFramePr>
        <p:xfrm>
          <a:off x="4191000" y="4370388"/>
          <a:ext cx="4419600" cy="1725614"/>
        </p:xfrm>
        <a:graphic>
          <a:graphicData uri="http://schemas.openxmlformats.org/drawingml/2006/table">
            <a:tbl>
              <a:tblPr/>
              <a:tblGrid>
                <a:gridCol w="2411413"/>
                <a:gridCol w="2008187"/>
              </a:tblGrid>
              <a:tr h="3143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Wall Street Bonuses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Mean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$ 230,985.90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Median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$ 0.00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Mode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$ 0.00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Midrange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$2,500,000.00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MEASURES OF CENTRAL TENDENCY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30264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The average </a:t>
            </a:r>
            <a:r>
              <a:rPr lang="en-US" dirty="0"/>
              <a:t>we get may not have any real meaning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8954341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TO LIE WITH AVERAGES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#1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07547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784701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TO LIE WITH AVERAGES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#2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05921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3962400" cy="56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HOW TO LIE WITH AVERAGES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#3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75599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Averages tell where the data tends to pile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Another good </a:t>
            </a:r>
            <a:r>
              <a:rPr lang="en-US" altLang="en-US" dirty="0" smtClean="0">
                <a:latin typeface="Comic Sans MS" pitchFamily="66" charset="0"/>
              </a:rPr>
              <a:t>way to describe data </a:t>
            </a:r>
            <a:r>
              <a:rPr lang="en-US" altLang="en-US" dirty="0">
                <a:latin typeface="Comic Sans MS" pitchFamily="66" charset="0"/>
              </a:rPr>
              <a:t>is how spread out it is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819400"/>
            <a:ext cx="85153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7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Often we change the measurements into counts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These derived counts are also “</a:t>
            </a:r>
            <a:r>
              <a:rPr lang="en-US" altLang="en-US" dirty="0" smtClean="0">
                <a:solidFill>
                  <a:schemeClr val="tx1"/>
                </a:solidFill>
              </a:rPr>
              <a:t>frequencies</a:t>
            </a:r>
            <a:r>
              <a:rPr lang="en-US" altLang="en-US" dirty="0" smtClean="0"/>
              <a:t>”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42261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25" y="762000"/>
            <a:ext cx="984885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</a:t>
            </a:r>
            <a:r>
              <a:rPr lang="en-US" altLang="en-US" sz="2400" dirty="0">
                <a:solidFill>
                  <a:schemeClr val="bg1"/>
                </a:solidFill>
              </a:rPr>
              <a:t>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>
                <a:latin typeface="Comic Sans MS" pitchFamily="66" charset="0"/>
              </a:rPr>
              <a:t>Suppose you are using the mean “5” to describe each of the observations in your sample</a:t>
            </a:r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448050"/>
            <a:ext cx="85153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Descriptive Statistics</a:t>
            </a:r>
          </a:p>
        </p:txBody>
      </p:sp>
    </p:spTree>
    <p:extLst>
      <p:ext uri="{BB962C8B-B14F-4D97-AF65-F5344CB8AC3E}">
        <p14:creationId xmlns:p14="http://schemas.microsoft.com/office/powerpoint/2010/main" val="2131980653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>
                <a:latin typeface="Comic Sans MS" pitchFamily="66" charset="0"/>
              </a:rPr>
              <a:t>For which sample would “5” be closer to the actual data values?</a:t>
            </a:r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448050"/>
            <a:ext cx="85153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40850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>
                <a:latin typeface="Comic Sans MS" pitchFamily="66" charset="0"/>
              </a:rPr>
              <a:t>In other words, for </a:t>
            </a:r>
            <a:r>
              <a:rPr lang="en-US" altLang="en-US" dirty="0">
                <a:latin typeface="Comic Sans MS" pitchFamily="66" charset="0"/>
              </a:rPr>
              <a:t>which of the two sets of data would the mean be a better descriptor?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448050"/>
            <a:ext cx="85153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36740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For which of the two sets of data would the mean be a better descriptor?</a:t>
            </a:r>
          </a:p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7015163" cy="35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5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Numbers telling how spread out our data </a:t>
            </a:r>
            <a:r>
              <a:rPr lang="en-US" altLang="en-US" dirty="0" smtClean="0">
                <a:latin typeface="Comic Sans MS" pitchFamily="66" charset="0"/>
              </a:rPr>
              <a:t>values are </a:t>
            </a: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>are called</a:t>
            </a:r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“Measures of Variability”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variability tells how close to the “average” the sample data tend to be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99" y="3505200"/>
            <a:ext cx="525387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833588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Just like </a:t>
            </a:r>
            <a:r>
              <a:rPr lang="en-US" altLang="en-US" dirty="0" smtClean="0">
                <a:latin typeface="Comic Sans MS" pitchFamily="66" charset="0"/>
              </a:rPr>
              <a:t>measures </a:t>
            </a:r>
            <a:r>
              <a:rPr lang="en-US" altLang="en-US" dirty="0">
                <a:latin typeface="Comic Sans MS" pitchFamily="66" charset="0"/>
              </a:rPr>
              <a:t>of </a:t>
            </a:r>
            <a:r>
              <a:rPr lang="en-US" altLang="en-US" dirty="0" smtClean="0">
                <a:latin typeface="Comic Sans MS" pitchFamily="66" charset="0"/>
              </a:rPr>
              <a:t>central tendency</a:t>
            </a:r>
            <a:r>
              <a:rPr lang="en-US" altLang="en-US" dirty="0">
                <a:latin typeface="Comic Sans MS" pitchFamily="66" charset="0"/>
              </a:rPr>
              <a:t>, there are several </a:t>
            </a:r>
            <a:r>
              <a:rPr lang="en-US" altLang="en-US" dirty="0" smtClean="0">
                <a:latin typeface="Comic Sans MS" pitchFamily="66" charset="0"/>
              </a:rPr>
              <a:t>measures </a:t>
            </a:r>
            <a:r>
              <a:rPr lang="en-US" altLang="en-US" dirty="0">
                <a:latin typeface="Comic Sans MS" pitchFamily="66" charset="0"/>
              </a:rPr>
              <a:t>of </a:t>
            </a:r>
            <a:r>
              <a:rPr lang="en-US" altLang="en-US" dirty="0" smtClean="0">
                <a:latin typeface="Comic Sans MS" pitchFamily="66" charset="0"/>
              </a:rPr>
              <a:t>variability </a:t>
            </a:r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Range = max –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Interquartile range (symbolized IQR):</a:t>
            </a:r>
          </a:p>
          <a:p>
            <a:endParaRPr lang="en-US" dirty="0"/>
          </a:p>
          <a:p>
            <a:pPr algn="ctr"/>
            <a:r>
              <a:rPr lang="en-US" dirty="0" smtClean="0"/>
              <a:t>IQR = 3</a:t>
            </a:r>
            <a:r>
              <a:rPr lang="en-US" baseline="30000" dirty="0" smtClean="0"/>
              <a:t>rd</a:t>
            </a:r>
            <a:r>
              <a:rPr lang="en-US" dirty="0" smtClean="0"/>
              <a:t> quartile – 1</a:t>
            </a:r>
            <a:r>
              <a:rPr lang="en-US" baseline="30000" dirty="0" smtClean="0"/>
              <a:t>st</a:t>
            </a:r>
            <a:r>
              <a:rPr lang="en-US" dirty="0" smtClean="0"/>
              <a:t> quartile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change measured data to categories by splitting the continuum into named categories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39255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“Range Rule of Thumb”</a:t>
            </a:r>
          </a:p>
          <a:p>
            <a:r>
              <a:rPr lang="en-US" dirty="0" smtClean="0"/>
              <a:t>A quick-and-dirty variance measure:</a:t>
            </a:r>
          </a:p>
          <a:p>
            <a:endParaRPr lang="en-US" sz="2000" dirty="0"/>
          </a:p>
          <a:p>
            <a:pPr algn="ctr"/>
            <a:r>
              <a:rPr lang="en-US" dirty="0" smtClean="0"/>
              <a:t>(Max – Min)/4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r>
              <a:rPr lang="en-US" sz="3500" dirty="0" smtClean="0">
                <a:solidFill>
                  <a:srgbClr val="00FFFF"/>
                </a:solidFill>
              </a:rPr>
              <a:t>Note to self: yes, this is correct…</a:t>
            </a:r>
            <a:endParaRPr lang="en-US" sz="35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8644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638800"/>
          </a:xfrm>
        </p:spPr>
        <p:txBody>
          <a:bodyPr/>
          <a:lstStyle/>
          <a:p>
            <a:r>
              <a:rPr lang="en-US" dirty="0" smtClean="0"/>
              <a:t>Variance (symbolized 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endParaRPr lang="en-US" sz="2000" dirty="0" smtClean="0"/>
          </a:p>
          <a:p>
            <a:r>
              <a:rPr lang="en-US" dirty="0" smtClean="0"/>
              <a:t>	s</a:t>
            </a:r>
            <a:r>
              <a:rPr lang="en-US" baseline="30000" dirty="0" smtClean="0"/>
              <a:t>2</a:t>
            </a:r>
            <a:r>
              <a:rPr lang="en-US" dirty="0" smtClean="0"/>
              <a:t> =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/>
              <p:cNvSpPr txBox="1">
                <a:spLocks/>
              </p:cNvSpPr>
              <p:nvPr/>
            </p:nvSpPr>
            <p:spPr bwMode="auto">
              <a:xfrm>
                <a:off x="2743200" y="20574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2057400"/>
                <a:ext cx="4800600" cy="1676400"/>
              </a:xfrm>
              <a:prstGeom prst="rect">
                <a:avLst/>
              </a:prstGeom>
              <a:blipFill rotWithShape="1">
                <a:blip r:embed="rId2"/>
                <a:stretch>
                  <a:fillRect l="-4442" t="-6545" b="-7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0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>
                    <a:latin typeface="Comic Sans MS" pitchFamily="66" charset="0"/>
                  </a:rPr>
                  <a:t>An observation “x” minus the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</m:oMath>
                </a14:m>
                <a:r>
                  <a:rPr lang="en-US" altLang="en-US" dirty="0" smtClean="0">
                    <a:latin typeface="Comic Sans MS" pitchFamily="66" charset="0"/>
                  </a:rPr>
                  <a:t> is called a “deviation”</a:t>
                </a:r>
                <a:endParaRPr lang="en-US" altLang="en-US" dirty="0">
                  <a:latin typeface="Comic Sans MS" pitchFamily="66" charset="0"/>
                </a:endParaRPr>
              </a:p>
              <a:p>
                <a:endParaRPr lang="en-US" altLang="en-US" sz="2000" dirty="0" smtClean="0">
                  <a:latin typeface="Comic Sans MS" pitchFamily="66" charset="0"/>
                </a:endParaRPr>
              </a:p>
              <a:p>
                <a:r>
                  <a:rPr lang="en-US" altLang="en-US" dirty="0" smtClean="0">
                    <a:latin typeface="Comic Sans MS" pitchFamily="66" charset="0"/>
                  </a:rPr>
                  <a:t>The </a:t>
                </a:r>
                <a:r>
                  <a:rPr lang="en-US" altLang="en-US" dirty="0">
                    <a:latin typeface="Comic Sans MS" pitchFamily="66" charset="0"/>
                  </a:rPr>
                  <a:t>variance is sort of an average </a:t>
                </a:r>
                <a:r>
                  <a:rPr lang="en-US" altLang="en-US" dirty="0" smtClean="0">
                    <a:latin typeface="Comic Sans MS" pitchFamily="66" charset="0"/>
                  </a:rPr>
                  <a:t>(arithmetic mean) of </a:t>
                </a:r>
                <a:r>
                  <a:rPr lang="en-US" altLang="en-US" dirty="0">
                    <a:latin typeface="Comic Sans MS" pitchFamily="66" charset="0"/>
                  </a:rPr>
                  <a:t>the squared deviations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6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Sums of squared deviations are used in the formula for a circle:</a:t>
            </a:r>
          </a:p>
          <a:p>
            <a:endParaRPr lang="en-US" sz="2000" dirty="0"/>
          </a:p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(x-h)</a:t>
            </a:r>
            <a:r>
              <a:rPr lang="en-US" baseline="30000" dirty="0" smtClean="0"/>
              <a:t>2</a:t>
            </a:r>
            <a:r>
              <a:rPr lang="en-US" dirty="0" smtClean="0"/>
              <a:t> + (y-k)</a:t>
            </a:r>
            <a:r>
              <a:rPr lang="en-US" baseline="30000" dirty="0"/>
              <a:t>2</a:t>
            </a:r>
          </a:p>
          <a:p>
            <a:endParaRPr lang="en-US" sz="2000" dirty="0"/>
          </a:p>
          <a:p>
            <a:r>
              <a:rPr lang="en-US" dirty="0" smtClean="0"/>
              <a:t>where r is the radius of the circle and (</a:t>
            </a:r>
            <a:r>
              <a:rPr lang="en-US" dirty="0" err="1" smtClean="0"/>
              <a:t>h,k</a:t>
            </a:r>
            <a:r>
              <a:rPr lang="en-US" dirty="0" smtClean="0"/>
              <a:t>) is its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97955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OK… so if its sort of an arithmetic mean, </a:t>
            </a:r>
            <a:r>
              <a:rPr lang="en-US" dirty="0" err="1" smtClean="0"/>
              <a:t>howcum</a:t>
            </a:r>
            <a:r>
              <a:rPr lang="en-US" dirty="0" smtClean="0"/>
              <a:t> is it divided by “n-1” not “n”?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time we estimate something in the population using our sample we have used up a bit of the “luck” that we had in getting a (hopefully) representative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up for that, we give a little edge to the opposing side of the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a small variability means our sample arithmetic mean is a better estimate of the population mean than a large variability is, we bump up our estimate of variability a tad to make up for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Dividing by “n” would give us a smaller variance than dividing by “n-1”, so we use that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not “n-2”?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371600"/>
          <a:ext cx="2514600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</a:tblGrid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Sale price </a:t>
                      </a:r>
                      <a:endParaRPr lang="en-US" sz="25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in thousand $)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8.0 – 11.0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11.1 - 14.1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14.2 – 17.2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17.3 – 20.3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20.4 – 23.4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23.5 – 26.5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789420" y="3200400"/>
          <a:ext cx="1821180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1180"/>
              </a:tblGrid>
              <a:tr h="672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Years of experience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2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1 - 2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2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3 - 4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2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5 - 6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2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7 - 8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2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9 - 10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62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11+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429000" y="1600200"/>
          <a:ext cx="3048000" cy="416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361244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+mn-lt"/>
                        </a:rPr>
                        <a:t>Minutes Internet Usage</a:t>
                      </a:r>
                      <a:endParaRPr lang="en-US" sz="2500" dirty="0">
                        <a:latin typeface="+mn-lt"/>
                      </a:endParaRPr>
                    </a:p>
                  </a:txBody>
                  <a:tcPr marT="45711" marB="45711"/>
                </a:tc>
              </a:tr>
              <a:tr h="36124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1-10</a:t>
                      </a:r>
                      <a:endParaRPr lang="en-US" sz="2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  <a:tr h="36124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11-20</a:t>
                      </a:r>
                      <a:endParaRPr lang="en-US" sz="2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  <a:tr h="36124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21-30</a:t>
                      </a:r>
                      <a:endParaRPr lang="en-US" sz="2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  <a:tr h="36124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31-40</a:t>
                      </a:r>
                      <a:endParaRPr lang="en-US" sz="2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  <a:tr h="36124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41-50</a:t>
                      </a:r>
                      <a:endParaRPr lang="en-US" sz="2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  <a:tr h="36124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51-60</a:t>
                      </a:r>
                      <a:endParaRPr lang="en-US" sz="2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  <a:tr h="36124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60+</a:t>
                      </a:r>
                      <a:endParaRPr lang="en-US" sz="2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25302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Why not “n-2”?</a:t>
                </a:r>
              </a:p>
              <a:p>
                <a:endParaRPr lang="en-US" dirty="0"/>
              </a:p>
              <a:p>
                <a:r>
                  <a:rPr lang="en-US" dirty="0" smtClean="0"/>
                  <a:t>Because we only have used 1 estimate to calculate the variance: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2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>
                    <a:latin typeface="Comic Sans MS" pitchFamily="66" charset="0"/>
                  </a:rPr>
                  <a:t>So, the variance is sort of an average (arithmetic mean) of the squared deviations bumped up a tad to make up for using an estimate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</m:oMath>
                </a14:m>
                <a:r>
                  <a:rPr lang="en-US" altLang="en-US" dirty="0" smtClean="0">
                    <a:latin typeface="Comic Sans MS" pitchFamily="66" charset="0"/>
                  </a:rPr>
                  <a:t>) of the population mean (</a:t>
                </a:r>
                <a:r>
                  <a:rPr lang="el-GR" altLang="en-US" i="1" dirty="0"/>
                  <a:t>μ</a:t>
                </a:r>
                <a:r>
                  <a:rPr lang="en-US" altLang="en-US" dirty="0" smtClean="0">
                    <a:latin typeface="Comic Sans MS" pitchFamily="66" charset="0"/>
                  </a:rPr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1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 me…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24454"/>
            <a:ext cx="5105400" cy="563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8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Standard deviation (symbolized “s” or “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”) </a:t>
                </a:r>
              </a:p>
              <a:p>
                <a:endParaRPr lang="en-US" dirty="0"/>
              </a:p>
              <a:p>
                <a:r>
                  <a:rPr lang="en-US" dirty="0" smtClean="0"/>
                  <a:t>		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dirty="0"/>
                          <m:t>ariance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2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standard deviation is an average square root of a sum of squared deviations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We’ve used this before in distance calculations: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dirty="0" smtClean="0"/>
                  <a:t>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+ (</m:t>
                        </m:r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8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range, interquartile range and standard deviation are in the same units as the original data (a good thing)</a:t>
            </a:r>
          </a:p>
          <a:p>
            <a:endParaRPr lang="en-US" dirty="0"/>
          </a:p>
          <a:p>
            <a:r>
              <a:rPr lang="en-US" dirty="0" smtClean="0"/>
              <a:t>The variance is in squared units (which can be confusing…)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Naturally, the measure of variability used most often is the hard-to-calculate one…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Naturally, the measure of variability used most often is the hard-to-calculate one…</a:t>
            </a:r>
          </a:p>
          <a:p>
            <a:endParaRPr lang="en-US" dirty="0"/>
          </a:p>
          <a:p>
            <a:r>
              <a:rPr lang="en-US" dirty="0" smtClean="0"/>
              <a:t>	… </a:t>
            </a:r>
            <a:r>
              <a:rPr lang="en-US" dirty="0"/>
              <a:t>the standard deviation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99" y="3505200"/>
            <a:ext cx="525387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Statisticians like it because it is an average distance of all of the data from the center – the arithmetic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/>
                  <a:t>Range Rule of Thumb =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			(max – min)/4</a:t>
                </a:r>
              </a:p>
              <a:p>
                <a:endParaRPr lang="en-US" sz="2000" dirty="0" smtClean="0"/>
              </a:p>
              <a:p>
                <a:r>
                  <a:rPr lang="en-US" dirty="0" smtClean="0"/>
                  <a:t>Variance =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229600" cy="5638800"/>
              </a:xfrm>
              <a:blipFill rotWithShape="1">
                <a:blip r:embed="rId2"/>
                <a:stretch>
                  <a:fillRect l="-2667" t="-194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58836" y="40386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8836" y="40386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442" t="-6545" b="-7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Variability</a:t>
            </a:r>
          </a:p>
        </p:txBody>
      </p:sp>
    </p:spTree>
    <p:extLst>
      <p:ext uri="{BB962C8B-B14F-4D97-AF65-F5344CB8AC3E}">
        <p14:creationId xmlns:p14="http://schemas.microsoft.com/office/powerpoint/2010/main" val="15671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The </a:t>
            </a:r>
            <a:r>
              <a:rPr lang="en-US" altLang="en-US" dirty="0" smtClean="0">
                <a:latin typeface="Comic Sans MS" pitchFamily="66" charset="0"/>
              </a:rPr>
              <a:t>counts of observations </a:t>
            </a:r>
            <a:r>
              <a:rPr lang="en-US" altLang="en-US" dirty="0">
                <a:latin typeface="Comic Sans MS" pitchFamily="66" charset="0"/>
              </a:rPr>
              <a:t>falling in </a:t>
            </a:r>
            <a:r>
              <a:rPr lang="en-US" altLang="en-US" dirty="0" smtClean="0">
                <a:latin typeface="Comic Sans MS" pitchFamily="66" charset="0"/>
              </a:rPr>
              <a:t>these user-manufactured </a:t>
            </a:r>
            <a:r>
              <a:rPr lang="en-US" altLang="en-US" dirty="0">
                <a:latin typeface="Comic Sans MS" pitchFamily="66" charset="0"/>
              </a:rPr>
              <a:t>categories are still called </a:t>
            </a:r>
          </a:p>
          <a:p>
            <a:pPr eaLnBrk="1" hangingPunct="1"/>
            <a:endParaRPr lang="en-US" altLang="en-US" sz="1800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“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frequencies</a:t>
            </a:r>
            <a:r>
              <a:rPr lang="en-US" altLang="en-US" dirty="0">
                <a:latin typeface="Comic Sans MS" pitchFamily="66" charset="0"/>
              </a:rPr>
              <a:t>”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19890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4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229600" cy="5638800"/>
              </a:xfrm>
              <a:blipFill rotWithShape="1">
                <a:blip r:embed="rId2"/>
                <a:stretch>
                  <a:fillRect l="-2667" t="-1946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dirty="0"/>
              <a:t>Variability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8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</a:t>
                </a:r>
                <a:r>
                  <a:rPr lang="en-US" dirty="0"/>
                  <a:t>:  1 1 2 2 3 3</a:t>
                </a:r>
              </a:p>
              <a:p>
                <a:r>
                  <a:rPr lang="en-US" dirty="0"/>
                  <a:t>What is the range?</a:t>
                </a: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  <a:blipFill rotWithShape="1">
                <a:blip r:embed="rId2"/>
                <a:stretch>
                  <a:fillRect l="-2667" t="-1869" r="-1037" b="-8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1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</a:t>
                </a:r>
                <a:r>
                  <a:rPr lang="en-US" dirty="0"/>
                  <a:t>:  1 1 2 2 3 3</a:t>
                </a:r>
              </a:p>
              <a:p>
                <a:r>
                  <a:rPr lang="en-US" dirty="0"/>
                  <a:t>Range = 3 – 1 = 2</a:t>
                </a: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  <a:blipFill rotWithShape="1">
                <a:blip r:embed="rId2"/>
                <a:stretch>
                  <a:fillRect l="-2667" t="-1869" r="-1037" b="-8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1981200" y="4648200"/>
            <a:ext cx="342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C000"/>
                </a:solidFill>
              </a:rPr>
              <a:t>Min                    Max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5020115"/>
            <a:ext cx="0" cy="4953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3000" y="5010150"/>
            <a:ext cx="0" cy="4953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1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</a:t>
                </a:r>
                <a:r>
                  <a:rPr lang="en-US" dirty="0"/>
                  <a:t>:  1 1 2 2 3 3</a:t>
                </a:r>
              </a:p>
              <a:p>
                <a:r>
                  <a:rPr lang="en-US" dirty="0"/>
                  <a:t>What is the </a:t>
                </a:r>
                <a:r>
                  <a:rPr lang="en-US" dirty="0" smtClean="0"/>
                  <a:t>IQR?</a:t>
                </a:r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  <a:blipFill rotWithShape="1">
                <a:blip r:embed="rId2"/>
                <a:stretch>
                  <a:fillRect l="-2667" t="-1869" r="-1037" b="-8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0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</a:t>
                </a:r>
                <a:r>
                  <a:rPr lang="en-US" dirty="0"/>
                  <a:t>:  1 1 2 2 3 3</a:t>
                </a:r>
              </a:p>
              <a:p>
                <a:r>
                  <a:rPr lang="en-US" dirty="0" smtClean="0"/>
                  <a:t>IQR</a:t>
                </a:r>
                <a:r>
                  <a:rPr lang="en-US" dirty="0"/>
                  <a:t> </a:t>
                </a:r>
                <a:r>
                  <a:rPr lang="en-US" dirty="0" smtClean="0"/>
                  <a:t>= 3 – 1 = 2</a:t>
                </a:r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  <a:blipFill rotWithShape="1">
                <a:blip r:embed="rId2"/>
                <a:stretch>
                  <a:fillRect l="-2667" t="-1869" r="-1037" b="-8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2514600" y="4648200"/>
            <a:ext cx="3124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C000"/>
                </a:solidFill>
              </a:rPr>
              <a:t>Q1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C000"/>
                </a:solidFill>
              </a:rPr>
              <a:t>Median Q3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020115"/>
            <a:ext cx="0" cy="4953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5010150"/>
            <a:ext cx="0" cy="4953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19600" y="5010150"/>
            <a:ext cx="0" cy="4953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6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</a:t>
                </a:r>
                <a:r>
                  <a:rPr lang="en-US" dirty="0"/>
                  <a:t>:  1 1 2 2 3 3</a:t>
                </a:r>
              </a:p>
              <a:p>
                <a:r>
                  <a:rPr lang="en-US" dirty="0"/>
                  <a:t>What is the </a:t>
                </a:r>
                <a:r>
                  <a:rPr lang="en-US" dirty="0" smtClean="0"/>
                  <a:t>Thumb?</a:t>
                </a:r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  <a:blipFill rotWithShape="1">
                <a:blip r:embed="rId2"/>
                <a:stretch>
                  <a:fillRect l="-2667" t="-1869" r="-1037" b="-8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2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</a:t>
                </a:r>
                <a:r>
                  <a:rPr lang="en-US" dirty="0"/>
                  <a:t>:  1 1 2 2 3 3</a:t>
                </a:r>
              </a:p>
              <a:p>
                <a:r>
                  <a:rPr lang="en-US" dirty="0" smtClean="0"/>
                  <a:t>Thumb</a:t>
                </a:r>
                <a:r>
                  <a:rPr lang="en-US" dirty="0"/>
                  <a:t> </a:t>
                </a:r>
                <a:r>
                  <a:rPr lang="en-US" dirty="0" smtClean="0"/>
                  <a:t>= (3-1)/4 = 0.5</a:t>
                </a:r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  <a:blipFill rotWithShape="1">
                <a:blip r:embed="rId2"/>
                <a:stretch>
                  <a:fillRect l="-2667" t="-1869" r="-1037" b="-8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1981200" y="4648200"/>
            <a:ext cx="342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C000"/>
                </a:solidFill>
              </a:rPr>
              <a:t>Min                    Max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5020115"/>
            <a:ext cx="0" cy="4953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3000" y="5010150"/>
            <a:ext cx="0" cy="4953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1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</a:t>
                </a:r>
                <a:r>
                  <a:rPr lang="en-US" dirty="0"/>
                  <a:t>:  1 1 2 2 3 3</a:t>
                </a:r>
              </a:p>
              <a:p>
                <a:r>
                  <a:rPr lang="en-US" dirty="0"/>
                  <a:t>What is the </a:t>
                </a:r>
                <a:r>
                  <a:rPr lang="en-US" dirty="0" smtClean="0"/>
                  <a:t>Variance?</a:t>
                </a:r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  <a:blipFill rotWithShape="1">
                <a:blip r:embed="rId2"/>
                <a:stretch>
                  <a:fillRect l="-2667" t="-1869" r="-1037" b="-8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1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</a:t>
                </a:r>
                <a:r>
                  <a:rPr lang="en-US" dirty="0"/>
                  <a:t>:  1 1 2 2 3 3</a:t>
                </a:r>
              </a:p>
              <a:p>
                <a:r>
                  <a:rPr lang="en-US" dirty="0" smtClean="0"/>
                  <a:t>First find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</m:oMath>
                </a14:m>
                <a:r>
                  <a:rPr lang="en-US" dirty="0"/>
                  <a:t>!</a:t>
                </a:r>
              </a:p>
              <a:p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  <a:blipFill rotWithShape="1">
                <a:blip r:embed="rId2"/>
                <a:stretch>
                  <a:fillRect l="-2667" t="-1869" r="-1037" b="-8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7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A bar graph of frequencies in user-manufactured categories is </a:t>
            </a:r>
            <a:r>
              <a:rPr lang="en-US" altLang="en-US" dirty="0" smtClean="0">
                <a:latin typeface="Comic Sans MS" pitchFamily="66" charset="0"/>
              </a:rPr>
              <a:t>still called </a:t>
            </a:r>
            <a:r>
              <a:rPr lang="en-US" altLang="en-US" dirty="0">
                <a:latin typeface="Comic Sans MS" pitchFamily="66" charset="0"/>
              </a:rPr>
              <a:t>a “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histogram</a:t>
            </a:r>
            <a:r>
              <a:rPr lang="en-US" altLang="en-US" dirty="0">
                <a:latin typeface="Comic Sans MS" pitchFamily="66" charset="0"/>
              </a:rPr>
              <a:t>”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10772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</a:t>
                </a:r>
                <a:r>
                  <a:rPr lang="en-US" dirty="0"/>
                  <a:t>:  1 1 2 2 3 3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</m:oMath>
                </a14:m>
                <a:r>
                  <a:rPr lang="en-US" dirty="0" smtClean="0"/>
                  <a:t> =            = 2</a:t>
                </a:r>
                <a:endParaRPr lang="en-US" dirty="0"/>
              </a:p>
              <a:p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  <a:blipFill rotWithShape="1">
                <a:blip r:embed="rId2"/>
                <a:stretch>
                  <a:fillRect l="-2667" t="-1869" r="-1037" b="-8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1295400" y="5943600"/>
            <a:ext cx="2400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u="sng" dirty="0" smtClean="0"/>
              <a:t>3+3+2+2+1+1</a:t>
            </a:r>
            <a:endParaRPr lang="en-US" sz="2500" u="sng" baseline="30000" dirty="0" smtClean="0"/>
          </a:p>
          <a:p>
            <a:r>
              <a:rPr lang="en-US" sz="2500" dirty="0"/>
              <a:t> </a:t>
            </a:r>
            <a:r>
              <a:rPr lang="en-US" sz="2500" dirty="0" smtClean="0"/>
              <a:t>      6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904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</a:t>
                </a:r>
                <a:r>
                  <a:rPr lang="en-US" dirty="0"/>
                  <a:t>:  1 1 2 2 3 3</a:t>
                </a:r>
              </a:p>
              <a:p>
                <a:r>
                  <a:rPr lang="en-US" dirty="0"/>
                  <a:t>Now calculate the deviations!</a:t>
                </a:r>
              </a:p>
              <a:p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  <a:blipFill rotWithShape="1">
                <a:blip r:embed="rId2"/>
                <a:stretch>
                  <a:fillRect l="-2667" t="-1869" r="-1037" b="-8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3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915400" cy="58674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Data:</a:t>
                </a:r>
                <a:r>
                  <a:rPr lang="en-US" sz="2500" dirty="0" smtClean="0"/>
                  <a:t> </a:t>
                </a:r>
                <a:r>
                  <a:rPr lang="en-US" dirty="0" smtClean="0"/>
                  <a:t>   1    </a:t>
                </a:r>
                <a:r>
                  <a:rPr lang="en-US" sz="3000" dirty="0" smtClean="0"/>
                  <a:t> </a:t>
                </a:r>
                <a:r>
                  <a:rPr lang="en-US" dirty="0" smtClean="0"/>
                  <a:t>1   2   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2   </a:t>
                </a:r>
                <a:r>
                  <a:rPr lang="en-US" sz="1000" dirty="0" smtClean="0"/>
                  <a:t> </a:t>
                </a:r>
                <a:r>
                  <a:rPr lang="en-US" dirty="0" smtClean="0"/>
                  <a:t>3   </a:t>
                </a:r>
                <a:r>
                  <a:rPr lang="en-US" sz="1000" dirty="0" smtClean="0"/>
                  <a:t> </a:t>
                </a:r>
                <a:r>
                  <a:rPr lang="en-US" dirty="0" smtClean="0"/>
                  <a:t>3</a:t>
                </a:r>
                <a:endParaRPr lang="en-US" dirty="0"/>
              </a:p>
              <a:p>
                <a:r>
                  <a:rPr lang="en-US" dirty="0"/>
                  <a:t>Dev: </a:t>
                </a:r>
                <a:r>
                  <a:rPr lang="en-US" sz="2000" dirty="0"/>
                  <a:t>1-2=</a:t>
                </a:r>
                <a:r>
                  <a:rPr lang="en-US" dirty="0"/>
                  <a:t>-1</a:t>
                </a:r>
                <a:r>
                  <a:rPr lang="en-US" sz="2000" dirty="0"/>
                  <a:t> 1-2=</a:t>
                </a:r>
                <a:r>
                  <a:rPr lang="en-US" dirty="0"/>
                  <a:t>-1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2-2=</a:t>
                </a:r>
                <a:r>
                  <a:rPr lang="en-US" dirty="0" smtClean="0"/>
                  <a:t>0</a:t>
                </a:r>
                <a:r>
                  <a:rPr lang="en-US" sz="2000" dirty="0" smtClean="0"/>
                  <a:t> 2-2=</a:t>
                </a:r>
                <a:r>
                  <a:rPr lang="en-US" dirty="0" smtClean="0"/>
                  <a:t>0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3-2=</a:t>
                </a:r>
                <a:r>
                  <a:rPr lang="en-US" dirty="0"/>
                  <a:t>1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3-2=</a:t>
                </a:r>
                <a:r>
                  <a:rPr lang="en-US" dirty="0" smtClean="0"/>
                  <a:t>1</a:t>
                </a:r>
                <a:endParaRPr lang="en-US" dirty="0"/>
              </a:p>
              <a:p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915400" cy="5867400"/>
              </a:xfrm>
              <a:blipFill rotWithShape="1">
                <a:blip r:embed="rId2"/>
                <a:stretch>
                  <a:fillRect l="-2462" t="-1869" b="-8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4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638800"/>
          </a:xfrm>
        </p:spPr>
        <p:txBody>
          <a:bodyPr/>
          <a:lstStyle/>
          <a:p>
            <a:r>
              <a:rPr lang="en-US" dirty="0" smtClean="0"/>
              <a:t>What do you get if you add up all of the deviations?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800" dirty="0" smtClean="0"/>
          </a:p>
          <a:p>
            <a:r>
              <a:rPr lang="en-US" dirty="0"/>
              <a:t>Data:  1    1    2    2    3    3</a:t>
            </a:r>
          </a:p>
          <a:p>
            <a:r>
              <a:rPr lang="en-US" dirty="0"/>
              <a:t>Dev: </a:t>
            </a:r>
            <a:r>
              <a:rPr lang="en-US" sz="2000" dirty="0"/>
              <a:t>1-2=</a:t>
            </a:r>
            <a:r>
              <a:rPr lang="en-US" dirty="0"/>
              <a:t>-1</a:t>
            </a:r>
            <a:r>
              <a:rPr lang="en-US" sz="2000" dirty="0"/>
              <a:t> 1-2=</a:t>
            </a:r>
            <a:r>
              <a:rPr lang="en-US" dirty="0"/>
              <a:t>-1</a:t>
            </a:r>
            <a:r>
              <a:rPr lang="en-US" sz="2000" dirty="0"/>
              <a:t>  2-2=</a:t>
            </a:r>
            <a:r>
              <a:rPr lang="en-US" dirty="0"/>
              <a:t>0</a:t>
            </a:r>
            <a:r>
              <a:rPr lang="en-US" sz="2000" dirty="0"/>
              <a:t>  2-2=</a:t>
            </a:r>
            <a:r>
              <a:rPr lang="en-US" dirty="0"/>
              <a:t>0</a:t>
            </a:r>
            <a:r>
              <a:rPr lang="en-US" sz="2000" dirty="0"/>
              <a:t>  3-2=</a:t>
            </a:r>
            <a:r>
              <a:rPr lang="en-US" dirty="0"/>
              <a:t>1</a:t>
            </a:r>
            <a:r>
              <a:rPr lang="en-US" sz="2000" dirty="0"/>
              <a:t>  3-2=</a:t>
            </a:r>
            <a:r>
              <a:rPr lang="en-US" dirty="0"/>
              <a:t>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Zero!</a:t>
            </a:r>
          </a:p>
          <a:p>
            <a:endParaRPr lang="en-US" dirty="0"/>
          </a:p>
          <a:p>
            <a:r>
              <a:rPr lang="en-US" dirty="0" smtClean="0"/>
              <a:t>That’s true for ALL deviations everywhere in all times!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Zero!</a:t>
            </a:r>
          </a:p>
          <a:p>
            <a:endParaRPr lang="en-US" dirty="0"/>
          </a:p>
          <a:p>
            <a:r>
              <a:rPr lang="en-US" dirty="0" smtClean="0"/>
              <a:t>That’s true for ALL deviations everywhere in all times!</a:t>
            </a:r>
          </a:p>
          <a:p>
            <a:endParaRPr lang="en-US" dirty="0"/>
          </a:p>
          <a:p>
            <a:r>
              <a:rPr lang="en-US" dirty="0" smtClean="0"/>
              <a:t>That’s why they are squared in the sum of squares!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915400" cy="60960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Data:</a:t>
                </a:r>
                <a:r>
                  <a:rPr lang="en-US" sz="2500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sz="1000" dirty="0" smtClean="0"/>
                  <a:t> </a:t>
                </a:r>
                <a:r>
                  <a:rPr lang="en-US" dirty="0" smtClean="0"/>
                  <a:t>1   1   2   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2  </a:t>
                </a:r>
                <a:r>
                  <a:rPr lang="en-US" sz="3000" dirty="0" smtClean="0"/>
                  <a:t> </a:t>
                </a:r>
                <a:r>
                  <a:rPr lang="en-US" dirty="0" smtClean="0"/>
                  <a:t>3   3</a:t>
                </a:r>
                <a:endParaRPr lang="en-US" dirty="0"/>
              </a:p>
              <a:p>
                <a:r>
                  <a:rPr lang="en-US" dirty="0"/>
                  <a:t>Dev: </a:t>
                </a:r>
                <a:r>
                  <a:rPr lang="en-US" sz="2000" dirty="0" smtClean="0"/>
                  <a:t>-1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=</a:t>
                </a:r>
                <a:r>
                  <a:rPr lang="en-US" dirty="0" smtClean="0"/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-1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=</a:t>
                </a:r>
                <a:r>
                  <a:rPr lang="en-US" dirty="0"/>
                  <a:t>1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0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=</a:t>
                </a:r>
                <a:r>
                  <a:rPr lang="en-US" dirty="0" smtClean="0"/>
                  <a:t>0 </a:t>
                </a:r>
                <a:r>
                  <a:rPr lang="en-US" sz="2000" dirty="0" smtClean="0"/>
                  <a:t> 0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=</a:t>
                </a:r>
                <a:r>
                  <a:rPr lang="en-US" dirty="0" smtClean="0"/>
                  <a:t>0</a:t>
                </a:r>
                <a:r>
                  <a:rPr lang="en-US" sz="2000" dirty="0" smtClean="0"/>
                  <a:t>  1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=</a:t>
                </a:r>
                <a:r>
                  <a:rPr lang="en-US" dirty="0" smtClean="0"/>
                  <a:t>1</a:t>
                </a:r>
                <a:r>
                  <a:rPr lang="en-US" sz="2000" dirty="0" smtClean="0"/>
                  <a:t>  1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=</a:t>
                </a:r>
                <a:r>
                  <a:rPr lang="en-US" dirty="0" smtClean="0"/>
                  <a:t>1</a:t>
                </a:r>
                <a:endParaRPr lang="en-US" dirty="0"/>
              </a:p>
              <a:p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915400" cy="6096000"/>
              </a:xfrm>
              <a:blipFill rotWithShape="1">
                <a:blip r:embed="rId2"/>
                <a:stretch>
                  <a:fillRect l="-2462" t="-1800" b="-4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4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915400" cy="60960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Data:</a:t>
                </a:r>
                <a:r>
                  <a:rPr lang="en-US" sz="2500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sz="1000" dirty="0" smtClean="0"/>
                  <a:t> </a:t>
                </a:r>
                <a:r>
                  <a:rPr lang="en-US" dirty="0" smtClean="0"/>
                  <a:t>1   1   2   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2  </a:t>
                </a:r>
                <a:r>
                  <a:rPr lang="en-US" sz="3000" dirty="0" smtClean="0"/>
                  <a:t> </a:t>
                </a:r>
                <a:r>
                  <a:rPr lang="en-US" dirty="0" smtClean="0"/>
                  <a:t>3   3</a:t>
                </a:r>
                <a:endParaRPr lang="en-US" dirty="0"/>
              </a:p>
              <a:p>
                <a:r>
                  <a:rPr lang="en-US" dirty="0" smtClean="0"/>
                  <a:t>sum(</a:t>
                </a:r>
                <a:r>
                  <a:rPr lang="en-US" dirty="0" err="1" smtClean="0"/>
                  <a:t>obs</a:t>
                </a:r>
                <a:r>
                  <a:rPr lang="en-US" dirty="0" smtClean="0"/>
                  <a:t>–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: 1+1+0+0+1+1 = 4</a:t>
                </a:r>
                <a:endParaRPr lang="en-US" dirty="0"/>
              </a:p>
              <a:p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915400" cy="6096000"/>
              </a:xfrm>
              <a:blipFill rotWithShape="1">
                <a:blip r:embed="rId2"/>
                <a:stretch>
                  <a:fillRect l="-2462" t="-1800" b="-4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6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915400" cy="60960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Data:</a:t>
                </a:r>
                <a:r>
                  <a:rPr lang="en-US" sz="2500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sz="1000" dirty="0" smtClean="0"/>
                  <a:t> </a:t>
                </a:r>
                <a:r>
                  <a:rPr lang="en-US" dirty="0" smtClean="0"/>
                  <a:t>1   1   2   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2  </a:t>
                </a:r>
                <a:r>
                  <a:rPr lang="en-US" sz="3000" dirty="0" smtClean="0"/>
                  <a:t> </a:t>
                </a:r>
                <a:r>
                  <a:rPr lang="en-US" dirty="0" smtClean="0"/>
                  <a:t>3   3</a:t>
                </a:r>
                <a:endParaRPr lang="en-US" dirty="0"/>
              </a:p>
              <a:p>
                <a:r>
                  <a:rPr lang="en-US" dirty="0" smtClean="0"/>
                  <a:t>Variance: 4/(6-1) = 4/5 = 0.8</a:t>
                </a:r>
                <a:endParaRPr lang="en-US" dirty="0"/>
              </a:p>
              <a:p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915400" cy="6096000"/>
              </a:xfrm>
              <a:blipFill rotWithShape="1">
                <a:blip r:embed="rId2"/>
                <a:stretch>
                  <a:fillRect l="-2462" t="-1800" b="-4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It is less confusing to viewers to keep the numerical categories the same width</a:t>
            </a:r>
          </a:p>
          <a:p>
            <a:endParaRPr lang="en-US" altLang="en-US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32790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YAY!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646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</a:t>
                </a:r>
                <a:r>
                  <a:rPr lang="en-US" dirty="0"/>
                  <a:t>:  1 1 2 2 3 3</a:t>
                </a:r>
              </a:p>
              <a:p>
                <a:r>
                  <a:rPr lang="en-US" dirty="0"/>
                  <a:t>What is </a:t>
                </a:r>
                <a:r>
                  <a:rPr lang="en-US" dirty="0" smtClean="0"/>
                  <a:t>s?</a:t>
                </a:r>
                <a:endParaRPr lang="en-US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  <a:blipFill rotWithShape="1">
                <a:blip r:embed="rId2"/>
                <a:stretch>
                  <a:fillRect l="-2667" t="-1869" r="-1037" b="-8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2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</p:spPr>
            <p:txBody>
              <a:bodyPr/>
              <a:lstStyle/>
              <a:p>
                <a:r>
                  <a:rPr lang="en-US" dirty="0"/>
                  <a:t>Range = max – </a:t>
                </a:r>
                <a:r>
                  <a:rPr lang="en-US" dirty="0" smtClean="0"/>
                  <a:t>min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dirty="0"/>
                  <a:t> quartile –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dirty="0" smtClean="0"/>
                  <a:t>quartile</a:t>
                </a:r>
              </a:p>
              <a:p>
                <a:r>
                  <a:rPr lang="en-US" dirty="0" smtClean="0"/>
                  <a:t>Thumb = </a:t>
                </a:r>
                <a:r>
                  <a:rPr lang="en-US" dirty="0"/>
                  <a:t>(max – min)/4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</a:t>
                </a:r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3000" dirty="0" smtClean="0"/>
              </a:p>
              <a:p>
                <a:r>
                  <a:rPr lang="en-US" dirty="0" smtClean="0"/>
                  <a:t>Data</a:t>
                </a:r>
                <a:r>
                  <a:rPr lang="en-US" dirty="0"/>
                  <a:t>:  1 1 2 2 3 3</a:t>
                </a:r>
              </a:p>
              <a:p>
                <a:r>
                  <a:rPr lang="en-US" dirty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0.8 </m:t>
                        </m:r>
                      </m:e>
                    </m:rad>
                  </m:oMath>
                </a14:m>
                <a:r>
                  <a:rPr lang="en-US" dirty="0"/>
                  <a:t> ≈ 0.89</a:t>
                </a:r>
                <a:endParaRPr lang="en-US" sz="3000" dirty="0"/>
              </a:p>
            </p:txBody>
          </p:sp>
        </mc:Choice>
        <mc:Fallback xmlns="">
          <p:sp>
            <p:nvSpPr>
              <p:cNvPr id="6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229600" cy="5867400"/>
              </a:xfrm>
              <a:blipFill rotWithShape="1">
                <a:blip r:embed="rId2"/>
                <a:stretch>
                  <a:fillRect l="-2667" t="-1869" r="-1037" b="-9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048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574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0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VARIABILITY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0"/>
                <a:ext cx="8915400" cy="5638800"/>
              </a:xfrm>
            </p:spPr>
            <p:txBody>
              <a:bodyPr/>
              <a:lstStyle/>
              <a:p>
                <a:r>
                  <a:rPr lang="en-US" dirty="0" smtClean="0"/>
                  <a:t>So, for: Data</a:t>
                </a:r>
                <a:r>
                  <a:rPr lang="en-US" dirty="0"/>
                  <a:t>:  1  1  2  2  3  3</a:t>
                </a:r>
              </a:p>
              <a:p>
                <a:r>
                  <a:rPr lang="en-US" dirty="0" smtClean="0"/>
                  <a:t>Range = max – min = 2</a:t>
                </a:r>
              </a:p>
              <a:p>
                <a:r>
                  <a:rPr lang="en-US" dirty="0" smtClean="0"/>
                  <a:t>IQR </a:t>
                </a:r>
                <a:r>
                  <a:rPr lang="en-US" dirty="0"/>
                  <a:t>= 3</a:t>
                </a:r>
                <a:r>
                  <a:rPr lang="en-US" baseline="30000" dirty="0"/>
                  <a:t>rd</a:t>
                </a:r>
                <a:r>
                  <a:rPr lang="en-US" sz="2000" dirty="0"/>
                  <a:t> </a:t>
                </a:r>
                <a:r>
                  <a:rPr lang="en-US" dirty="0"/>
                  <a:t>quartile – 1</a:t>
                </a:r>
                <a:r>
                  <a:rPr lang="en-US" baseline="30000" dirty="0"/>
                  <a:t>st</a:t>
                </a:r>
                <a:r>
                  <a:rPr lang="en-US" sz="2000" dirty="0"/>
                  <a:t> </a:t>
                </a:r>
                <a:r>
                  <a:rPr lang="en-US" dirty="0" smtClean="0"/>
                  <a:t>quartile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2</a:t>
                </a:r>
              </a:p>
              <a:p>
                <a:r>
                  <a:rPr lang="en-US" dirty="0" smtClean="0"/>
                  <a:t>Thumb = (max – min)/4 = 0.5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Variance =                     =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0.8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variance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≈ 0.89</a:t>
                </a:r>
              </a:p>
              <a:p>
                <a:endParaRPr lang="en-US" sz="1000" dirty="0"/>
              </a:p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5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0"/>
                <a:ext cx="8915400" cy="5638800"/>
              </a:xfrm>
              <a:blipFill rotWithShape="1">
                <a:blip r:embed="rId2"/>
                <a:stretch>
                  <a:fillRect l="-2462" t="-1946" r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>
                <a:spLocks/>
              </p:cNvSpPr>
              <p:nvPr/>
            </p:nvSpPr>
            <p:spPr bwMode="auto">
              <a:xfrm>
                <a:off x="3048000" y="3810000"/>
                <a:ext cx="48006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 smtClean="0"/>
                  <a:t>sum of </a:t>
                </a:r>
                <a:r>
                  <a:rPr lang="en-US" u="sng" dirty="0"/>
                  <a:t>(</a:t>
                </a:r>
                <a:r>
                  <a:rPr lang="en-US" u="sng" dirty="0" err="1"/>
                  <a:t>obs</a:t>
                </a:r>
                <a:r>
                  <a:rPr lang="en-US" u="sng" dirty="0"/>
                  <a:t> </a:t>
                </a:r>
                <a:r>
                  <a:rPr lang="en-US" u="sng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sng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u="sng" dirty="0"/>
                          <m:t>x</m:t>
                        </m:r>
                      </m:e>
                    </m:acc>
                  </m:oMath>
                </a14:m>
                <a:r>
                  <a:rPr lang="en-US" u="sng" dirty="0" smtClean="0"/>
                  <a:t>)</a:t>
                </a:r>
                <a:r>
                  <a:rPr lang="en-US" u="sng" baseline="30000" dirty="0" smtClean="0"/>
                  <a:t>2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n - 1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3810000"/>
                <a:ext cx="48006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4442" t="-6545" b="-1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886056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0100"/>
            <a:ext cx="31877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Aren’t you glad </a:t>
            </a:r>
            <a:r>
              <a:rPr lang="en-US" altLang="en-US" dirty="0">
                <a:solidFill>
                  <a:srgbClr val="FFFF00"/>
                </a:solidFill>
                <a:latin typeface="Comic Sans MS" pitchFamily="66" charset="0"/>
              </a:rPr>
              <a:t>Excel</a:t>
            </a:r>
            <a:r>
              <a:rPr lang="en-US" altLang="en-US" dirty="0">
                <a:latin typeface="Comic Sans MS" pitchFamily="66" charset="0"/>
              </a:rPr>
              <a:t> </a:t>
            </a: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        does </a:t>
            </a:r>
            <a:r>
              <a:rPr lang="en-US" altLang="en-US" dirty="0" smtClean="0">
                <a:latin typeface="Comic Sans MS" pitchFamily="66" charset="0"/>
              </a:rPr>
              <a:t>all this </a:t>
            </a:r>
            <a:r>
              <a:rPr lang="en-US" altLang="en-US" dirty="0">
                <a:latin typeface="Comic Sans MS" pitchFamily="66" charset="0"/>
              </a:rPr>
              <a:t>for you???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15421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Excel will give you “Q3” and “Q1” in the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84102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Excel will give you “Q3” and “Q1” in the functions</a:t>
            </a:r>
          </a:p>
          <a:p>
            <a:pPr algn="ctr"/>
            <a:r>
              <a:rPr lang="en-US" dirty="0" smtClean="0"/>
              <a:t>BUT</a:t>
            </a:r>
          </a:p>
          <a:p>
            <a:r>
              <a:rPr lang="en-US" dirty="0" smtClean="0"/>
              <a:t>it’s not the Q3 and Q1 we study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45301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Excel will give you “Q3” and “Q1” in the functions</a:t>
            </a:r>
          </a:p>
          <a:p>
            <a:pPr algn="ctr"/>
            <a:r>
              <a:rPr lang="en-US" dirty="0" smtClean="0"/>
              <a:t>BUT</a:t>
            </a:r>
          </a:p>
          <a:p>
            <a:r>
              <a:rPr lang="en-US" dirty="0" smtClean="0"/>
              <a:t>it’s not the Q3 and Q1 we study in class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DON’T USE IT!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49970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682043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Just like for n and N 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:r>
                  <a:rPr lang="el-GR" altLang="en-US" i="1" dirty="0"/>
                  <a:t>μ</a:t>
                </a:r>
                <a:r>
                  <a:rPr lang="en-US" dirty="0"/>
                  <a:t> there are population variability symbols, too!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627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Numerical categories should not overlap</a:t>
            </a:r>
          </a:p>
          <a:p>
            <a:pPr eaLnBrk="1" hangingPunct="1"/>
            <a:endParaRPr lang="en-US" altLang="en-US" sz="1800" smtClean="0"/>
          </a:p>
          <a:p>
            <a:pPr eaLnBrk="1" hangingPunct="1"/>
            <a:r>
              <a:rPr lang="en-US" altLang="en-US" smtClean="0"/>
              <a:t>Numerical categories should not leave any blank spaces in the continuum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4560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Naturally, these are going to have funny Greek-y symbols just like the averages </a:t>
            </a:r>
            <a:r>
              <a:rPr lang="en-US" altLang="en-US" dirty="0" smtClean="0">
                <a:latin typeface="Comic Sans MS" pitchFamily="66" charset="0"/>
              </a:rPr>
              <a:t>…</a:t>
            </a:r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6" name="Picture 2" descr="http://images.fanpop.com/images/image_uploads/Zeus--greek-mythology-687267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3262072"/>
            <a:ext cx="4500563" cy="33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68256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  <a:endParaRPr lang="en-US" alt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latin typeface="Comic Sans MS" pitchFamily="66" charset="0"/>
              </a:rPr>
              <a:t>The population variance </a:t>
            </a:r>
            <a:endParaRPr lang="en-US" altLang="en-US" sz="4400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sz="4400" dirty="0" smtClean="0">
                <a:latin typeface="Comic Sans MS" pitchFamily="66" charset="0"/>
              </a:rPr>
              <a:t>is </a:t>
            </a:r>
            <a:r>
              <a:rPr lang="en-US" altLang="en-US" sz="4400" dirty="0">
                <a:latin typeface="Comic Sans MS" pitchFamily="66" charset="0"/>
              </a:rPr>
              <a:t>“</a:t>
            </a:r>
            <a:r>
              <a:rPr lang="el-GR" altLang="en-US" sz="4400" dirty="0">
                <a:latin typeface="Comic Sans MS" pitchFamily="66" charset="0"/>
              </a:rPr>
              <a:t>σ</a:t>
            </a:r>
            <a:r>
              <a:rPr lang="en-US" altLang="en-US" sz="4400" baseline="30000" dirty="0">
                <a:latin typeface="Comic Sans MS" pitchFamily="66" charset="0"/>
              </a:rPr>
              <a:t>2</a:t>
            </a:r>
            <a:r>
              <a:rPr lang="en-US" altLang="en-US" sz="4400" dirty="0">
                <a:latin typeface="Comic Sans MS" pitchFamily="66" charset="0"/>
              </a:rPr>
              <a:t>”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4400" dirty="0" smtClean="0">
                <a:latin typeface="Comic Sans MS" pitchFamily="66" charset="0"/>
              </a:rPr>
              <a:t>called “sigma-squared”</a:t>
            </a:r>
            <a:endParaRPr lang="en-US" altLang="en-US" sz="4400" dirty="0">
              <a:latin typeface="Comic Sans MS" pitchFamily="66" charset="0"/>
            </a:endParaRP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sz="4400" dirty="0">
                <a:latin typeface="Comic Sans MS" pitchFamily="66" charset="0"/>
              </a:rPr>
              <a:t>The population standard deviation is “</a:t>
            </a:r>
            <a:r>
              <a:rPr lang="el-GR" altLang="en-US" sz="4400" dirty="0">
                <a:latin typeface="Comic Sans MS" pitchFamily="66" charset="0"/>
              </a:rPr>
              <a:t>σ</a:t>
            </a:r>
            <a:r>
              <a:rPr lang="en-US" altLang="en-US" sz="4400" dirty="0">
                <a:latin typeface="Comic Sans MS" pitchFamily="66" charset="0"/>
              </a:rPr>
              <a:t>”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4400" dirty="0" smtClean="0">
                <a:latin typeface="Comic Sans MS" pitchFamily="66" charset="0"/>
              </a:rPr>
              <a:t>called “sigma”</a:t>
            </a:r>
            <a:endParaRPr lang="en-US" altLang="en-US" sz="4400" dirty="0">
              <a:latin typeface="Comic Sans MS" pitchFamily="66" charset="0"/>
            </a:endParaRP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endParaRPr lang="en-US" altLang="en-US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63285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Again, the sample statistics s</a:t>
            </a:r>
            <a:r>
              <a:rPr lang="en-US" baseline="30000" dirty="0" smtClean="0"/>
              <a:t>2</a:t>
            </a:r>
            <a:r>
              <a:rPr lang="en-US" dirty="0" smtClean="0"/>
              <a:t> and s values estimate population parameters </a:t>
            </a:r>
            <a:r>
              <a:rPr lang="el-GR" altLang="en-US" dirty="0" smtClean="0">
                <a:latin typeface="Comic Sans MS" pitchFamily="66" charset="0"/>
              </a:rPr>
              <a:t>σ</a:t>
            </a:r>
            <a:r>
              <a:rPr lang="en-US" altLang="en-US" baseline="30000" dirty="0" smtClean="0">
                <a:latin typeface="Comic Sans MS" pitchFamily="66" charset="0"/>
              </a:rPr>
              <a:t>2 </a:t>
            </a:r>
            <a:r>
              <a:rPr lang="en-US" altLang="en-US" dirty="0" smtClean="0">
                <a:latin typeface="Comic Sans MS" pitchFamily="66" charset="0"/>
              </a:rPr>
              <a:t>and </a:t>
            </a:r>
            <a:r>
              <a:rPr lang="el-GR" altLang="en-US" dirty="0" smtClean="0">
                <a:latin typeface="Comic Sans MS" pitchFamily="66" charset="0"/>
              </a:rPr>
              <a:t>σ</a:t>
            </a:r>
            <a:r>
              <a:rPr lang="en-US" altLang="en-US" dirty="0" smtClean="0">
                <a:latin typeface="Comic Sans MS" pitchFamily="66" charset="0"/>
              </a:rPr>
              <a:t> (which are unknown)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88981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Some calculators can find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</m:e>
                    </m:acc>
                  </m:oMath>
                </a14:m>
                <a:r>
                  <a:rPr lang="en-US" dirty="0" smtClean="0"/>
                  <a:t> s and </a:t>
                </a:r>
                <a:r>
                  <a:rPr lang="el-GR" altLang="en-US" dirty="0" smtClean="0">
                    <a:latin typeface="Comic Sans MS" pitchFamily="66" charset="0"/>
                  </a:rPr>
                  <a:t>σ</a:t>
                </a:r>
                <a:r>
                  <a:rPr lang="en-US" altLang="en-US" dirty="0" smtClean="0">
                    <a:latin typeface="Comic Sans MS" pitchFamily="66" charset="0"/>
                  </a:rPr>
                  <a:t> for you</a:t>
                </a:r>
              </a:p>
              <a:p>
                <a:endParaRPr lang="en-US" dirty="0">
                  <a:latin typeface="Comic Sans MS" pitchFamily="66" charset="0"/>
                </a:endParaRPr>
              </a:p>
              <a:p>
                <a:endParaRPr lang="en-US" dirty="0" smtClean="0">
                  <a:latin typeface="Comic Sans MS" pitchFamily="66" charset="0"/>
                </a:endParaRPr>
              </a:p>
              <a:p>
                <a:r>
                  <a:rPr lang="en-US" dirty="0" smtClean="0">
                    <a:latin typeface="Comic Sans MS" pitchFamily="66" charset="0"/>
                  </a:rPr>
                  <a:t>(Not recommended for large data sets – use EXCEL)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411688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sigma </a:t>
            </a:r>
            <a:r>
              <a:rPr lang="en-US" dirty="0" err="1" smtClean="0"/>
              <a:t>sq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75538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</a:t>
            </a:r>
            <a:r>
              <a:rPr lang="en-US" dirty="0" err="1" smtClean="0"/>
              <a:t>sq</a:t>
            </a:r>
            <a:r>
              <a:rPr lang="en-US" dirty="0" smtClean="0"/>
              <a:t> is divided by “n-1”</a:t>
            </a:r>
          </a:p>
          <a:p>
            <a:r>
              <a:rPr lang="en-US" dirty="0" smtClean="0"/>
              <a:t>sigma </a:t>
            </a:r>
            <a:r>
              <a:rPr lang="en-US" dirty="0" err="1" smtClean="0"/>
              <a:t>sq</a:t>
            </a:r>
            <a:r>
              <a:rPr lang="en-US" dirty="0" smtClean="0"/>
              <a:t> is divided by “n”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48089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878597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838200"/>
            <a:ext cx="4083050" cy="52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  <a:endParaRPr lang="en-US" alt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Outliers!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sz="3000" dirty="0"/>
          </a:p>
          <a:p>
            <a:r>
              <a:rPr lang="en-US" altLang="en-US" dirty="0" smtClean="0"/>
              <a:t>They can really affect your statistics!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48000" y="1657350"/>
            <a:ext cx="2362200" cy="152400"/>
          </a:xfrm>
          <a:prstGeom prst="straightConnector1">
            <a:avLst/>
          </a:prstGeom>
          <a:ln w="635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 smtClean="0"/>
              <a:t>Is the mode affected?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 smtClean="0"/>
              <a:t>Original mode: 1</a:t>
            </a:r>
          </a:p>
          <a:p>
            <a:r>
              <a:rPr lang="en-US" dirty="0" smtClean="0"/>
              <a:t>New mode: 1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want at least 5 categories</a:t>
            </a:r>
          </a:p>
          <a:p>
            <a:endParaRPr lang="en-US" altLang="en-US" sz="2000" dirty="0" smtClean="0"/>
          </a:p>
          <a:p>
            <a:r>
              <a:rPr lang="en-US" altLang="en-US" dirty="0" smtClean="0"/>
              <a:t>This allows us to pretend the data is still “continuous” (one of those statistical things)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8704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 smtClean="0"/>
              <a:t>Is the midrange affected?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 smtClean="0"/>
              <a:t>Original midrange: 3</a:t>
            </a:r>
          </a:p>
          <a:p>
            <a:r>
              <a:rPr lang="en-US" dirty="0" smtClean="0"/>
              <a:t>New midrange: 371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 smtClean="0"/>
              <a:t>Is the median affected?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 smtClean="0"/>
              <a:t>Original median: 1.5</a:t>
            </a:r>
          </a:p>
          <a:p>
            <a:r>
              <a:rPr lang="en-US" dirty="0" smtClean="0"/>
              <a:t>New median: 1.5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 smtClean="0"/>
              <a:t>Is the mean affected?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 smtClean="0"/>
                  <a:t>Suppose we originally had data:</a:t>
                </a:r>
              </a:p>
              <a:p>
                <a:r>
                  <a:rPr lang="en-US" altLang="en-US" dirty="0" smtClean="0"/>
                  <a:t>1  1  1  2  3  5</a:t>
                </a:r>
              </a:p>
              <a:p>
                <a:r>
                  <a:rPr lang="en-US" altLang="en-US" dirty="0" smtClean="0"/>
                  <a:t>Suppose we now have d</a:t>
                </a:r>
                <a:r>
                  <a:rPr lang="en-US" dirty="0" smtClean="0"/>
                  <a:t>ata</a:t>
                </a:r>
                <a:r>
                  <a:rPr lang="en-US" dirty="0"/>
                  <a:t>:  </a:t>
                </a:r>
                <a:endParaRPr lang="en-US" dirty="0" smtClean="0"/>
              </a:p>
              <a:p>
                <a:r>
                  <a:rPr lang="en-US" dirty="0" smtClean="0"/>
                  <a:t>1  1  1  </a:t>
                </a:r>
                <a:r>
                  <a:rPr lang="en-US" dirty="0"/>
                  <a:t>2  3  </a:t>
                </a:r>
                <a:r>
                  <a:rPr lang="en-US" dirty="0" smtClean="0"/>
                  <a:t>741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Original mean: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New mean: 124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altLang="en-US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measures of variability?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 smtClean="0"/>
              <a:t>Is the range affected?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endParaRPr lang="en-US" sz="2000" dirty="0"/>
          </a:p>
          <a:p>
            <a:r>
              <a:rPr lang="en-US" dirty="0" smtClean="0"/>
              <a:t>Original range: 4</a:t>
            </a:r>
          </a:p>
          <a:p>
            <a:r>
              <a:rPr lang="en-US" dirty="0" smtClean="0"/>
              <a:t>New range: 740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 smtClean="0"/>
              <a:t>Is the interquartile range affected?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Many bar/column charts display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	</a:t>
            </a:r>
            <a:r>
              <a:rPr lang="en-US" altLang="en-US" dirty="0" smtClean="0"/>
              <a:t>count data </a:t>
            </a:r>
          </a:p>
          <a:p>
            <a:pPr eaLnBrk="1" hangingPunct="1"/>
            <a:r>
              <a:rPr lang="en-US" altLang="en-US" dirty="0" smtClean="0"/>
              <a:t>The counts shown in each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	</a:t>
            </a:r>
            <a:r>
              <a:rPr lang="en-US" altLang="en-US" dirty="0" smtClean="0"/>
              <a:t>category are called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dirty="0" smtClean="0"/>
              <a:t>“</a:t>
            </a:r>
            <a:r>
              <a:rPr lang="en-US" altLang="en-US" dirty="0" smtClean="0">
                <a:solidFill>
                  <a:schemeClr val="tx1"/>
                </a:solidFill>
              </a:rPr>
              <a:t>frequencies</a:t>
            </a:r>
            <a:r>
              <a:rPr lang="en-US" altLang="en-US" dirty="0" smtClean="0"/>
              <a:t>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HISTOGRAMS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 psychological reasons, we usually limit the number of categories to a maximum of 8</a:t>
            </a:r>
          </a:p>
          <a:p>
            <a:endParaRPr lang="en-US" altLang="en-US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667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endParaRPr lang="en-US" sz="2000" dirty="0"/>
          </a:p>
          <a:p>
            <a:r>
              <a:rPr lang="en-US" dirty="0" smtClean="0"/>
              <a:t>Original IQR: 2.5 – 1 = 1.5</a:t>
            </a:r>
          </a:p>
          <a:p>
            <a:r>
              <a:rPr lang="en-US" dirty="0" smtClean="0"/>
              <a:t>New IQR: 1.5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 smtClean="0"/>
              <a:t>Is the variance affected?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endParaRPr lang="en-US" sz="2000" dirty="0"/>
          </a:p>
          <a:p>
            <a:r>
              <a:rPr lang="en-US" dirty="0" smtClean="0"/>
              <a:t>Original s</a:t>
            </a:r>
            <a:r>
              <a:rPr lang="en-US" baseline="30000" dirty="0"/>
              <a:t>2</a:t>
            </a:r>
            <a:r>
              <a:rPr lang="en-US" dirty="0" smtClean="0"/>
              <a:t>: ≈2.57 </a:t>
            </a:r>
          </a:p>
          <a:p>
            <a:r>
              <a:rPr lang="en-US" dirty="0" smtClean="0"/>
              <a:t>New s</a:t>
            </a:r>
            <a:r>
              <a:rPr lang="en-US" baseline="30000" dirty="0" smtClean="0"/>
              <a:t>2</a:t>
            </a:r>
            <a:r>
              <a:rPr lang="en-US" dirty="0" smtClean="0"/>
              <a:t>: ≈91,119.37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pPr marL="742950" indent="-742950">
              <a:buAutoNum type="arabicPlain"/>
            </a:pPr>
            <a:endParaRPr lang="en-US" dirty="0"/>
          </a:p>
          <a:p>
            <a:r>
              <a:rPr lang="en-US" dirty="0" smtClean="0"/>
              <a:t>Is the standard deviation affected?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Suppose we originally had data:</a:t>
            </a:r>
          </a:p>
          <a:p>
            <a:r>
              <a:rPr lang="en-US" altLang="en-US" dirty="0" smtClean="0"/>
              <a:t>1  1  1  2  3  5</a:t>
            </a:r>
          </a:p>
          <a:p>
            <a:r>
              <a:rPr lang="en-US" altLang="en-US" dirty="0" smtClean="0"/>
              <a:t>Suppose we now have d</a:t>
            </a:r>
            <a:r>
              <a:rPr lang="en-US" dirty="0" smtClean="0"/>
              <a:t>ata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1  1  1  </a:t>
            </a:r>
            <a:r>
              <a:rPr lang="en-US" dirty="0"/>
              <a:t>2  3  </a:t>
            </a:r>
            <a:r>
              <a:rPr lang="en-US" dirty="0" smtClean="0"/>
              <a:t>741</a:t>
            </a:r>
          </a:p>
          <a:p>
            <a:endParaRPr lang="en-US" sz="2000" dirty="0"/>
          </a:p>
          <a:p>
            <a:r>
              <a:rPr lang="en-US" dirty="0" smtClean="0"/>
              <a:t>Original s: ≈1.60</a:t>
            </a:r>
          </a:p>
          <a:p>
            <a:r>
              <a:rPr lang="en-US" dirty="0" smtClean="0"/>
              <a:t>New s: ≈301.86</a:t>
            </a:r>
            <a:endParaRPr lang="en-US" dirty="0"/>
          </a:p>
          <a:p>
            <a:endParaRPr lang="en-US" alt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OUTLIERS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1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8458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CCFFFF"/>
                </a:solidFill>
                <a:latin typeface="Comic Sans MS" pitchFamily="66" charset="0"/>
              </a:rPr>
              <a:t>We </a:t>
            </a:r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got this summary table from</a:t>
            </a: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Excel -  </a:t>
            </a: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Descriptive </a:t>
            </a: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Statistics</a:t>
            </a:r>
          </a:p>
          <a:p>
            <a:pPr eaLnBrk="1" hangingPunct="1"/>
            <a:endParaRPr lang="en-US" altLang="en-US" sz="2000" b="1" dirty="0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endParaRPr lang="en-US" altLang="en-US" sz="2000" b="1" dirty="0">
              <a:latin typeface="Comic Sans MS" pitchFamily="66" charset="0"/>
            </a:endParaRPr>
          </a:p>
          <a:p>
            <a:pPr eaLnBrk="1" hangingPunct="1"/>
            <a:endParaRPr lang="en-US" altLang="en-US" sz="3600" b="1" dirty="0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endParaRPr lang="en-US" altLang="en-US" sz="2000" b="1" dirty="0">
              <a:solidFill>
                <a:srgbClr val="CCFFFF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43100"/>
            <a:ext cx="70675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DESCRIPTIVE STATISTICS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8458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Which are Measures of Central Tendency?</a:t>
            </a:r>
          </a:p>
          <a:p>
            <a:pPr eaLnBrk="1" hangingPunct="1"/>
            <a:endParaRPr lang="en-US" altLang="en-US" sz="2000" b="1" dirty="0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endParaRPr lang="en-US" altLang="en-US" sz="2000" b="1" dirty="0">
              <a:latin typeface="Comic Sans MS" pitchFamily="66" charset="0"/>
            </a:endParaRPr>
          </a:p>
          <a:p>
            <a:pPr eaLnBrk="1" hangingPunct="1"/>
            <a:endParaRPr lang="en-US" altLang="en-US" sz="3600" b="1" dirty="0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endParaRPr lang="en-US" altLang="en-US" sz="2000" b="1" dirty="0">
              <a:solidFill>
                <a:srgbClr val="CCFFFF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43100"/>
            <a:ext cx="70675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DESCRIPTIVE STATISTICS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8458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Which are Measures of Central Tendency?</a:t>
            </a:r>
          </a:p>
          <a:p>
            <a:pPr eaLnBrk="1" hangingPunct="1"/>
            <a:endParaRPr lang="en-US" altLang="en-US" sz="2000" b="1" dirty="0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endParaRPr lang="en-US" altLang="en-US" sz="2000" b="1" dirty="0">
              <a:latin typeface="Comic Sans MS" pitchFamily="66" charset="0"/>
            </a:endParaRPr>
          </a:p>
          <a:p>
            <a:pPr eaLnBrk="1" hangingPunct="1"/>
            <a:endParaRPr lang="en-US" altLang="en-US" sz="3600" b="1" dirty="0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endParaRPr lang="en-US" altLang="en-US" sz="2000" b="1" dirty="0">
              <a:solidFill>
                <a:srgbClr val="CCFFFF"/>
              </a:solidFill>
              <a:latin typeface="Comic Sans MS" pitchFamily="6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43100"/>
            <a:ext cx="70675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DESCRIPTIVE STATISTICS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8458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Which are Measures of Variability?</a:t>
            </a:r>
          </a:p>
          <a:p>
            <a:pPr eaLnBrk="1" hangingPunct="1"/>
            <a:endParaRPr lang="en-US" altLang="en-US" sz="2000" b="1" dirty="0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endParaRPr lang="en-US" altLang="en-US" sz="2000" b="1" dirty="0">
              <a:latin typeface="Comic Sans MS" pitchFamily="66" charset="0"/>
            </a:endParaRPr>
          </a:p>
          <a:p>
            <a:pPr eaLnBrk="1" hangingPunct="1"/>
            <a:endParaRPr lang="en-US" altLang="en-US" sz="3600" b="1" dirty="0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endParaRPr lang="en-US" altLang="en-US" sz="2000" b="1" dirty="0">
              <a:solidFill>
                <a:srgbClr val="CCFFFF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43100"/>
            <a:ext cx="70675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DESCRIPTIVE STATISTICS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Typically the human brain can compare only 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7-8</a:t>
            </a:r>
            <a:r>
              <a:rPr lang="en-US" altLang="en-US" dirty="0">
                <a:latin typeface="Comic Sans MS" pitchFamily="66" charset="0"/>
              </a:rPr>
              <a:t> things before becoming overloaded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40342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8458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  <a:latin typeface="Comic Sans MS" pitchFamily="66" charset="0"/>
              </a:rPr>
              <a:t>Which are Measures of Variability?</a:t>
            </a:r>
          </a:p>
          <a:p>
            <a:pPr eaLnBrk="1" hangingPunct="1"/>
            <a:endParaRPr lang="en-US" altLang="en-US" sz="2000" b="1" dirty="0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endParaRPr lang="en-US" altLang="en-US" sz="2000" b="1" dirty="0">
              <a:latin typeface="Comic Sans MS" pitchFamily="66" charset="0"/>
            </a:endParaRPr>
          </a:p>
          <a:p>
            <a:pPr eaLnBrk="1" hangingPunct="1"/>
            <a:endParaRPr lang="en-US" altLang="en-US" sz="3600" b="1" dirty="0">
              <a:solidFill>
                <a:srgbClr val="CCFFFF"/>
              </a:solidFill>
              <a:latin typeface="Comic Sans MS" pitchFamily="66" charset="0"/>
            </a:endParaRPr>
          </a:p>
          <a:p>
            <a:pPr eaLnBrk="1" hangingPunct="1"/>
            <a:endParaRPr lang="en-US" altLang="en-US" sz="2000" b="1" dirty="0">
              <a:solidFill>
                <a:srgbClr val="CCFFFF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43100"/>
            <a:ext cx="70675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DESCRIPTIVE STATISTICS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1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mic Sans MS" pitchFamily="66" charset="0"/>
              </a:rPr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Ok… swell… but </a:t>
            </a:r>
          </a:p>
          <a:p>
            <a:pPr eaLnBrk="1" hangingPunct="1"/>
            <a:endParaRPr lang="en-US" altLang="en-US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WHAT DO YOU USE THESE MEASURES OF VARIABILITY FOR???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omic Sans MS" pitchFamily="66" charset="0"/>
              </a:rPr>
              <a:t>In a previous class, we wanted to know – could you use sieves to separate the beans?</a:t>
            </a:r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1915"/>
              </p:ext>
            </p:extLst>
          </p:nvPr>
        </p:nvGraphicFramePr>
        <p:xfrm>
          <a:off x="76203" y="4724400"/>
          <a:ext cx="8991597" cy="200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0537"/>
                <a:gridCol w="529404"/>
                <a:gridCol w="529404"/>
                <a:gridCol w="529404"/>
                <a:gridCol w="529404"/>
                <a:gridCol w="529404"/>
                <a:gridCol w="529404"/>
                <a:gridCol w="529404"/>
                <a:gridCol w="529404"/>
                <a:gridCol w="529404"/>
                <a:gridCol w="529404"/>
                <a:gridCol w="529404"/>
                <a:gridCol w="529404"/>
                <a:gridCol w="529404"/>
                <a:gridCol w="529404"/>
                <a:gridCol w="529404"/>
              </a:tblGrid>
              <a:tr h="37347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Moong-L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Moong-W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Moong-D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Black-L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Black-W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Black-D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Cran-L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Cran-W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Cran-D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Lima-L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Lima-W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Lima-D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Fava-L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Fava-W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Fava-D</a:t>
                      </a:r>
                      <a:endParaRPr lang="en-US" sz="1200" b="1" i="1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</a:tr>
              <a:tr h="221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Mean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4.77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3.38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8.23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5.54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4.15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12.85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7.85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5.92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20.77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13.08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6.54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27.92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17.77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</a:tr>
              <a:tr h="373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Standard Deviation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0.44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0.65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0.71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1.01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0.78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0.90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1.21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0.69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0.86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1.01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1.12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1.66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1.75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1.36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2.42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</a:tr>
              <a:tr h="373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Sample Variance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0.19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0.42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0.50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1.03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0.60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0.81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1.47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0.47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0.74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1.03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1.24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2.77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3.08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1.86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5.83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</a:tr>
              <a:tr h="221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Range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</a:tr>
              <a:tr h="221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Minimum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</a:tr>
              <a:tr h="221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Maximum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20.00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15.00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573" marR="7573" marT="757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8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You could have plotted the mean measurement for each bean type: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2" y="2933700"/>
            <a:ext cx="6503988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0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This might have helped you tell whether sieves could separate the types of </a:t>
            </a:r>
            <a:r>
              <a:rPr lang="en-US" altLang="en-US" dirty="0" smtClean="0">
                <a:latin typeface="Comic Sans MS" pitchFamily="66" charset="0"/>
              </a:rPr>
              <a:t>beans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Variability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2" y="2933700"/>
            <a:ext cx="6503988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942728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But… beans are not all “average” – smaller beans might slip through the holes of the sieve!  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How could you tell if the beans were totally separable?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</p:spTree>
    <p:extLst>
      <p:ext uri="{BB962C8B-B14F-4D97-AF65-F5344CB8AC3E}">
        <p14:creationId xmlns:p14="http://schemas.microsoft.com/office/powerpoint/2010/main" val="38556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Make a graph that includes not just the average, but also the spread of the measurements!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New Excel Graph:</a:t>
            </a:r>
          </a:p>
          <a:p>
            <a:pPr algn="ctr" eaLnBrk="1" hangingPunct="1"/>
            <a:endParaRPr lang="en-US" altLang="en-US" sz="1800" dirty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hi-lo-close</a:t>
            </a:r>
          </a:p>
        </p:txBody>
      </p:sp>
    </p:spTree>
    <p:extLst>
      <p:ext uri="{BB962C8B-B14F-4D97-AF65-F5344CB8AC3E}">
        <p14:creationId xmlns:p14="http://schemas.microsoft.com/office/powerpoint/2010/main" val="3451719371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1962" y="3810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>Which beans can you sieve?</a:t>
            </a:r>
            <a:endParaRPr lang="en-US" altLang="en-US" dirty="0"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293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Which would be better?</a:t>
            </a:r>
            <a:endParaRPr lang="en-US" dirty="0"/>
          </a:p>
        </p:txBody>
      </p:sp>
      <p:graphicFrame>
        <p:nvGraphicFramePr>
          <p:cNvPr id="4" name="Group 67"/>
          <p:cNvGraphicFramePr>
            <a:graphicFrameLocks noGrp="1"/>
          </p:cNvGraphicFramePr>
          <p:nvPr>
            <p:extLst/>
          </p:nvPr>
        </p:nvGraphicFramePr>
        <p:xfrm>
          <a:off x="304800" y="1828800"/>
          <a:ext cx="6096000" cy="37147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Number of Users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46-60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76-90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91-105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106-120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66"/>
          <p:cNvGraphicFramePr>
            <a:graphicFrameLocks noGrp="1"/>
          </p:cNvGraphicFramePr>
          <p:nvPr>
            <p:extLst/>
          </p:nvPr>
        </p:nvGraphicFramePr>
        <p:xfrm>
          <a:off x="2743200" y="3352800"/>
          <a:ext cx="6096000" cy="29718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Number of Users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ahom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Using the Bean Data, rearrange </a:t>
            </a:r>
            <a:r>
              <a:rPr lang="en-US" altLang="en-US" dirty="0">
                <a:latin typeface="Comic Sans MS" pitchFamily="66" charset="0"/>
              </a:rPr>
              <a:t>your data so that the labels are followed by the maximums, then the minimums, then the means:</a:t>
            </a:r>
          </a:p>
        </p:txBody>
      </p:sp>
    </p:spTree>
    <p:extLst>
      <p:ext uri="{BB962C8B-B14F-4D97-AF65-F5344CB8AC3E}">
        <p14:creationId xmlns:p14="http://schemas.microsoft.com/office/powerpoint/2010/main" val="442796286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5638800"/>
          </a:xfrm>
        </p:spPr>
        <p:txBody>
          <a:bodyPr/>
          <a:lstStyle/>
          <a:p>
            <a:pPr eaLnBrk="1" hangingPunct="1"/>
            <a:r>
              <a:rPr lang="en-US" altLang="en-US" sz="3300" dirty="0">
                <a:latin typeface="Comic Sans MS" pitchFamily="66" charset="0"/>
              </a:rPr>
              <a:t>Highlight this data </a:t>
            </a:r>
            <a:endParaRPr lang="en-US" altLang="en-US" sz="3300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sz="3300" dirty="0" smtClean="0">
                <a:latin typeface="Comic Sans MS" pitchFamily="66" charset="0"/>
              </a:rPr>
              <a:t>Click </a:t>
            </a:r>
            <a:r>
              <a:rPr lang="en-US" altLang="en-US" sz="3300" dirty="0">
                <a:latin typeface="Comic Sans MS" pitchFamily="66" charset="0"/>
              </a:rPr>
              <a:t>“</a:t>
            </a:r>
            <a:r>
              <a:rPr lang="en-US" altLang="en-US" sz="3300" dirty="0" smtClean="0">
                <a:latin typeface="Comic Sans MS" pitchFamily="66" charset="0"/>
              </a:rPr>
              <a:t>Insert”</a:t>
            </a:r>
          </a:p>
          <a:p>
            <a:pPr eaLnBrk="1" hangingPunct="1"/>
            <a:r>
              <a:rPr lang="en-US" altLang="en-US" sz="3300" dirty="0">
                <a:latin typeface="Comic Sans MS" pitchFamily="66" charset="0"/>
              </a:rPr>
              <a:t>C</a:t>
            </a:r>
            <a:r>
              <a:rPr lang="en-US" altLang="en-US" sz="3300" dirty="0" smtClean="0">
                <a:latin typeface="Comic Sans MS" pitchFamily="66" charset="0"/>
              </a:rPr>
              <a:t>lick </a:t>
            </a:r>
            <a:r>
              <a:rPr lang="en-US" altLang="en-US" sz="3300" dirty="0">
                <a:latin typeface="Comic Sans MS" pitchFamily="66" charset="0"/>
              </a:rPr>
              <a:t>“Other Charts</a:t>
            </a:r>
            <a:r>
              <a:rPr lang="en-US" altLang="en-US" sz="3300" dirty="0" smtClean="0">
                <a:latin typeface="Comic Sans MS" pitchFamily="66" charset="0"/>
              </a:rPr>
              <a:t>” </a:t>
            </a:r>
            <a:endParaRPr lang="en-US" altLang="en-US" sz="3300" dirty="0">
              <a:latin typeface="Comic Sans MS" pitchFamily="66" charset="0"/>
            </a:endParaRPr>
          </a:p>
          <a:p>
            <a:pPr eaLnBrk="1" hangingPunct="1"/>
            <a:r>
              <a:rPr lang="en-US" altLang="en-US" sz="3300" dirty="0">
                <a:latin typeface="Comic Sans MS" pitchFamily="66" charset="0"/>
              </a:rPr>
              <a:t>Click the first Stock </a:t>
            </a:r>
            <a:r>
              <a:rPr lang="en-US" altLang="en-US" sz="3300" dirty="0" smtClean="0">
                <a:latin typeface="Comic Sans MS" pitchFamily="66" charset="0"/>
              </a:rPr>
              <a:t>chart: </a:t>
            </a:r>
            <a:r>
              <a:rPr lang="en-US" altLang="en-US" sz="3300" dirty="0">
                <a:latin typeface="Comic Sans MS" pitchFamily="66" charset="0"/>
              </a:rPr>
              <a:t>“Hi-Lo-Close”</a:t>
            </a:r>
            <a:endParaRPr lang="en-US" sz="33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679700"/>
            <a:ext cx="9034462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474922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5638800"/>
          </a:xfrm>
        </p:spPr>
        <p:txBody>
          <a:bodyPr/>
          <a:lstStyle/>
          <a:p>
            <a:r>
              <a:rPr lang="en-US" dirty="0" smtClean="0"/>
              <a:t>Ugly… as usual</a:t>
            </a:r>
          </a:p>
          <a:p>
            <a:r>
              <a:rPr lang="en-US" dirty="0" smtClean="0"/>
              <a:t>…but informative!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519237"/>
            <a:ext cx="8886825" cy="53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850127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Left click the graph area </a:t>
            </a:r>
            <a:endParaRPr lang="en-US" altLang="en-US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Click </a:t>
            </a:r>
            <a:r>
              <a:rPr lang="en-US" altLang="en-US" dirty="0">
                <a:latin typeface="Comic Sans MS" pitchFamily="66" charset="0"/>
              </a:rPr>
              <a:t>on “Layout”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752600"/>
            <a:ext cx="894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060162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Enter </a:t>
            </a:r>
            <a:r>
              <a:rPr lang="en-US" altLang="en-US" dirty="0" smtClean="0">
                <a:latin typeface="Comic Sans MS" pitchFamily="66" charset="0"/>
              </a:rPr>
              <a:t>title and y-axis label: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63013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69169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Click </a:t>
            </a:r>
            <a:r>
              <a:rPr lang="en-US" altLang="en-US" dirty="0">
                <a:latin typeface="Comic Sans MS" pitchFamily="66" charset="0"/>
              </a:rPr>
              <a:t>one of the “mean” </a:t>
            </a:r>
            <a:endParaRPr lang="en-US" altLang="en-US" dirty="0" smtClean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dirty="0" smtClean="0">
                <a:latin typeface="Comic Sans MS" pitchFamily="66" charset="0"/>
              </a:rPr>
              <a:t>    markers </a:t>
            </a:r>
            <a:r>
              <a:rPr lang="en-US" altLang="en-US" dirty="0">
                <a:latin typeface="Comic Sans MS" pitchFamily="66" charset="0"/>
              </a:rPr>
              <a:t>on the graph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Click 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Format 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Data </a:t>
            </a:r>
          </a:p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Series </a:t>
            </a:r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1905000"/>
            <a:ext cx="63976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788943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638800"/>
          </a:xfrm>
        </p:spPr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Click Marker Options to </a:t>
            </a:r>
            <a:r>
              <a:rPr lang="en-US" altLang="en-US" dirty="0" smtClean="0">
                <a:latin typeface="Comic Sans MS" pitchFamily="66" charset="0"/>
              </a:rPr>
              <a:t>adjust the markers</a:t>
            </a:r>
            <a:endParaRPr lang="en-US" altLang="en-US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647825"/>
            <a:ext cx="78581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59918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5638800"/>
          </a:xfrm>
        </p:spPr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Repeat for the max (top of black vertical line) and min </a:t>
            </a:r>
            <a:r>
              <a:rPr lang="en-US" altLang="en-US" dirty="0" smtClean="0">
                <a:latin typeface="Comic Sans MS" pitchFamily="66" charset="0"/>
              </a:rPr>
              <a:t>              </a:t>
            </a:r>
          </a:p>
          <a:p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dirty="0" smtClean="0">
                <a:latin typeface="Comic Sans MS" pitchFamily="66" charset="0"/>
              </a:rPr>
              <a:t>                    (</a:t>
            </a:r>
            <a:r>
              <a:rPr lang="en-US" altLang="en-US" dirty="0">
                <a:latin typeface="Comic Sans MS" pitchFamily="66" charset="0"/>
              </a:rPr>
              <a:t>bottom of </a:t>
            </a:r>
            <a:endParaRPr lang="en-US" altLang="en-US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dirty="0" smtClean="0">
                <a:latin typeface="Comic Sans MS" pitchFamily="66" charset="0"/>
              </a:rPr>
              <a:t>                     black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dirty="0" smtClean="0">
                <a:latin typeface="Comic Sans MS" pitchFamily="66" charset="0"/>
              </a:rPr>
              <a:t>                     vertical </a:t>
            </a:r>
            <a:r>
              <a:rPr lang="en-US" altLang="en-US" dirty="0">
                <a:latin typeface="Comic Sans MS" pitchFamily="66" charset="0"/>
              </a:rPr>
              <a:t>line)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7053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957638"/>
            <a:ext cx="47053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773452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" y="6858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TAH </a:t>
            </a:r>
            <a:r>
              <a:rPr lang="en-US" altLang="en-US" dirty="0">
                <a:latin typeface="Comic Sans MS" pitchFamily="66" charset="0"/>
              </a:rPr>
              <a:t>DAH!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1463"/>
            <a:ext cx="8848725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70002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1962" y="381000"/>
            <a:ext cx="8229600" cy="56388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>Which beans can you sieve?</a:t>
            </a:r>
            <a:endParaRPr lang="en-US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75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r>
              <a:rPr lang="en-US" dirty="0"/>
              <a:t>You are doing research on traffic offenses in </a:t>
            </a:r>
            <a:r>
              <a:rPr lang="en-US" dirty="0" smtClean="0"/>
              <a:t>Denver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98345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266834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700" dirty="0" smtClean="0"/>
              <a:t>How to Lie with Statistics #4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You can probably guess… 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It involves using the type of measure of variability that serves your purpose best</a:t>
            </a:r>
          </a:p>
          <a:p>
            <a:pPr eaLnBrk="1" hangingPunct="1"/>
            <a:endParaRPr lang="en-US" altLang="en-US" sz="2000" dirty="0">
              <a:latin typeface="Comic Sans MS" pitchFamily="66" charset="0"/>
            </a:endParaRP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This is 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almost always </a:t>
            </a:r>
            <a:r>
              <a:rPr lang="en-US" altLang="en-US" dirty="0">
                <a:latin typeface="Comic Sans MS" pitchFamily="66" charset="0"/>
              </a:rPr>
              <a:t>the smallest one</a:t>
            </a:r>
          </a:p>
        </p:txBody>
      </p:sp>
    </p:spTree>
    <p:extLst>
      <p:ext uri="{BB962C8B-B14F-4D97-AF65-F5344CB8AC3E}">
        <p14:creationId xmlns:p14="http://schemas.microsoft.com/office/powerpoint/2010/main" val="30758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421380"/>
            <a:ext cx="5029200" cy="3436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29200" cy="34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72480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1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r>
              <a:rPr lang="en-US" dirty="0" smtClean="0"/>
              <a:t>Your </a:t>
            </a:r>
            <a:r>
              <a:rPr lang="en-US" dirty="0"/>
              <a:t>first research objective is to find out if Franklin Street’s speed limit should be greater than 25 </a:t>
            </a:r>
            <a:r>
              <a:rPr lang="en-US" dirty="0" smtClean="0"/>
              <a:t>mph 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53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start by sampling 30 speeding tickets from this </a:t>
            </a:r>
            <a:r>
              <a:rPr lang="en-US" dirty="0" smtClean="0"/>
              <a:t>street </a:t>
            </a:r>
            <a:r>
              <a:rPr lang="en-US" dirty="0"/>
              <a:t>and record the </a:t>
            </a:r>
            <a:r>
              <a:rPr lang="en-US" dirty="0" smtClean="0"/>
              <a:t>speed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78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</a:t>
            </a:r>
            <a:r>
              <a:rPr lang="en-US" dirty="0" smtClean="0"/>
              <a:t>population?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What </a:t>
            </a:r>
            <a:r>
              <a:rPr lang="en-US" dirty="0"/>
              <a:t>is the variable? 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Is </a:t>
            </a:r>
            <a:r>
              <a:rPr lang="en-US" dirty="0"/>
              <a:t>the variable Qualitative </a:t>
            </a:r>
            <a:endParaRPr lang="en-US" dirty="0" smtClean="0"/>
          </a:p>
          <a:p>
            <a:r>
              <a:rPr lang="en-US" dirty="0" smtClean="0"/>
              <a:t>    or </a:t>
            </a:r>
            <a:r>
              <a:rPr lang="en-US" dirty="0"/>
              <a:t>Quantitative? 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93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r>
              <a:rPr lang="en-US" dirty="0" smtClean="0"/>
              <a:t>Here is your raw data: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Create a histogram of the data</a:t>
            </a:r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95300" y="1676400"/>
          <a:ext cx="81534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5340"/>
                <a:gridCol w="815340"/>
                <a:gridCol w="815340"/>
                <a:gridCol w="815340"/>
                <a:gridCol w="815340"/>
                <a:gridCol w="815340"/>
                <a:gridCol w="815340"/>
                <a:gridCol w="815340"/>
                <a:gridCol w="815340"/>
                <a:gridCol w="815340"/>
              </a:tblGrid>
              <a:tr h="69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92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129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43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108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104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83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81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123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67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n-US" sz="25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98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034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554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tx1"/>
                </a:solidFill>
              </a:rPr>
              <a:t>relative frequency</a:t>
            </a:r>
            <a:r>
              <a:rPr lang="en-US" dirty="0" smtClean="0"/>
              <a:t> is </a:t>
            </a:r>
            <a:r>
              <a:rPr lang="en-US" dirty="0"/>
              <a:t> the </a:t>
            </a:r>
            <a:r>
              <a:rPr lang="en-US" dirty="0" smtClean="0"/>
              <a:t>fraction </a:t>
            </a:r>
            <a:r>
              <a:rPr lang="en-US" dirty="0"/>
              <a:t>or percent of observations that fall in </a:t>
            </a:r>
            <a:r>
              <a:rPr lang="en-US" dirty="0" smtClean="0"/>
              <a:t>each </a:t>
            </a:r>
            <a:r>
              <a:rPr lang="en-US" dirty="0"/>
              <a:t>category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Histograms</a:t>
            </a:r>
            <a:endParaRPr lang="en-US" altLang="en-US" dirty="0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There are a lot of graphs that specialize in showing frequencies</a:t>
            </a:r>
          </a:p>
          <a:p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122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first find the total sample size (n) by adding up all of the counts in each 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divide each category count by 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make these percentages by multiplying by </a:t>
            </a:r>
            <a:r>
              <a:rPr lang="en-US" dirty="0" smtClean="0"/>
              <a:t>100 (or just clicking the % sign on the Excel ribbon)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343400"/>
            <a:ext cx="855821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81600" y="5264150"/>
            <a:ext cx="304800" cy="3746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86400" y="3048000"/>
            <a:ext cx="1905000" cy="2327275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2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Frequencies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Data table:			n = 8</a:t>
            </a:r>
          </a:p>
          <a:p>
            <a:r>
              <a:rPr lang="en-US" dirty="0" smtClean="0"/>
              <a:t>A B A B A C B </a:t>
            </a:r>
            <a:r>
              <a:rPr lang="en-US" dirty="0" err="1" smtClean="0"/>
              <a:t>B</a:t>
            </a:r>
            <a:endParaRPr lang="en-US" dirty="0" smtClean="0"/>
          </a:p>
          <a:p>
            <a:endParaRPr lang="en-US" sz="2000" dirty="0"/>
          </a:p>
          <a:p>
            <a:r>
              <a:rPr lang="en-US" dirty="0" err="1" smtClean="0"/>
              <a:t>Rel</a:t>
            </a:r>
            <a:r>
              <a:rPr lang="en-US" dirty="0" smtClean="0"/>
              <a:t> </a:t>
            </a:r>
            <a:r>
              <a:rPr lang="en-US" dirty="0" err="1" smtClean="0"/>
              <a:t>Freq</a:t>
            </a:r>
            <a:r>
              <a:rPr lang="en-US" dirty="0" smtClean="0"/>
              <a:t> 	        Histogram:</a:t>
            </a:r>
          </a:p>
          <a:p>
            <a:r>
              <a:rPr lang="en-US" dirty="0" smtClean="0"/>
              <a:t>distribution:</a:t>
            </a:r>
          </a:p>
          <a:p>
            <a:r>
              <a:rPr lang="en-US" dirty="0" smtClean="0"/>
              <a:t>A: 3/8</a:t>
            </a:r>
          </a:p>
          <a:p>
            <a:r>
              <a:rPr lang="en-US" dirty="0" smtClean="0"/>
              <a:t>B: 4/8</a:t>
            </a:r>
          </a:p>
          <a:p>
            <a:r>
              <a:rPr lang="en-US" dirty="0" smtClean="0"/>
              <a:t>C: 1/8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31" y="3769456"/>
            <a:ext cx="4106622" cy="263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Notice the shapes of the absolute frequency and relative frequency graphs are </a:t>
            </a:r>
            <a:r>
              <a:rPr lang="en-US" dirty="0" smtClean="0">
                <a:solidFill>
                  <a:schemeClr val="tx1"/>
                </a:solidFill>
              </a:rPr>
              <a:t>the same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5" y="3581400"/>
            <a:ext cx="4106622" cy="264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78" y="3581400"/>
            <a:ext cx="4106622" cy="263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9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Frequencies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Because we see % more easily in a pie chart, relative frequencies </a:t>
            </a:r>
            <a:r>
              <a:rPr lang="en-US" altLang="en-US" dirty="0" smtClean="0">
                <a:latin typeface="Comic Sans MS" pitchFamily="66" charset="0"/>
              </a:rPr>
              <a:t>should </a:t>
            </a:r>
            <a:r>
              <a:rPr lang="en-US" altLang="en-US" dirty="0">
                <a:latin typeface="Comic Sans MS" pitchFamily="66" charset="0"/>
              </a:rPr>
              <a:t>be </a:t>
            </a:r>
            <a:r>
              <a:rPr lang="en-US" altLang="en-US" dirty="0" smtClean="0">
                <a:latin typeface="Comic Sans MS" pitchFamily="66" charset="0"/>
              </a:rPr>
              <a:t>shown </a:t>
            </a:r>
            <a:r>
              <a:rPr lang="en-US" altLang="en-US" dirty="0">
                <a:latin typeface="Comic Sans MS" pitchFamily="66" charset="0"/>
              </a:rPr>
              <a:t>in this </a:t>
            </a:r>
            <a:r>
              <a:rPr lang="en-US" altLang="en-US" dirty="0" smtClean="0">
                <a:latin typeface="Comic Sans MS" pitchFamily="66" charset="0"/>
              </a:rPr>
              <a:t>format</a:t>
            </a:r>
            <a:endParaRPr lang="en-US" altLang="en-US" dirty="0"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352800"/>
            <a:ext cx="368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547041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231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648200"/>
          </a:xfrm>
        </p:spPr>
        <p:txBody>
          <a:bodyPr/>
          <a:lstStyle/>
          <a:p>
            <a:r>
              <a:rPr lang="en-US" dirty="0" smtClean="0"/>
              <a:t>Create a relative frequency distribution for the Franklin Street data: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47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052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Numerical categories are also called “</a:t>
            </a:r>
            <a:r>
              <a:rPr lang="en-US" altLang="en-US" dirty="0" smtClean="0">
                <a:solidFill>
                  <a:schemeClr val="tx1"/>
                </a:solidFill>
              </a:rPr>
              <a:t>classes</a:t>
            </a:r>
            <a:r>
              <a:rPr lang="en-US" altLang="en-US" dirty="0" smtClean="0"/>
              <a:t>”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1341778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 numerical categories, the maximum and minimum values in each category are called the “</a:t>
            </a:r>
            <a:r>
              <a:rPr lang="en-US" altLang="en-US" dirty="0" smtClean="0">
                <a:solidFill>
                  <a:schemeClr val="tx1"/>
                </a:solidFill>
              </a:rPr>
              <a:t>class limits</a:t>
            </a:r>
            <a:r>
              <a:rPr lang="en-US" altLang="en-US" dirty="0" smtClean="0"/>
              <a:t>”</a:t>
            </a:r>
          </a:p>
          <a:p>
            <a:endParaRPr lang="en-US" alt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231992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There are a lot of graphs that specialize in showing frequencies</a:t>
            </a:r>
          </a:p>
          <a:p>
            <a:endParaRPr lang="en-US" altLang="en-US" sz="2000" dirty="0" smtClean="0"/>
          </a:p>
          <a:p>
            <a:r>
              <a:rPr lang="en-US" altLang="en-US" dirty="0" smtClean="0"/>
              <a:t>These are called “</a:t>
            </a:r>
            <a:r>
              <a:rPr lang="en-US" altLang="en-US" dirty="0" smtClean="0">
                <a:solidFill>
                  <a:schemeClr val="tx1"/>
                </a:solidFill>
              </a:rPr>
              <a:t>histograms</a:t>
            </a:r>
            <a:r>
              <a:rPr lang="en-US" altLang="en-US" dirty="0" smtClean="0"/>
              <a:t>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HISTOGRAMS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What are the class limits for the Franklin Street data?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769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 numerical categories, the range of values included in each category is called the “</a:t>
            </a:r>
            <a:r>
              <a:rPr lang="en-US" altLang="en-US" dirty="0" smtClean="0">
                <a:solidFill>
                  <a:schemeClr val="tx1"/>
                </a:solidFill>
              </a:rPr>
              <a:t>width</a:t>
            </a:r>
            <a:r>
              <a:rPr lang="en-US" altLang="en-US" dirty="0" smtClean="0"/>
              <a:t>”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33099988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class width for the Franklin Street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01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middle of each numerical category is called the “</a:t>
            </a:r>
            <a:r>
              <a:rPr lang="en-US" altLang="en-US" dirty="0" smtClean="0">
                <a:solidFill>
                  <a:schemeClr val="tx1"/>
                </a:solidFill>
              </a:rPr>
              <a:t>midpoint</a:t>
            </a:r>
            <a:r>
              <a:rPr lang="en-US" altLang="en-US" dirty="0" smtClean="0"/>
              <a:t>”</a:t>
            </a:r>
          </a:p>
          <a:p>
            <a:endParaRPr lang="en-US" altLang="en-US" dirty="0"/>
          </a:p>
          <a:p>
            <a:r>
              <a:rPr lang="en-US" altLang="en-US" dirty="0" smtClean="0"/>
              <a:t>Add the maximum and minimum (class limits) and divide by 2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5466187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is the midpoint for the first class in the Franklin Street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718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Rounding may move observed values into different numerical categories</a:t>
            </a:r>
          </a:p>
          <a:p>
            <a:endParaRPr lang="en-US" altLang="en-US" sz="2000" dirty="0" smtClean="0"/>
          </a:p>
          <a:p>
            <a:r>
              <a:rPr lang="en-US" altLang="en-US" dirty="0" smtClean="0"/>
              <a:t>The actual maximum and minimum values that end up in a given numerical category are called the “</a:t>
            </a:r>
            <a:r>
              <a:rPr lang="en-US" altLang="en-US" dirty="0" smtClean="0">
                <a:solidFill>
                  <a:schemeClr val="tx1"/>
                </a:solidFill>
              </a:rPr>
              <a:t>class boundaries</a:t>
            </a:r>
            <a:r>
              <a:rPr lang="en-US" altLang="en-US" dirty="0" smtClean="0"/>
              <a:t>”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5600" dirty="0" smtClean="0"/>
              <a:t>Measurement Frequencies</a:t>
            </a:r>
          </a:p>
        </p:txBody>
      </p:sp>
    </p:spTree>
    <p:extLst>
      <p:ext uri="{BB962C8B-B14F-4D97-AF65-F5344CB8AC3E}">
        <p14:creationId xmlns:p14="http://schemas.microsoft.com/office/powerpoint/2010/main" val="144777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What are the class boundaries for second category in the Franklin Street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518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95284"/>
            <a:ext cx="9067800" cy="486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638800"/>
          </a:xfrm>
        </p:spPr>
        <p:txBody>
          <a:bodyPr/>
          <a:lstStyle/>
          <a:p>
            <a:r>
              <a:rPr lang="en-US" dirty="0" smtClean="0"/>
              <a:t>Which are frequency distributions?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177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26" y="2895600"/>
            <a:ext cx="608677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638800"/>
          </a:xfrm>
        </p:spPr>
        <p:txBody>
          <a:bodyPr/>
          <a:lstStyle/>
          <a:p>
            <a:r>
              <a:rPr lang="en-US" dirty="0"/>
              <a:t>The histogram represents the number of cell phones per household for a sample of </a:t>
            </a:r>
            <a:r>
              <a:rPr lang="en-US" dirty="0" smtClean="0"/>
              <a:t>U.S</a:t>
            </a:r>
            <a:r>
              <a:rPr lang="en-US" dirty="0"/>
              <a:t>. households. </a:t>
            </a:r>
          </a:p>
          <a:p>
            <a:r>
              <a:rPr lang="en-US" dirty="0" smtClean="0"/>
              <a:t>How </a:t>
            </a:r>
            <a:r>
              <a:rPr lang="en-US" dirty="0"/>
              <a:t>many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households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are </a:t>
            </a:r>
            <a:r>
              <a:rPr lang="en-US" dirty="0"/>
              <a:t>included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histogram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800980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6388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 smtClean="0"/>
              <a:t>University </a:t>
            </a:r>
            <a:r>
              <a:rPr lang="en-US" dirty="0"/>
              <a:t>students’ </a:t>
            </a:r>
            <a:r>
              <a:rPr lang="en-US" dirty="0" smtClean="0"/>
              <a:t>yearly 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cost </a:t>
            </a:r>
            <a:r>
              <a:rPr lang="en-US" dirty="0"/>
              <a:t>of attendance </a:t>
            </a:r>
          </a:p>
          <a:p>
            <a:pPr>
              <a:spcBef>
                <a:spcPts val="960"/>
              </a:spcBef>
            </a:pPr>
            <a:r>
              <a:rPr lang="en-US" dirty="0" smtClean="0"/>
              <a:t>What </a:t>
            </a:r>
            <a:r>
              <a:rPr lang="en-US" dirty="0"/>
              <a:t>percentage of students’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budget </a:t>
            </a:r>
            <a:r>
              <a:rPr lang="en-US" dirty="0"/>
              <a:t>is room and board?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60" y="3441700"/>
            <a:ext cx="56769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09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frequencies:</a:t>
            </a:r>
          </a:p>
          <a:p>
            <a:endParaRPr lang="en-US" sz="2000" dirty="0"/>
          </a:p>
          <a:p>
            <a:r>
              <a:rPr lang="en-US" dirty="0" smtClean="0"/>
              <a:t>Absolute frequency – the </a:t>
            </a:r>
          </a:p>
          <a:p>
            <a:r>
              <a:rPr lang="en-US" dirty="0"/>
              <a:t>	</a:t>
            </a:r>
            <a:r>
              <a:rPr lang="en-US" dirty="0" smtClean="0"/>
              <a:t>number of observations that </a:t>
            </a:r>
          </a:p>
          <a:p>
            <a:r>
              <a:rPr lang="en-US" dirty="0"/>
              <a:t>	</a:t>
            </a:r>
            <a:r>
              <a:rPr lang="en-US" dirty="0" smtClean="0"/>
              <a:t>fall in a certain 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60" y="3441700"/>
            <a:ext cx="56769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FREQUENCIES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6388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U</a:t>
            </a:r>
            <a:r>
              <a:rPr lang="en-US" dirty="0" smtClean="0"/>
              <a:t>niversity </a:t>
            </a:r>
            <a:r>
              <a:rPr lang="en-US" dirty="0"/>
              <a:t>students’ </a:t>
            </a:r>
            <a:r>
              <a:rPr lang="en-US" dirty="0" smtClean="0"/>
              <a:t>yearly 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cost </a:t>
            </a:r>
            <a:r>
              <a:rPr lang="en-US" dirty="0"/>
              <a:t>of attendance </a:t>
            </a:r>
          </a:p>
          <a:p>
            <a:r>
              <a:rPr lang="en-US" dirty="0" smtClean="0"/>
              <a:t>What is </a:t>
            </a:r>
            <a:r>
              <a:rPr lang="en-US" dirty="0"/>
              <a:t>the ratio of personal </a:t>
            </a:r>
            <a:r>
              <a:rPr lang="en-US" dirty="0" smtClean="0"/>
              <a:t>expenses </a:t>
            </a:r>
            <a:r>
              <a:rPr lang="en-US" dirty="0"/>
              <a:t>to transportation expenses?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299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25500"/>
            <a:ext cx="50292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+mn-lt"/>
              </a:rPr>
              <a:t>In-Class </a:t>
            </a:r>
            <a:r>
              <a:rPr lang="en-US" altLang="en-US" dirty="0" smtClean="0">
                <a:latin typeface="+mn-lt"/>
              </a:rPr>
              <a:t>Project</a:t>
            </a:r>
            <a:endParaRPr lang="en-US" dirty="0">
              <a:latin typeface="+mn-lt"/>
            </a:endParaRPr>
          </a:p>
        </p:txBody>
      </p:sp>
      <p:sp>
        <p:nvSpPr>
          <p:cNvPr id="150532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638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500" smtClean="0">
                <a:cs typeface="Times New Roman" pitchFamily="18" charset="0"/>
              </a:rPr>
              <a:t>Anthropometrics!</a:t>
            </a:r>
            <a:endParaRPr lang="en-US" altLang="en-US" sz="1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analyze your data and display it in a histogram (a column chart that displays frequency data) by using the Histogram tool of the Analysis </a:t>
            </a:r>
            <a:r>
              <a:rPr lang="en-US" dirty="0" err="1"/>
              <a:t>ToolPak</a:t>
            </a:r>
            <a:r>
              <a:rPr lang="en-US" dirty="0"/>
              <a:t> in Microsoft Office Excel</a:t>
            </a:r>
          </a:p>
        </p:txBody>
      </p:sp>
    </p:spTree>
    <p:extLst>
      <p:ext uri="{BB962C8B-B14F-4D97-AF65-F5344CB8AC3E}">
        <p14:creationId xmlns:p14="http://schemas.microsoft.com/office/powerpoint/2010/main" val="9316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create a histogram, you must </a:t>
            </a:r>
            <a:r>
              <a:rPr lang="en-US" dirty="0" smtClean="0"/>
              <a:t>enter your input </a:t>
            </a:r>
            <a:r>
              <a:rPr lang="en-US" dirty="0"/>
              <a:t>data in </a:t>
            </a:r>
            <a:r>
              <a:rPr lang="en-US" dirty="0" smtClean="0"/>
              <a:t>a column </a:t>
            </a:r>
            <a:r>
              <a:rPr lang="en-US" dirty="0"/>
              <a:t>on the </a:t>
            </a:r>
            <a:r>
              <a:rPr lang="en-US" dirty="0" smtClean="0"/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29577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Get the spreadsheet from </a:t>
            </a:r>
          </a:p>
          <a:p>
            <a:r>
              <a:rPr lang="en-US" dirty="0" smtClean="0"/>
              <a:t>vf-tropi.com and add our data to the top of the list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HANDS-ON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415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Add the Excel Data Analysis Add-In on your computer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HANDS-ON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887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200400"/>
            <a:ext cx="497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For fun (it will be ugly) go to: </a:t>
            </a:r>
            <a:r>
              <a:rPr lang="en-US" sz="3500" dirty="0" smtClean="0"/>
              <a:t>Data </a:t>
            </a:r>
          </a:p>
          <a:p>
            <a:pPr>
              <a:spcBef>
                <a:spcPts val="0"/>
              </a:spcBef>
            </a:pPr>
            <a:r>
              <a:rPr lang="en-US" sz="3500" dirty="0" smtClean="0"/>
              <a:t>Data Analysis</a:t>
            </a:r>
          </a:p>
          <a:p>
            <a:pPr>
              <a:spcBef>
                <a:spcPts val="0"/>
              </a:spcBef>
            </a:pPr>
            <a:r>
              <a:rPr lang="en-US" sz="3500" dirty="0" smtClean="0"/>
              <a:t>Histogram</a:t>
            </a:r>
          </a:p>
          <a:p>
            <a:pPr>
              <a:spcBef>
                <a:spcPts val="0"/>
              </a:spcBef>
            </a:pPr>
            <a:r>
              <a:rPr lang="en-US" sz="3500" dirty="0" smtClean="0"/>
              <a:t>Enter the data 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</a:t>
            </a:r>
            <a:r>
              <a:rPr lang="en-US" sz="3500" dirty="0" smtClean="0"/>
              <a:t>Input Range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</a:t>
            </a:r>
            <a:r>
              <a:rPr lang="en-US" sz="3500" dirty="0" smtClean="0"/>
              <a:t>(include the 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</a:t>
            </a:r>
            <a:r>
              <a:rPr lang="en-US" sz="3500" dirty="0" smtClean="0"/>
              <a:t>column label)</a:t>
            </a:r>
          </a:p>
          <a:p>
            <a:pPr>
              <a:spcBef>
                <a:spcPts val="0"/>
              </a:spcBef>
            </a:pPr>
            <a:r>
              <a:rPr lang="en-US" sz="3500" dirty="0" smtClean="0"/>
              <a:t>Mark “Labels”</a:t>
            </a:r>
          </a:p>
          <a:p>
            <a:pPr>
              <a:spcBef>
                <a:spcPts val="0"/>
              </a:spcBef>
            </a:pPr>
            <a:r>
              <a:rPr lang="en-US" sz="3500" dirty="0" smtClean="0"/>
              <a:t>Click “OK”</a:t>
            </a:r>
            <a:endParaRPr lang="en-US" sz="35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HANDS-ON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804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All the wrong</a:t>
            </a:r>
          </a:p>
          <a:p>
            <a:pPr>
              <a:spcBef>
                <a:spcPts val="0"/>
              </a:spcBef>
            </a:pPr>
            <a:r>
              <a:rPr lang="en-US" dirty="0"/>
              <a:t>   categories</a:t>
            </a:r>
            <a:r>
              <a:rPr lang="en-US" dirty="0" smtClean="0"/>
              <a:t>!</a:t>
            </a:r>
          </a:p>
          <a:p>
            <a:r>
              <a:rPr lang="en-US" dirty="0" smtClean="0"/>
              <a:t>(But it was easy!)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HANDS-ON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6468"/>
            <a:ext cx="2895600" cy="60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9689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second column will specify your “bin numbers” – minimum bounds for your intervals</a:t>
            </a:r>
          </a:p>
        </p:txBody>
      </p:sp>
    </p:spTree>
    <p:extLst>
      <p:ext uri="{BB962C8B-B14F-4D97-AF65-F5344CB8AC3E}">
        <p14:creationId xmlns:p14="http://schemas.microsoft.com/office/powerpoint/2010/main" val="16610925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 </a:t>
            </a:r>
            <a:r>
              <a:rPr lang="en-US" dirty="0"/>
              <a:t>counts the number of data points in each data </a:t>
            </a:r>
            <a:r>
              <a:rPr lang="en-US" dirty="0" smtClean="0"/>
              <a:t>bin </a:t>
            </a:r>
            <a:r>
              <a:rPr lang="en-US" dirty="0"/>
              <a:t>if the number is </a:t>
            </a:r>
            <a:r>
              <a:rPr lang="en-US" dirty="0">
                <a:solidFill>
                  <a:srgbClr val="FFC000"/>
                </a:solidFill>
              </a:rPr>
              <a:t>greater</a:t>
            </a:r>
            <a:r>
              <a:rPr lang="en-US" dirty="0"/>
              <a:t> than the </a:t>
            </a:r>
            <a:r>
              <a:rPr lang="en-US" dirty="0" smtClean="0"/>
              <a:t>bound number in your bin and </a:t>
            </a:r>
            <a:r>
              <a:rPr lang="en-US" dirty="0" smtClean="0">
                <a:solidFill>
                  <a:srgbClr val="FFC000"/>
                </a:solidFill>
              </a:rPr>
              <a:t>less </a:t>
            </a:r>
            <a:r>
              <a:rPr lang="en-US" dirty="0">
                <a:solidFill>
                  <a:srgbClr val="FFC000"/>
                </a:solidFill>
              </a:rPr>
              <a:t>than </a:t>
            </a:r>
            <a:r>
              <a:rPr lang="en-US" dirty="0" smtClean="0">
                <a:solidFill>
                  <a:srgbClr val="FFC000"/>
                </a:solidFill>
              </a:rPr>
              <a:t>or equal to the next larger </a:t>
            </a:r>
            <a:r>
              <a:rPr lang="en-US" dirty="0"/>
              <a:t>bound </a:t>
            </a:r>
            <a:r>
              <a:rPr lang="en-US" dirty="0" smtClean="0"/>
              <a:t>number </a:t>
            </a:r>
          </a:p>
        </p:txBody>
      </p:sp>
    </p:spTree>
    <p:extLst>
      <p:ext uri="{BB962C8B-B14F-4D97-AF65-F5344CB8AC3E}">
        <p14:creationId xmlns:p14="http://schemas.microsoft.com/office/powerpoint/2010/main" val="373249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table </a:t>
            </a:r>
            <a:r>
              <a:rPr lang="en-US" dirty="0"/>
              <a:t>of </a:t>
            </a:r>
            <a:r>
              <a:rPr lang="en-US" dirty="0" smtClean="0"/>
              <a:t>absolute frequencies is called a </a:t>
            </a:r>
            <a:r>
              <a:rPr lang="en-US" dirty="0" smtClean="0">
                <a:solidFill>
                  <a:schemeClr val="tx1"/>
                </a:solidFill>
              </a:rPr>
              <a:t>frequency </a:t>
            </a:r>
            <a:r>
              <a:rPr lang="en-US" dirty="0">
                <a:solidFill>
                  <a:schemeClr val="tx1"/>
                </a:solidFill>
              </a:rPr>
              <a:t>distribution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you omit the bin range, Excel creates a set of evenly distributed bins between the minimum and maximum values of the input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049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to have a label for the bin range as well as the input data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69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bin range numbers you need to get the proper results for the cephalic categories?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HANDS-ON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475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Go back to</a:t>
            </a:r>
            <a:r>
              <a:rPr lang="en-US" dirty="0"/>
              <a:t>: </a:t>
            </a:r>
            <a:r>
              <a:rPr lang="en-US" sz="3500" dirty="0" smtClean="0"/>
              <a:t>Histogram</a:t>
            </a:r>
            <a:endParaRPr lang="en-US" sz="3500" dirty="0"/>
          </a:p>
          <a:p>
            <a:pPr>
              <a:spcBef>
                <a:spcPts val="0"/>
              </a:spcBef>
            </a:pPr>
            <a:r>
              <a:rPr lang="en-US" sz="3500" dirty="0"/>
              <a:t>	</a:t>
            </a:r>
            <a:r>
              <a:rPr lang="en-US" sz="3500" dirty="0" smtClean="0"/>
              <a:t>Enter the Bin </a:t>
            </a:r>
            <a:r>
              <a:rPr lang="en-US" sz="3500" dirty="0"/>
              <a:t>Range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	(include the 	column label)</a:t>
            </a:r>
          </a:p>
          <a:p>
            <a:pPr>
              <a:spcBef>
                <a:spcPts val="0"/>
              </a:spcBef>
            </a:pPr>
            <a:r>
              <a:rPr lang="en-US" sz="3500" dirty="0" smtClean="0"/>
              <a:t>Click </a:t>
            </a:r>
            <a:r>
              <a:rPr lang="en-US" sz="3500" dirty="0"/>
              <a:t>“OK”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98800"/>
            <a:ext cx="6096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HANDS-ON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895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Much better!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HANDS-ON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15000" y="5029200"/>
          <a:ext cx="3124200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100"/>
                <a:gridCol w="1562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Bin Range</a:t>
                      </a:r>
                      <a:endParaRPr lang="en-US" sz="25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Frequency</a:t>
                      </a:r>
                      <a:endParaRPr lang="en-US" sz="25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83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More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4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 smtClean="0"/>
              <a:t>Change the labels to something more informative: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HANDS-ON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62400" y="5029200"/>
          <a:ext cx="4876800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0"/>
                <a:gridCol w="243840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Cephalic Type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Frequency</a:t>
                      </a:r>
                      <a:endParaRPr lang="en-US" sz="25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Dolichocephalic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US" sz="2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Mesocephalic</a:t>
                      </a:r>
                      <a:endParaRPr lang="en-US" sz="2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US" sz="2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Brachycephalic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2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Make a pie chart</a:t>
            </a:r>
          </a:p>
          <a:p>
            <a:r>
              <a:rPr lang="en-US" dirty="0" smtClean="0"/>
              <a:t>Include an informative title </a:t>
            </a:r>
          </a:p>
          <a:p>
            <a:r>
              <a:rPr lang="en-US" dirty="0" smtClean="0"/>
              <a:t>and % labels on the slices</a:t>
            </a:r>
          </a:p>
          <a:p>
            <a:r>
              <a:rPr lang="en-US" dirty="0" smtClean="0"/>
              <a:t>Make it </a:t>
            </a:r>
            <a:r>
              <a:rPr lang="en-US" dirty="0" err="1" smtClean="0"/>
              <a:t>purty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HANDS-ON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2938"/>
            <a:ext cx="4572000" cy="39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9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– </a:t>
            </a:r>
          </a:p>
          <a:p>
            <a:r>
              <a:rPr lang="en-US" dirty="0"/>
              <a:t>the number in a </a:t>
            </a:r>
            <a:r>
              <a:rPr lang="en-US" dirty="0" smtClean="0"/>
              <a:t>category</a:t>
            </a:r>
            <a:endParaRPr lang="en-US" alt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20454"/>
              </p:ext>
            </p:extLst>
          </p:nvPr>
        </p:nvGraphicFramePr>
        <p:xfrm>
          <a:off x="228600" y="3319829"/>
          <a:ext cx="1847850" cy="3514725"/>
        </p:xfrm>
        <a:graphic>
          <a:graphicData uri="http://schemas.openxmlformats.org/drawingml/2006/table">
            <a:tbl>
              <a:tblPr/>
              <a:tblGrid>
                <a:gridCol w="184785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Number of Users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9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18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15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8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0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9394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Cumulative frequency </a:t>
            </a:r>
            <a:r>
              <a:rPr lang="en-US" dirty="0"/>
              <a:t>– the number of observations that fall in that category </a:t>
            </a:r>
            <a:r>
              <a:rPr lang="en-US" i="1" dirty="0"/>
              <a:t>or a previous category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This can only be done if the categories can be ordered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Frequencies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Data table:</a:t>
            </a:r>
          </a:p>
          <a:p>
            <a:r>
              <a:rPr lang="en-US" dirty="0" smtClean="0"/>
              <a:t>A B A B A C B </a:t>
            </a:r>
            <a:r>
              <a:rPr lang="en-US" dirty="0" err="1" smtClean="0"/>
              <a:t>B</a:t>
            </a:r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Frequency 	        Histogram:</a:t>
            </a:r>
          </a:p>
          <a:p>
            <a:r>
              <a:rPr lang="en-US" dirty="0" smtClean="0"/>
              <a:t>distribution:</a:t>
            </a:r>
          </a:p>
          <a:p>
            <a:r>
              <a:rPr lang="en-US" dirty="0" smtClean="0"/>
              <a:t>A: 3</a:t>
            </a:r>
          </a:p>
          <a:p>
            <a:r>
              <a:rPr lang="en-US" dirty="0" smtClean="0"/>
              <a:t>B: 4</a:t>
            </a:r>
          </a:p>
          <a:p>
            <a:r>
              <a:rPr lang="en-US" dirty="0" smtClean="0"/>
              <a:t>C: 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31" y="3754120"/>
            <a:ext cx="4106622" cy="264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many observations occur in </a:t>
            </a:r>
            <a:r>
              <a:rPr lang="en-US" dirty="0" smtClean="0"/>
              <a:t>a given category </a:t>
            </a:r>
            <a:r>
              <a:rPr lang="en-US" dirty="0"/>
              <a:t>and any </a:t>
            </a:r>
            <a:r>
              <a:rPr lang="en-US" dirty="0" smtClean="0"/>
              <a:t>previous ordered categories:</a:t>
            </a:r>
            <a:endParaRPr lang="en-US" dirty="0"/>
          </a:p>
        </p:txBody>
      </p:sp>
      <p:graphicFrame>
        <p:nvGraphicFramePr>
          <p:cNvPr id="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831869"/>
              </p:ext>
            </p:extLst>
          </p:nvPr>
        </p:nvGraphicFramePr>
        <p:xfrm>
          <a:off x="247650" y="3352800"/>
          <a:ext cx="5543550" cy="3514725"/>
        </p:xfrm>
        <a:graphic>
          <a:graphicData uri="http://schemas.openxmlformats.org/drawingml/2006/table">
            <a:tbl>
              <a:tblPr/>
              <a:tblGrid>
                <a:gridCol w="1847850"/>
                <a:gridCol w="1847850"/>
                <a:gridCol w="184785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Number of Users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Cumulative Number of Users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9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9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18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27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15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42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8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50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0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52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7538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The last value is always “n” the sample size</a:t>
            </a:r>
            <a:endParaRPr lang="en-US" dirty="0"/>
          </a:p>
        </p:txBody>
      </p:sp>
      <p:graphicFrame>
        <p:nvGraphicFramePr>
          <p:cNvPr id="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13499"/>
              </p:ext>
            </p:extLst>
          </p:nvPr>
        </p:nvGraphicFramePr>
        <p:xfrm>
          <a:off x="228600" y="3343275"/>
          <a:ext cx="5543550" cy="3514725"/>
        </p:xfrm>
        <a:graphic>
          <a:graphicData uri="http://schemas.openxmlformats.org/drawingml/2006/table">
            <a:tbl>
              <a:tblPr/>
              <a:tblGrid>
                <a:gridCol w="1847850"/>
                <a:gridCol w="1847850"/>
                <a:gridCol w="184785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Number of Users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  <a:cs typeface="Tahoma" pitchFamily="34" charset="0"/>
                        </a:rPr>
                        <a:t>Cumulative Number of Users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9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9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18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27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15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42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8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50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0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  1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            52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5257800" y="1905000"/>
            <a:ext cx="1828800" cy="47244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018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histogram for a cumulative frequency distribution is called an </a:t>
            </a:r>
          </a:p>
          <a:p>
            <a:pPr algn="ctr"/>
            <a:r>
              <a:rPr lang="en-US" dirty="0" smtClean="0"/>
              <a:t>“</a:t>
            </a:r>
            <a:r>
              <a:rPr lang="en-US" dirty="0" smtClean="0">
                <a:solidFill>
                  <a:schemeClr val="tx1"/>
                </a:solidFill>
              </a:rPr>
              <a:t>ogive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Cumulative Frequencies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Data table:			n = 8</a:t>
            </a:r>
          </a:p>
          <a:p>
            <a:r>
              <a:rPr lang="en-US" dirty="0" smtClean="0"/>
              <a:t>A B A B A C B </a:t>
            </a:r>
            <a:r>
              <a:rPr lang="en-US" dirty="0" err="1" smtClean="0"/>
              <a:t>B</a:t>
            </a:r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Cum </a:t>
            </a:r>
            <a:r>
              <a:rPr lang="en-US" dirty="0" err="1" smtClean="0"/>
              <a:t>Freq</a:t>
            </a:r>
            <a:r>
              <a:rPr lang="en-US" dirty="0" smtClean="0"/>
              <a:t> 			Histogram:</a:t>
            </a:r>
          </a:p>
          <a:p>
            <a:r>
              <a:rPr lang="en-US" dirty="0" smtClean="0"/>
              <a:t>distribution:</a:t>
            </a:r>
          </a:p>
          <a:p>
            <a:r>
              <a:rPr lang="en-US" dirty="0" smtClean="0"/>
              <a:t>A: 3</a:t>
            </a:r>
          </a:p>
          <a:p>
            <a:r>
              <a:rPr lang="en-US" dirty="0" smtClean="0"/>
              <a:t>A or B: 3+4=7</a:t>
            </a:r>
          </a:p>
          <a:p>
            <a:r>
              <a:rPr lang="en-US" dirty="0" smtClean="0"/>
              <a:t>A,B or C: 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5686"/>
            <a:ext cx="4630271" cy="29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the last category in a cumulative frequency ALWAYS has the value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also a cumulative frequency cannot get smaller as you move up the categories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Cumulative Frequencies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Note also a cumulative frequency cannot get smaller as you move up the categories</a:t>
            </a:r>
          </a:p>
          <a:p>
            <a:endParaRPr lang="en-US" dirty="0"/>
          </a:p>
          <a:p>
            <a:r>
              <a:rPr lang="en-US" dirty="0" smtClean="0"/>
              <a:t>It can stay the same (if the category count is 0)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ogive typically forms an “s” shape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705100"/>
            <a:ext cx="7696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6705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http://everythingmaths.co.za/maths/grade-11/11-statistics/tikzpictures/4d8229e8dd2b71fe85520a97acdab63a.png</a:t>
            </a:r>
          </a:p>
        </p:txBody>
      </p:sp>
    </p:spTree>
    <p:extLst>
      <p:ext uri="{BB962C8B-B14F-4D97-AF65-F5344CB8AC3E}">
        <p14:creationId xmlns:p14="http://schemas.microsoft.com/office/powerpoint/2010/main" val="24625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Fractiles</a:t>
            </a:r>
            <a:endParaRPr lang="en-US" altLang="en-US" dirty="0" smtClean="0"/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of describing frequency data</a:t>
            </a:r>
          </a:p>
          <a:p>
            <a:endParaRPr lang="en-US" sz="2000" dirty="0" smtClean="0"/>
          </a:p>
          <a:p>
            <a:r>
              <a:rPr lang="en-US" dirty="0" smtClean="0"/>
              <a:t>A measure </a:t>
            </a:r>
            <a:r>
              <a:rPr lang="en-US" dirty="0"/>
              <a:t>of position</a:t>
            </a:r>
          </a:p>
          <a:p>
            <a:endParaRPr lang="en-US" sz="2000" dirty="0" smtClean="0"/>
          </a:p>
          <a:p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dirty="0" err="1"/>
              <a:t>ogive</a:t>
            </a:r>
            <a:r>
              <a:rPr lang="en-US" dirty="0"/>
              <a:t> (cumulative frequency</a:t>
            </a:r>
            <a:r>
              <a:rPr lang="en-US" dirty="0" smtClean="0"/>
              <a:t>) or ordered data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64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There are several popular types of histograms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HISTOGRAMS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426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Fractiles</a:t>
            </a:r>
            <a:endParaRPr lang="en-US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do it:</a:t>
            </a:r>
          </a:p>
          <a:p>
            <a:r>
              <a:rPr lang="en-US" dirty="0"/>
              <a:t>	</a:t>
            </a:r>
            <a:r>
              <a:rPr lang="en-US" dirty="0" smtClean="0"/>
              <a:t>find n</a:t>
            </a:r>
          </a:p>
          <a:p>
            <a:endParaRPr lang="en-US" sz="1000" dirty="0" smtClean="0"/>
          </a:p>
          <a:p>
            <a:r>
              <a:rPr lang="en-US" dirty="0"/>
              <a:t>	</a:t>
            </a:r>
            <a:r>
              <a:rPr lang="en-US" dirty="0" smtClean="0"/>
              <a:t>order </a:t>
            </a:r>
            <a:r>
              <a:rPr lang="en-US" dirty="0"/>
              <a:t>the </a:t>
            </a:r>
            <a:r>
              <a:rPr lang="en-US" dirty="0" smtClean="0"/>
              <a:t>data</a:t>
            </a:r>
          </a:p>
          <a:p>
            <a:endParaRPr lang="en-US" sz="2000" dirty="0"/>
          </a:p>
          <a:p>
            <a:r>
              <a:rPr lang="en-US" dirty="0" smtClean="0"/>
              <a:t>	divide </a:t>
            </a:r>
            <a:r>
              <a:rPr lang="en-US" dirty="0"/>
              <a:t>the data into the # of pieces you want, each with an equal # of members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6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Fractiles</a:t>
            </a:r>
            <a:endParaRPr lang="en-US"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pPr eaLnBrk="1" hangingPunct="1"/>
            <a:r>
              <a:rPr lang="en-US" dirty="0" smtClean="0"/>
              <a:t>quartile </a:t>
            </a:r>
            <a:r>
              <a:rPr lang="en-US" dirty="0"/>
              <a:t>- four </a:t>
            </a:r>
            <a:r>
              <a:rPr lang="en-US" dirty="0" smtClean="0"/>
              <a:t>pieces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dirty="0" smtClean="0"/>
              <a:t>percentile </a:t>
            </a:r>
            <a:r>
              <a:rPr lang="en-US" dirty="0"/>
              <a:t>- 100 pieces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75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" cy="5638800"/>
          </a:xfrm>
        </p:spPr>
        <p:txBody>
          <a:bodyPr/>
          <a:lstStyle/>
          <a:p>
            <a:pPr algn="r"/>
            <a:r>
              <a:rPr lang="en-US" altLang="en-US" sz="2300" dirty="0" smtClean="0"/>
              <a:t>17 </a:t>
            </a:r>
          </a:p>
          <a:p>
            <a:pPr algn="r"/>
            <a:r>
              <a:rPr lang="en-US" altLang="en-US" sz="2300" dirty="0" smtClean="0"/>
              <a:t>88</a:t>
            </a:r>
          </a:p>
          <a:p>
            <a:pPr algn="r"/>
            <a:r>
              <a:rPr lang="en-US" altLang="en-US" sz="2300" dirty="0" smtClean="0"/>
              <a:t>33</a:t>
            </a:r>
          </a:p>
          <a:p>
            <a:pPr algn="r"/>
            <a:r>
              <a:rPr lang="en-US" altLang="en-US" sz="2300" dirty="0" smtClean="0"/>
              <a:t>30</a:t>
            </a:r>
          </a:p>
          <a:p>
            <a:pPr algn="r"/>
            <a:r>
              <a:rPr lang="en-US" altLang="en-US" sz="2300" dirty="0" smtClean="0"/>
              <a:t>11</a:t>
            </a:r>
          </a:p>
          <a:p>
            <a:pPr algn="r"/>
            <a:r>
              <a:rPr lang="en-US" altLang="en-US" sz="2300" dirty="0" smtClean="0"/>
              <a:t>41</a:t>
            </a:r>
          </a:p>
          <a:p>
            <a:pPr algn="r"/>
            <a:r>
              <a:rPr lang="en-US" altLang="en-US" sz="2300" dirty="0" smtClean="0"/>
              <a:t>46</a:t>
            </a:r>
          </a:p>
          <a:p>
            <a:pPr algn="r"/>
            <a:r>
              <a:rPr lang="en-US" altLang="en-US" sz="2300" dirty="0" smtClean="0"/>
              <a:t>62</a:t>
            </a:r>
          </a:p>
          <a:p>
            <a:pPr algn="r"/>
            <a:r>
              <a:rPr lang="en-US" altLang="en-US" sz="2300" dirty="0" smtClean="0"/>
              <a:t>5</a:t>
            </a:r>
          </a:p>
          <a:p>
            <a:pPr algn="r"/>
            <a:r>
              <a:rPr lang="en-US" altLang="en-US" sz="2300" dirty="0" smtClean="0"/>
              <a:t>78</a:t>
            </a:r>
          </a:p>
          <a:p>
            <a:pPr algn="r"/>
            <a:r>
              <a:rPr lang="en-US" altLang="en-US" sz="2300" dirty="0" smtClean="0"/>
              <a:t>31</a:t>
            </a:r>
          </a:p>
          <a:p>
            <a:pPr algn="r"/>
            <a:r>
              <a:rPr lang="en-US" altLang="en-US" sz="2300" dirty="0" smtClean="0"/>
              <a:t>54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43000" y="1219200"/>
            <a:ext cx="7620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Step 1: Find n!</a:t>
            </a:r>
            <a:endParaRPr lang="en-US" altLang="en-US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FRACTILES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6874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" cy="5638800"/>
          </a:xfrm>
        </p:spPr>
        <p:txBody>
          <a:bodyPr/>
          <a:lstStyle/>
          <a:p>
            <a:pPr algn="r"/>
            <a:r>
              <a:rPr lang="en-US" altLang="en-US" sz="2300" dirty="0" smtClean="0"/>
              <a:t>17 </a:t>
            </a:r>
          </a:p>
          <a:p>
            <a:pPr algn="r"/>
            <a:r>
              <a:rPr lang="en-US" altLang="en-US" sz="2300" dirty="0" smtClean="0"/>
              <a:t>88</a:t>
            </a:r>
          </a:p>
          <a:p>
            <a:pPr algn="r"/>
            <a:r>
              <a:rPr lang="en-US" altLang="en-US" sz="2300" dirty="0" smtClean="0"/>
              <a:t>33</a:t>
            </a:r>
          </a:p>
          <a:p>
            <a:pPr algn="r"/>
            <a:r>
              <a:rPr lang="en-US" altLang="en-US" sz="2300" dirty="0" smtClean="0"/>
              <a:t>30</a:t>
            </a:r>
          </a:p>
          <a:p>
            <a:pPr algn="r"/>
            <a:r>
              <a:rPr lang="en-US" altLang="en-US" sz="2300" dirty="0" smtClean="0"/>
              <a:t>11</a:t>
            </a:r>
          </a:p>
          <a:p>
            <a:pPr algn="r"/>
            <a:r>
              <a:rPr lang="en-US" altLang="en-US" sz="2300" dirty="0" smtClean="0"/>
              <a:t>41</a:t>
            </a:r>
          </a:p>
          <a:p>
            <a:pPr algn="r"/>
            <a:r>
              <a:rPr lang="en-US" altLang="en-US" sz="2300" dirty="0" smtClean="0"/>
              <a:t>46</a:t>
            </a:r>
          </a:p>
          <a:p>
            <a:pPr algn="r"/>
            <a:r>
              <a:rPr lang="en-US" altLang="en-US" sz="2300" dirty="0" smtClean="0"/>
              <a:t>62</a:t>
            </a:r>
          </a:p>
          <a:p>
            <a:pPr algn="r"/>
            <a:r>
              <a:rPr lang="en-US" altLang="en-US" sz="2300" dirty="0" smtClean="0"/>
              <a:t>5</a:t>
            </a:r>
          </a:p>
          <a:p>
            <a:pPr algn="r"/>
            <a:r>
              <a:rPr lang="en-US" altLang="en-US" sz="2300" dirty="0" smtClean="0"/>
              <a:t>78</a:t>
            </a:r>
          </a:p>
          <a:p>
            <a:pPr algn="r"/>
            <a:r>
              <a:rPr lang="en-US" altLang="en-US" sz="2300" dirty="0" smtClean="0"/>
              <a:t>31</a:t>
            </a:r>
          </a:p>
          <a:p>
            <a:pPr algn="r"/>
            <a:r>
              <a:rPr lang="en-US" altLang="en-US" sz="2300" dirty="0" smtClean="0"/>
              <a:t>54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1219200"/>
            <a:ext cx="7620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n = 12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What’s next?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FRACTILES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642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" cy="5638800"/>
          </a:xfrm>
        </p:spPr>
        <p:txBody>
          <a:bodyPr/>
          <a:lstStyle/>
          <a:p>
            <a:pPr algn="r"/>
            <a:r>
              <a:rPr lang="en-US" altLang="en-US" sz="2300" dirty="0" smtClean="0"/>
              <a:t>5</a:t>
            </a:r>
            <a:endParaRPr lang="en-US" altLang="en-US" sz="2300" dirty="0"/>
          </a:p>
          <a:p>
            <a:pPr algn="r"/>
            <a:r>
              <a:rPr lang="en-US" altLang="en-US" sz="2300" dirty="0"/>
              <a:t>11</a:t>
            </a:r>
          </a:p>
          <a:p>
            <a:pPr algn="r"/>
            <a:r>
              <a:rPr lang="en-US" altLang="en-US" sz="2300" dirty="0" smtClean="0"/>
              <a:t>17 </a:t>
            </a:r>
          </a:p>
          <a:p>
            <a:pPr algn="r"/>
            <a:r>
              <a:rPr lang="en-US" altLang="en-US" sz="2300" dirty="0"/>
              <a:t>30</a:t>
            </a:r>
          </a:p>
          <a:p>
            <a:pPr algn="r"/>
            <a:r>
              <a:rPr lang="en-US" altLang="en-US" sz="2300" dirty="0"/>
              <a:t>31</a:t>
            </a:r>
          </a:p>
          <a:p>
            <a:pPr algn="r"/>
            <a:r>
              <a:rPr lang="en-US" altLang="en-US" sz="2300" dirty="0" smtClean="0"/>
              <a:t>33</a:t>
            </a:r>
          </a:p>
          <a:p>
            <a:pPr algn="r"/>
            <a:r>
              <a:rPr lang="en-US" altLang="en-US" sz="2300" dirty="0" smtClean="0"/>
              <a:t>41</a:t>
            </a:r>
          </a:p>
          <a:p>
            <a:pPr algn="r"/>
            <a:r>
              <a:rPr lang="en-US" altLang="en-US" sz="2300" dirty="0" smtClean="0"/>
              <a:t>46</a:t>
            </a:r>
          </a:p>
          <a:p>
            <a:pPr algn="r"/>
            <a:r>
              <a:rPr lang="en-US" altLang="en-US" sz="2300" dirty="0"/>
              <a:t>54</a:t>
            </a:r>
            <a:r>
              <a:rPr lang="en-US" altLang="en-US" sz="2300" dirty="0" smtClean="0"/>
              <a:t>62</a:t>
            </a:r>
          </a:p>
          <a:p>
            <a:pPr algn="r"/>
            <a:r>
              <a:rPr lang="en-US" altLang="en-US" sz="2300" dirty="0" smtClean="0"/>
              <a:t>78</a:t>
            </a:r>
          </a:p>
          <a:p>
            <a:pPr algn="r"/>
            <a:r>
              <a:rPr lang="en-US" altLang="en-US" sz="2300" dirty="0" smtClean="0"/>
              <a:t>88</a:t>
            </a:r>
            <a:endParaRPr lang="en-US" altLang="en-US" sz="2300" dirty="0"/>
          </a:p>
          <a:p>
            <a:pPr algn="r"/>
            <a:endParaRPr lang="en-US" altLang="en-US" sz="23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1219200"/>
            <a:ext cx="7620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Order the data!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altLang="en-US" dirty="0" smtClean="0"/>
              <a:t>What if you split it into equal halves?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How many observations would be in each half?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FRACTILES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680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" cy="5638800"/>
          </a:xfrm>
        </p:spPr>
        <p:txBody>
          <a:bodyPr/>
          <a:lstStyle/>
          <a:p>
            <a:pPr algn="r"/>
            <a:r>
              <a:rPr lang="en-US" altLang="en-US" sz="2300" dirty="0" smtClean="0"/>
              <a:t>5</a:t>
            </a:r>
            <a:endParaRPr lang="en-US" altLang="en-US" sz="2300" dirty="0"/>
          </a:p>
          <a:p>
            <a:pPr algn="r"/>
            <a:r>
              <a:rPr lang="en-US" altLang="en-US" sz="2300" dirty="0"/>
              <a:t>11</a:t>
            </a:r>
          </a:p>
          <a:p>
            <a:pPr algn="r"/>
            <a:r>
              <a:rPr lang="en-US" altLang="en-US" sz="2300" dirty="0" smtClean="0"/>
              <a:t>17 </a:t>
            </a:r>
          </a:p>
          <a:p>
            <a:pPr algn="r"/>
            <a:r>
              <a:rPr lang="en-US" altLang="en-US" sz="2300" dirty="0"/>
              <a:t>30</a:t>
            </a:r>
          </a:p>
          <a:p>
            <a:pPr algn="r"/>
            <a:r>
              <a:rPr lang="en-US" altLang="en-US" sz="2300" dirty="0"/>
              <a:t>31</a:t>
            </a:r>
          </a:p>
          <a:p>
            <a:pPr algn="r"/>
            <a:r>
              <a:rPr lang="en-US" altLang="en-US" sz="2300" dirty="0" smtClean="0"/>
              <a:t>33</a:t>
            </a:r>
          </a:p>
          <a:p>
            <a:pPr algn="r"/>
            <a:r>
              <a:rPr lang="en-US" altLang="en-US" sz="2300" dirty="0" smtClean="0"/>
              <a:t>41</a:t>
            </a:r>
          </a:p>
          <a:p>
            <a:pPr algn="r"/>
            <a:r>
              <a:rPr lang="en-US" altLang="en-US" sz="2300" dirty="0" smtClean="0"/>
              <a:t>46</a:t>
            </a:r>
          </a:p>
          <a:p>
            <a:pPr algn="r"/>
            <a:r>
              <a:rPr lang="en-US" altLang="en-US" sz="2300" dirty="0"/>
              <a:t>54</a:t>
            </a:r>
            <a:r>
              <a:rPr lang="en-US" altLang="en-US" sz="2300" dirty="0" smtClean="0"/>
              <a:t>62</a:t>
            </a:r>
          </a:p>
          <a:p>
            <a:pPr algn="r"/>
            <a:r>
              <a:rPr lang="en-US" altLang="en-US" sz="2300" dirty="0" smtClean="0"/>
              <a:t>78</a:t>
            </a:r>
          </a:p>
          <a:p>
            <a:pPr algn="r"/>
            <a:r>
              <a:rPr lang="en-US" altLang="en-US" sz="2300" dirty="0" smtClean="0"/>
              <a:t>88</a:t>
            </a:r>
            <a:endParaRPr lang="en-US" altLang="en-US" sz="2300" dirty="0"/>
          </a:p>
          <a:p>
            <a:pPr algn="r"/>
            <a:endParaRPr lang="en-US" altLang="en-US" sz="23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7800" y="12192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Poof!</a:t>
            </a:r>
          </a:p>
          <a:p>
            <a:pPr eaLnBrk="1" hangingPunct="1"/>
            <a:r>
              <a:rPr lang="en-US" dirty="0" smtClean="0"/>
              <a:t>6 observations in each half!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is the 50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  <a:p>
            <a:pPr eaLnBrk="1" hangingPunct="1"/>
            <a:r>
              <a:rPr lang="en-US" altLang="en-US" dirty="0" smtClean="0"/>
              <a:t>or the “median”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3733800"/>
            <a:ext cx="12192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FRACTILES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47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" cy="5638800"/>
          </a:xfrm>
        </p:spPr>
        <p:txBody>
          <a:bodyPr/>
          <a:lstStyle/>
          <a:p>
            <a:pPr algn="r"/>
            <a:r>
              <a:rPr lang="en-US" altLang="en-US" sz="2300" dirty="0" smtClean="0"/>
              <a:t>5</a:t>
            </a:r>
            <a:endParaRPr lang="en-US" altLang="en-US" sz="2300" dirty="0"/>
          </a:p>
          <a:p>
            <a:pPr algn="r"/>
            <a:r>
              <a:rPr lang="en-US" altLang="en-US" sz="2300" dirty="0"/>
              <a:t>11</a:t>
            </a:r>
          </a:p>
          <a:p>
            <a:pPr algn="r"/>
            <a:r>
              <a:rPr lang="en-US" altLang="en-US" sz="2300" dirty="0" smtClean="0"/>
              <a:t>17 </a:t>
            </a:r>
          </a:p>
          <a:p>
            <a:pPr algn="r"/>
            <a:r>
              <a:rPr lang="en-US" altLang="en-US" sz="2300" dirty="0"/>
              <a:t>30</a:t>
            </a:r>
          </a:p>
          <a:p>
            <a:pPr algn="r"/>
            <a:r>
              <a:rPr lang="en-US" altLang="en-US" sz="2300" dirty="0"/>
              <a:t>31</a:t>
            </a:r>
          </a:p>
          <a:p>
            <a:pPr algn="r"/>
            <a:r>
              <a:rPr lang="en-US" altLang="en-US" sz="2300" dirty="0" smtClean="0"/>
              <a:t>33</a:t>
            </a:r>
          </a:p>
          <a:p>
            <a:pPr algn="r"/>
            <a:r>
              <a:rPr lang="en-US" altLang="en-US" sz="2300" dirty="0" smtClean="0"/>
              <a:t>41</a:t>
            </a:r>
          </a:p>
          <a:p>
            <a:pPr algn="r"/>
            <a:r>
              <a:rPr lang="en-US" altLang="en-US" sz="2300" dirty="0" smtClean="0"/>
              <a:t>46</a:t>
            </a:r>
          </a:p>
          <a:p>
            <a:pPr algn="r"/>
            <a:r>
              <a:rPr lang="en-US" altLang="en-US" sz="2300" dirty="0"/>
              <a:t>54</a:t>
            </a:r>
            <a:r>
              <a:rPr lang="en-US" altLang="en-US" sz="2300" dirty="0" smtClean="0"/>
              <a:t>62</a:t>
            </a:r>
          </a:p>
          <a:p>
            <a:pPr algn="r"/>
            <a:r>
              <a:rPr lang="en-US" altLang="en-US" sz="2300" dirty="0" smtClean="0"/>
              <a:t>78</a:t>
            </a:r>
          </a:p>
          <a:p>
            <a:pPr algn="r"/>
            <a:r>
              <a:rPr lang="en-US" altLang="en-US" sz="2300" dirty="0" smtClean="0"/>
              <a:t>88</a:t>
            </a:r>
            <a:endParaRPr lang="en-US" altLang="en-US" sz="2300" dirty="0"/>
          </a:p>
          <a:p>
            <a:pPr algn="r"/>
            <a:endParaRPr lang="en-US" altLang="en-US" sz="23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7800" y="12192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dirty="0" smtClean="0"/>
              <a:t>The 50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  <a:p>
            <a:pPr eaLnBrk="1" hangingPunct="1"/>
            <a:r>
              <a:rPr lang="en-US" altLang="en-US" dirty="0" smtClean="0"/>
              <a:t>or the “median”</a:t>
            </a:r>
          </a:p>
          <a:p>
            <a:pPr eaLnBrk="1" hangingPunct="1"/>
            <a:r>
              <a:rPr lang="en-US" altLang="en-US" dirty="0"/>
              <a:t> </a:t>
            </a:r>
            <a:r>
              <a:rPr lang="en-US" altLang="en-US" dirty="0" smtClean="0"/>
              <a:t>    </a:t>
            </a:r>
            <a:r>
              <a:rPr lang="en-US" altLang="en-US" u="sng" dirty="0" smtClean="0"/>
              <a:t>33+41</a:t>
            </a:r>
          </a:p>
          <a:p>
            <a:pPr eaLnBrk="1" hangingPunct="1"/>
            <a:r>
              <a:rPr lang="en-US" altLang="en-US" dirty="0"/>
              <a:t> </a:t>
            </a:r>
            <a:r>
              <a:rPr lang="en-US" altLang="en-US" dirty="0" smtClean="0"/>
              <a:t>       2</a:t>
            </a:r>
          </a:p>
          <a:p>
            <a:pPr eaLnBrk="1" hangingPunct="1"/>
            <a:endParaRPr lang="en-US" alt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3733800"/>
            <a:ext cx="12192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05000" y="4800600"/>
            <a:ext cx="685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smtClean="0"/>
              <a:t>=          = 37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FRACTILES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9,12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246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" cy="5638800"/>
          </a:xfrm>
        </p:spPr>
        <p:txBody>
          <a:bodyPr/>
          <a:lstStyle/>
          <a:p>
            <a:pPr algn="r"/>
            <a:r>
              <a:rPr lang="en-US" altLang="en-US" sz="2300" dirty="0" smtClean="0"/>
              <a:t>5</a:t>
            </a:r>
            <a:endParaRPr lang="en-US" altLang="en-US" sz="2300" dirty="0"/>
          </a:p>
          <a:p>
            <a:pPr algn="r"/>
            <a:r>
              <a:rPr lang="en-US" altLang="en-US" sz="2300" dirty="0"/>
              <a:t>11</a:t>
            </a:r>
          </a:p>
          <a:p>
            <a:pPr algn="r"/>
            <a:r>
              <a:rPr lang="en-US" altLang="en-US" sz="2300" dirty="0" smtClean="0"/>
              <a:t>17 </a:t>
            </a:r>
          </a:p>
          <a:p>
            <a:pPr algn="r"/>
            <a:r>
              <a:rPr lang="en-US" altLang="en-US" sz="2300" dirty="0"/>
              <a:t>30</a:t>
            </a:r>
          </a:p>
          <a:p>
            <a:pPr algn="r"/>
            <a:r>
              <a:rPr lang="en-US" altLang="en-US" sz="2300" dirty="0"/>
              <a:t>31</a:t>
            </a:r>
          </a:p>
          <a:p>
            <a:pPr algn="r"/>
            <a:r>
              <a:rPr lang="en-US" altLang="en-US" sz="2300" dirty="0" smtClean="0"/>
              <a:t>33</a:t>
            </a:r>
          </a:p>
          <a:p>
            <a:pPr algn="r"/>
            <a:r>
              <a:rPr lang="en-US" altLang="en-US" sz="2300" dirty="0" smtClean="0"/>
              <a:t>41</a:t>
            </a:r>
          </a:p>
          <a:p>
            <a:pPr algn="r"/>
            <a:r>
              <a:rPr lang="en-US" altLang="en-US" sz="2300" dirty="0" smtClean="0"/>
              <a:t>46</a:t>
            </a:r>
          </a:p>
          <a:p>
            <a:pPr algn="r"/>
            <a:r>
              <a:rPr lang="en-US" altLang="en-US" sz="2300" dirty="0"/>
              <a:t>54</a:t>
            </a:r>
            <a:r>
              <a:rPr lang="en-US" altLang="en-US" sz="2300" dirty="0" smtClean="0"/>
              <a:t>62</a:t>
            </a:r>
          </a:p>
          <a:p>
            <a:pPr algn="r"/>
            <a:r>
              <a:rPr lang="en-US" altLang="en-US" sz="2300" dirty="0" smtClean="0"/>
              <a:t>78</a:t>
            </a:r>
          </a:p>
          <a:p>
            <a:pPr algn="r"/>
            <a:r>
              <a:rPr lang="en-US" altLang="en-US" sz="2300" dirty="0" smtClean="0"/>
              <a:t>88</a:t>
            </a:r>
            <a:endParaRPr lang="en-US" altLang="en-US" sz="2300" dirty="0"/>
          </a:p>
          <a:p>
            <a:pPr algn="r"/>
            <a:endParaRPr lang="en-US" altLang="en-US" sz="23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1219200"/>
            <a:ext cx="7620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smtClean="0"/>
              <a:t>What if you wanted quartiles?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dirty="0" smtClean="0"/>
              <a:t>How many observations would be in each quartile?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dirty="0" smtClean="0"/>
              <a:t>Where would the splits be?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FRACTILES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361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" cy="5638800"/>
          </a:xfrm>
        </p:spPr>
        <p:txBody>
          <a:bodyPr/>
          <a:lstStyle/>
          <a:p>
            <a:pPr algn="r"/>
            <a:r>
              <a:rPr lang="en-US" altLang="en-US" sz="2300" dirty="0" smtClean="0"/>
              <a:t>5</a:t>
            </a:r>
            <a:endParaRPr lang="en-US" altLang="en-US" sz="2300" dirty="0"/>
          </a:p>
          <a:p>
            <a:pPr algn="r"/>
            <a:r>
              <a:rPr lang="en-US" altLang="en-US" sz="2300" dirty="0"/>
              <a:t>11</a:t>
            </a:r>
          </a:p>
          <a:p>
            <a:pPr algn="r"/>
            <a:r>
              <a:rPr lang="en-US" altLang="en-US" sz="2300" dirty="0" smtClean="0"/>
              <a:t>17 </a:t>
            </a:r>
          </a:p>
          <a:p>
            <a:pPr algn="r"/>
            <a:r>
              <a:rPr lang="en-US" altLang="en-US" sz="2300" dirty="0"/>
              <a:t>30</a:t>
            </a:r>
          </a:p>
          <a:p>
            <a:pPr algn="r"/>
            <a:r>
              <a:rPr lang="en-US" altLang="en-US" sz="2300" dirty="0"/>
              <a:t>31</a:t>
            </a:r>
          </a:p>
          <a:p>
            <a:pPr algn="r"/>
            <a:r>
              <a:rPr lang="en-US" altLang="en-US" sz="2300" dirty="0" smtClean="0"/>
              <a:t>33</a:t>
            </a:r>
          </a:p>
          <a:p>
            <a:pPr algn="r"/>
            <a:r>
              <a:rPr lang="en-US" altLang="en-US" sz="2300" dirty="0" smtClean="0"/>
              <a:t>41</a:t>
            </a:r>
          </a:p>
          <a:p>
            <a:pPr algn="r"/>
            <a:r>
              <a:rPr lang="en-US" altLang="en-US" sz="2300" dirty="0" smtClean="0"/>
              <a:t>46</a:t>
            </a:r>
          </a:p>
          <a:p>
            <a:pPr algn="r"/>
            <a:r>
              <a:rPr lang="en-US" altLang="en-US" sz="2300" dirty="0"/>
              <a:t>54</a:t>
            </a:r>
            <a:r>
              <a:rPr lang="en-US" altLang="en-US" sz="2300" dirty="0" smtClean="0"/>
              <a:t>62</a:t>
            </a:r>
          </a:p>
          <a:p>
            <a:pPr algn="r"/>
            <a:r>
              <a:rPr lang="en-US" altLang="en-US" sz="2300" dirty="0" smtClean="0"/>
              <a:t>78</a:t>
            </a:r>
          </a:p>
          <a:p>
            <a:pPr algn="r"/>
            <a:r>
              <a:rPr lang="en-US" altLang="en-US" sz="2300" dirty="0" smtClean="0"/>
              <a:t>88</a:t>
            </a:r>
            <a:endParaRPr lang="en-US" altLang="en-US" sz="2300" dirty="0"/>
          </a:p>
          <a:p>
            <a:pPr algn="r"/>
            <a:endParaRPr lang="en-US" altLang="en-US" sz="23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7800" y="12192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Poof!</a:t>
            </a:r>
          </a:p>
          <a:p>
            <a:pPr eaLnBrk="1" hangingPunct="1"/>
            <a:r>
              <a:rPr lang="en-US" dirty="0" smtClean="0"/>
              <a:t>3 observations in each quartile!</a:t>
            </a:r>
          </a:p>
          <a:p>
            <a:pPr eaLnBrk="1" hangingPunct="1"/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3733800"/>
            <a:ext cx="12192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4953000"/>
            <a:ext cx="12192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2438400"/>
            <a:ext cx="12192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FRACTILES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11,13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720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" cy="5638800"/>
          </a:xfrm>
        </p:spPr>
        <p:txBody>
          <a:bodyPr/>
          <a:lstStyle/>
          <a:p>
            <a:pPr algn="r"/>
            <a:r>
              <a:rPr lang="en-US" altLang="en-US" sz="2300" dirty="0" smtClean="0"/>
              <a:t>5</a:t>
            </a:r>
            <a:endParaRPr lang="en-US" altLang="en-US" sz="2300" dirty="0"/>
          </a:p>
          <a:p>
            <a:pPr algn="r"/>
            <a:r>
              <a:rPr lang="en-US" altLang="en-US" sz="2300" dirty="0"/>
              <a:t>11</a:t>
            </a:r>
          </a:p>
          <a:p>
            <a:pPr algn="r"/>
            <a:r>
              <a:rPr lang="en-US" altLang="en-US" sz="2300" dirty="0" smtClean="0"/>
              <a:t>17 </a:t>
            </a:r>
          </a:p>
          <a:p>
            <a:pPr algn="r"/>
            <a:r>
              <a:rPr lang="en-US" altLang="en-US" sz="2300" dirty="0"/>
              <a:t>30</a:t>
            </a:r>
          </a:p>
          <a:p>
            <a:pPr algn="r"/>
            <a:r>
              <a:rPr lang="en-US" altLang="en-US" sz="2300" dirty="0"/>
              <a:t>31</a:t>
            </a:r>
          </a:p>
          <a:p>
            <a:pPr algn="r"/>
            <a:r>
              <a:rPr lang="en-US" altLang="en-US" sz="2300" dirty="0" smtClean="0"/>
              <a:t>33</a:t>
            </a:r>
          </a:p>
          <a:p>
            <a:pPr algn="r"/>
            <a:r>
              <a:rPr lang="en-US" altLang="en-US" sz="2300" dirty="0" smtClean="0"/>
              <a:t>41</a:t>
            </a:r>
          </a:p>
          <a:p>
            <a:pPr algn="r"/>
            <a:r>
              <a:rPr lang="en-US" altLang="en-US" sz="2300" dirty="0" smtClean="0"/>
              <a:t>46</a:t>
            </a:r>
          </a:p>
          <a:p>
            <a:pPr algn="r"/>
            <a:r>
              <a:rPr lang="en-US" altLang="en-US" sz="2300" dirty="0"/>
              <a:t>54</a:t>
            </a:r>
            <a:r>
              <a:rPr lang="en-US" altLang="en-US" sz="2300" dirty="0" smtClean="0"/>
              <a:t>62</a:t>
            </a:r>
          </a:p>
          <a:p>
            <a:pPr algn="r"/>
            <a:r>
              <a:rPr lang="en-US" altLang="en-US" sz="2300" dirty="0" smtClean="0"/>
              <a:t>78</a:t>
            </a:r>
          </a:p>
          <a:p>
            <a:pPr algn="r"/>
            <a:r>
              <a:rPr lang="en-US" altLang="en-US" sz="2300" dirty="0" smtClean="0"/>
              <a:t>88</a:t>
            </a:r>
            <a:endParaRPr lang="en-US" altLang="en-US" sz="2300" dirty="0"/>
          </a:p>
          <a:p>
            <a:pPr algn="r"/>
            <a:endParaRPr lang="en-US" altLang="en-US" sz="23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7800" y="1219200"/>
            <a:ext cx="7315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sz="5000" dirty="0"/>
          </a:p>
          <a:p>
            <a:pPr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quartile =         = </a:t>
            </a:r>
            <a:r>
              <a:rPr lang="en-US" altLang="en-US" dirty="0"/>
              <a:t>23.5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1500" dirty="0" smtClean="0"/>
          </a:p>
          <a:p>
            <a:pPr eaLnBrk="1" hangingPunct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quartile =         = 58</a:t>
            </a:r>
          </a:p>
          <a:p>
            <a:pPr eaLnBrk="1" hangingPunct="1"/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3733800"/>
            <a:ext cx="12192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4953000"/>
            <a:ext cx="12192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2438400"/>
            <a:ext cx="12192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53000" y="1752600"/>
            <a:ext cx="464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u="sng" dirty="0"/>
              <a:t>30+17</a:t>
            </a:r>
          </a:p>
          <a:p>
            <a:pPr eaLnBrk="1" hangingPunct="1"/>
            <a:r>
              <a:rPr lang="en-US" altLang="en-US" dirty="0" smtClean="0"/>
              <a:t>   2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sz="1500" dirty="0" smtClean="0"/>
          </a:p>
          <a:p>
            <a:pPr eaLnBrk="1" hangingPunct="1"/>
            <a:r>
              <a:rPr lang="en-US" u="sng" dirty="0"/>
              <a:t>62+54</a:t>
            </a:r>
          </a:p>
          <a:p>
            <a:pPr eaLnBrk="1" hangingPunct="1"/>
            <a:r>
              <a:rPr lang="en-US" altLang="en-US" dirty="0"/>
              <a:t> </a:t>
            </a:r>
            <a:r>
              <a:rPr lang="en-US" altLang="en-US" dirty="0" smtClean="0"/>
              <a:t>  2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FRACTILES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11,13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5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6081</TotalTime>
  <Words>7229</Words>
  <Application>Microsoft Office PowerPoint</Application>
  <PresentationFormat>On-screen Show (4:3)</PresentationFormat>
  <Paragraphs>2020</Paragraphs>
  <Slides>333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333</vt:i4>
      </vt:variant>
    </vt:vector>
  </HeadingPairs>
  <TitlesOfParts>
    <vt:vector size="334" baseType="lpstr">
      <vt:lpstr>Office Theme</vt:lpstr>
      <vt:lpstr>PowerPoint Presentation</vt:lpstr>
      <vt:lpstr>Histograms</vt:lpstr>
      <vt:lpstr>PowerPoint Presentation</vt:lpstr>
      <vt:lpstr>Histograms</vt:lpstr>
      <vt:lpstr>PowerPoint Presentation</vt:lpstr>
      <vt:lpstr>Frequencies</vt:lpstr>
      <vt:lpstr>Frequencies</vt:lpstr>
      <vt:lpstr>Frequencies</vt:lpstr>
      <vt:lpstr>PowerPoint Presentation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PowerPoint Presentation</vt:lpstr>
      <vt:lpstr>Measurement Frequencies</vt:lpstr>
      <vt:lpstr>Measurement Frequencies</vt:lpstr>
      <vt:lpstr>Measurement Frequencies</vt:lpstr>
      <vt:lpstr>Measurement Frequencies</vt:lpstr>
      <vt:lpstr>Measurement Frequencies</vt:lpstr>
      <vt:lpstr>Measurement Frequencies</vt:lpstr>
      <vt:lpstr>Measurement Frequencies</vt:lpstr>
      <vt:lpstr>Measurement Frequencies</vt:lpstr>
      <vt:lpstr>Measurement Frequencies</vt:lpstr>
      <vt:lpstr>Measurement Frequencies</vt:lpstr>
      <vt:lpstr>Measurement Frequencies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Frequencies</vt:lpstr>
      <vt:lpstr>Frequencies</vt:lpstr>
      <vt:lpstr>Frequencies</vt:lpstr>
      <vt:lpstr>Frequencies</vt:lpstr>
      <vt:lpstr>Frequencies</vt:lpstr>
      <vt:lpstr>Frequencies</vt:lpstr>
      <vt:lpstr>Frequencies</vt:lpstr>
      <vt:lpstr>PowerPoint Presentation</vt:lpstr>
      <vt:lpstr>PowerPoint Presentation</vt:lpstr>
      <vt:lpstr>Measurement Frequencies</vt:lpstr>
      <vt:lpstr>Measurement Frequencies</vt:lpstr>
      <vt:lpstr>PowerPoint Presentation</vt:lpstr>
      <vt:lpstr>Measurement Frequencies</vt:lpstr>
      <vt:lpstr>PowerPoint Presentation</vt:lpstr>
      <vt:lpstr>Measurement Frequencies</vt:lpstr>
      <vt:lpstr>PowerPoint Presentation</vt:lpstr>
      <vt:lpstr>Measurement Frequencies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In-Class Project</vt:lpstr>
      <vt:lpstr>Excel Histograms</vt:lpstr>
      <vt:lpstr>Excel Histograms</vt:lpstr>
      <vt:lpstr>PowerPoint Presentation</vt:lpstr>
      <vt:lpstr>PowerPoint Presentation</vt:lpstr>
      <vt:lpstr>PowerPoint Presentation</vt:lpstr>
      <vt:lpstr>PowerPoint Presentation</vt:lpstr>
      <vt:lpstr>Excel Histograms</vt:lpstr>
      <vt:lpstr>Excel Histograms</vt:lpstr>
      <vt:lpstr>Excel Histograms</vt:lpstr>
      <vt:lpstr>Excel Histogram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Frequencies</vt:lpstr>
      <vt:lpstr>Frequencies</vt:lpstr>
      <vt:lpstr>Cumulative Frequencies</vt:lpstr>
      <vt:lpstr>Cumulative Frequencies</vt:lpstr>
      <vt:lpstr>Cumulative Frequencies</vt:lpstr>
      <vt:lpstr>Cumulative Frequencies</vt:lpstr>
      <vt:lpstr>Cumulative Frequencies</vt:lpstr>
      <vt:lpstr>Cumulative Frequencies</vt:lpstr>
      <vt:lpstr>Cumulative Frequencies</vt:lpstr>
      <vt:lpstr>Cumulative Frequencies</vt:lpstr>
      <vt:lpstr>PowerPoint Presentation</vt:lpstr>
      <vt:lpstr>Fractiles</vt:lpstr>
      <vt:lpstr>Fractiles</vt:lpstr>
      <vt:lpstr>Fractiles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Fractiles</vt:lpstr>
      <vt:lpstr>PowerPoint Presentation</vt:lpstr>
      <vt:lpstr>Types of Statistics</vt:lpstr>
      <vt:lpstr>Types of Statistics</vt:lpstr>
      <vt:lpstr>Types of Statistics</vt:lpstr>
      <vt:lpstr>Types of Statistics</vt:lpstr>
      <vt:lpstr>PowerPoint Presentation</vt:lpstr>
      <vt:lpstr>Descriptive Statistics</vt:lpstr>
      <vt:lpstr>Descriptive Statistics</vt:lpstr>
      <vt:lpstr>Descriptive Statistics</vt:lpstr>
      <vt:lpstr>Descriptive Statistics</vt:lpstr>
      <vt:lpstr>Descriptive Statistics</vt:lpstr>
      <vt:lpstr>PowerPoint Presentation</vt:lpstr>
      <vt:lpstr>PowerPoint Presentation</vt:lpstr>
      <vt:lpstr>Descriptive Statistics</vt:lpstr>
      <vt:lpstr>Descriptive Statistics</vt:lpstr>
      <vt:lpstr>Descriptive Statistics</vt:lpstr>
      <vt:lpstr>PowerPoint Presentation</vt:lpstr>
      <vt:lpstr>Averages</vt:lpstr>
      <vt:lpstr>Averages</vt:lpstr>
      <vt:lpstr>Averages</vt:lpstr>
      <vt:lpstr>Averages</vt:lpstr>
      <vt:lpstr>And…</vt:lpstr>
      <vt:lpstr>And…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PowerPoint Presentation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PowerPoint Presentation</vt:lpstr>
      <vt:lpstr>Measures of Central Tendency</vt:lpstr>
      <vt:lpstr>Measures of Central Tendency</vt:lpstr>
      <vt:lpstr>Measures of Central Tendency</vt:lpstr>
      <vt:lpstr>Measures of Central Tendency</vt:lpstr>
      <vt:lpstr>PowerPoint Presentation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Measures of Central Tendency</vt:lpstr>
      <vt:lpstr>PowerPoint Presentation</vt:lpstr>
      <vt:lpstr>Measures of Central Tendency</vt:lpstr>
      <vt:lpstr>Measures of Central Tendency</vt:lpstr>
      <vt:lpstr>Measures of Central Tendency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Excel Averages</vt:lpstr>
      <vt:lpstr>Excel Averages</vt:lpstr>
      <vt:lpstr>Excel Averages</vt:lpstr>
      <vt:lpstr>Excel Averages</vt:lpstr>
      <vt:lpstr>Excel Averages</vt:lpstr>
      <vt:lpstr>Excel Averages</vt:lpstr>
      <vt:lpstr>Excel Averages</vt:lpstr>
      <vt:lpstr>Excel Averages</vt:lpstr>
      <vt:lpstr>Excel Averages</vt:lpstr>
      <vt:lpstr>Excel Averages</vt:lpstr>
      <vt:lpstr>Excel Averages</vt:lpstr>
      <vt:lpstr>Excel Averages</vt:lpstr>
      <vt:lpstr>Excel Averages</vt:lpstr>
      <vt:lpstr>Excel Averages</vt:lpstr>
      <vt:lpstr>Excel Averages</vt:lpstr>
      <vt:lpstr>Excel Averages</vt:lpstr>
      <vt:lpstr>Excel Averages</vt:lpstr>
      <vt:lpstr>Excel Averages</vt:lpstr>
      <vt:lpstr>PowerPoint Presentation</vt:lpstr>
      <vt:lpstr>PowerPoint Presentation</vt:lpstr>
      <vt:lpstr>Weighted Average</vt:lpstr>
      <vt:lpstr>Weighted Average</vt:lpstr>
      <vt:lpstr>Weighted Average</vt:lpstr>
      <vt:lpstr>Weighted Average</vt:lpstr>
      <vt:lpstr>Weighted Average</vt:lpstr>
      <vt:lpstr>Weighted Average</vt:lpstr>
      <vt:lpstr>PowerPoint Presentation</vt:lpstr>
      <vt:lpstr>Weighted Average</vt:lpstr>
      <vt:lpstr>PowerPoint Presentation</vt:lpstr>
      <vt:lpstr>Weighted Average</vt:lpstr>
      <vt:lpstr>PowerPoint Presentation</vt:lpstr>
      <vt:lpstr>How to Lie with Statistics #3</vt:lpstr>
      <vt:lpstr>How to Lie with Statistics #3</vt:lpstr>
      <vt:lpstr>How to Lie with Statistics #3</vt:lpstr>
      <vt:lpstr>How to Lie with Statistics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Descriptive Statistics</vt:lpstr>
      <vt:lpstr>Descriptive Statistics</vt:lpstr>
      <vt:lpstr>PowerPoint Presentation</vt:lpstr>
      <vt:lpstr>Descriptive Statistics</vt:lpstr>
      <vt:lpstr>PowerPoint Presentation</vt:lpstr>
      <vt:lpstr>PowerPoint Presentation</vt:lpstr>
      <vt:lpstr>PowerPoint Presentation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PowerPoint Presentation</vt:lpstr>
      <vt:lpstr>Variability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Variability</vt:lpstr>
      <vt:lpstr>Variability</vt:lpstr>
      <vt:lpstr>Variability</vt:lpstr>
      <vt:lpstr>Variability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Variability</vt:lpstr>
      <vt:lpstr>Variability</vt:lpstr>
      <vt:lpstr>Variability</vt:lpstr>
      <vt:lpstr>Variability</vt:lpstr>
      <vt:lpstr>PowerPoint Presentation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PowerPoint Presentation</vt:lpstr>
      <vt:lpstr>Variability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Outliers!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Variability</vt:lpstr>
      <vt:lpstr>Variability</vt:lpstr>
      <vt:lpstr>Variability</vt:lpstr>
      <vt:lpstr>Variability</vt:lpstr>
      <vt:lpstr>Variability</vt:lpstr>
      <vt:lpstr>Variability</vt:lpstr>
      <vt:lpstr>Variability</vt:lpstr>
      <vt:lpstr>PowerPoint Presentation</vt:lpstr>
      <vt:lpstr>Variability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Lie with Statistics #4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555</cp:revision>
  <dcterms:created xsi:type="dcterms:W3CDTF">2012-09-06T22:30:26Z</dcterms:created>
  <dcterms:modified xsi:type="dcterms:W3CDTF">2017-12-02T20:20:05Z</dcterms:modified>
</cp:coreProperties>
</file>