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0"/>
  </p:handoutMasterIdLst>
  <p:sldIdLst>
    <p:sldId id="1140" r:id="rId2"/>
    <p:sldId id="1143" r:id="rId3"/>
    <p:sldId id="1144" r:id="rId4"/>
    <p:sldId id="1145" r:id="rId5"/>
    <p:sldId id="1146" r:id="rId6"/>
    <p:sldId id="1147" r:id="rId7"/>
    <p:sldId id="1148" r:id="rId8"/>
    <p:sldId id="1149" r:id="rId9"/>
    <p:sldId id="1150" r:id="rId10"/>
    <p:sldId id="1151" r:id="rId11"/>
    <p:sldId id="1152" r:id="rId12"/>
    <p:sldId id="1153" r:id="rId13"/>
    <p:sldId id="1154" r:id="rId14"/>
    <p:sldId id="1155" r:id="rId15"/>
    <p:sldId id="1156" r:id="rId16"/>
    <p:sldId id="1157" r:id="rId17"/>
    <p:sldId id="1158" r:id="rId18"/>
    <p:sldId id="1159" r:id="rId19"/>
    <p:sldId id="1160" r:id="rId20"/>
    <p:sldId id="1161" r:id="rId21"/>
    <p:sldId id="1120" r:id="rId22"/>
    <p:sldId id="1121" r:id="rId23"/>
    <p:sldId id="1122" r:id="rId24"/>
    <p:sldId id="1123" r:id="rId25"/>
    <p:sldId id="1124" r:id="rId26"/>
    <p:sldId id="1116" r:id="rId27"/>
    <p:sldId id="1117" r:id="rId28"/>
    <p:sldId id="1032" r:id="rId29"/>
    <p:sldId id="1041" r:id="rId30"/>
    <p:sldId id="1126" r:id="rId31"/>
    <p:sldId id="1125" r:id="rId32"/>
    <p:sldId id="1128" r:id="rId33"/>
    <p:sldId id="1129" r:id="rId34"/>
    <p:sldId id="1127" r:id="rId35"/>
    <p:sldId id="1130" r:id="rId36"/>
    <p:sldId id="1131" r:id="rId37"/>
    <p:sldId id="1132" r:id="rId38"/>
    <p:sldId id="1133" r:id="rId39"/>
    <p:sldId id="1134" r:id="rId40"/>
    <p:sldId id="1011" r:id="rId41"/>
    <p:sldId id="1136" r:id="rId42"/>
    <p:sldId id="1137" r:id="rId43"/>
    <p:sldId id="1135" r:id="rId44"/>
    <p:sldId id="1049" r:id="rId45"/>
    <p:sldId id="1048" r:id="rId46"/>
    <p:sldId id="1030" r:id="rId47"/>
    <p:sldId id="987" r:id="rId48"/>
    <p:sldId id="1107" r:id="rId49"/>
    <p:sldId id="988" r:id="rId50"/>
    <p:sldId id="989" r:id="rId51"/>
    <p:sldId id="950" r:id="rId52"/>
    <p:sldId id="993" r:id="rId53"/>
    <p:sldId id="1065" r:id="rId54"/>
    <p:sldId id="1012" r:id="rId55"/>
    <p:sldId id="1066" r:id="rId56"/>
    <p:sldId id="1071" r:id="rId57"/>
    <p:sldId id="1072" r:id="rId58"/>
    <p:sldId id="1073" r:id="rId59"/>
    <p:sldId id="1074" r:id="rId60"/>
    <p:sldId id="1075" r:id="rId61"/>
    <p:sldId id="1067" r:id="rId62"/>
    <p:sldId id="1068" r:id="rId63"/>
    <p:sldId id="1069" r:id="rId64"/>
    <p:sldId id="1070" r:id="rId65"/>
    <p:sldId id="1088" r:id="rId66"/>
    <p:sldId id="995" r:id="rId67"/>
    <p:sldId id="1077" r:id="rId68"/>
    <p:sldId id="1078" r:id="rId69"/>
    <p:sldId id="1079" r:id="rId70"/>
    <p:sldId id="1080" r:id="rId71"/>
    <p:sldId id="1103" r:id="rId72"/>
    <p:sldId id="1106" r:id="rId73"/>
    <p:sldId id="1081" r:id="rId74"/>
    <p:sldId id="1082" r:id="rId75"/>
    <p:sldId id="1083" r:id="rId76"/>
    <p:sldId id="1084" r:id="rId77"/>
    <p:sldId id="1085" r:id="rId78"/>
    <p:sldId id="1108" r:id="rId79"/>
    <p:sldId id="1109" r:id="rId80"/>
    <p:sldId id="1110" r:id="rId81"/>
    <p:sldId id="1111" r:id="rId82"/>
    <p:sldId id="1113" r:id="rId83"/>
    <p:sldId id="1086" r:id="rId84"/>
    <p:sldId id="1138" r:id="rId85"/>
    <p:sldId id="1139" r:id="rId86"/>
    <p:sldId id="1087" r:id="rId87"/>
    <p:sldId id="1061" r:id="rId88"/>
    <p:sldId id="1163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7F030"/>
    <a:srgbClr val="FF5050"/>
    <a:srgbClr val="33CCCC"/>
    <a:srgbClr val="99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5" autoAdjust="0"/>
    <p:restoredTop sz="94660"/>
  </p:normalViewPr>
  <p:slideViewPr>
    <p:cSldViewPr>
      <p:cViewPr varScale="1">
        <p:scale>
          <a:sx n="50" d="100"/>
          <a:sy n="50" d="100"/>
        </p:scale>
        <p:origin x="-108" y="-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67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2C877E-328B-4305-90CB-0CCFF97CD775}" type="datetimeFigureOut">
              <a:rPr lang="en-US"/>
              <a:pPr>
                <a:defRPr/>
              </a:pPr>
              <a:t>12/3/2017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A70DD24-0B72-406A-BFFA-C2D224B96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377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700" b="1" i="0" baseline="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 baseline="0">
                <a:solidFill>
                  <a:srgbClr val="CC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40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7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>
            <a:lvl1pPr marL="0" indent="0">
              <a:buNone/>
              <a:defRPr/>
            </a:lvl1pPr>
            <a:lvl2pPr marL="1028700" indent="-571500">
              <a:buFont typeface="Arial" pitchFamily="34" charset="0"/>
              <a:buChar char="•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7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64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0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9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3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18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031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76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0" y="4457700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FF00"/>
                </a:solidFill>
                <a:latin typeface="MV Boli" pitchFamily="2" charset="0"/>
                <a:ea typeface="MV Boli" pitchFamily="2" charset="0"/>
                <a:cs typeface="MV Boli" pitchFamily="2" charset="0"/>
              </a:rPr>
              <a:t>Welcome to Wk11</a:t>
            </a:r>
            <a:endParaRPr lang="en-US" altLang="en-US" sz="7000">
              <a:solidFill>
                <a:schemeClr val="bg1"/>
              </a:solidFill>
              <a:latin typeface="MV Boli" pitchFamily="2" charset="0"/>
              <a:ea typeface="MV Boli" pitchFamily="2" charset="0"/>
              <a:cs typeface="MV Boli" pitchFamily="2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MATH225 </a:t>
            </a:r>
            <a:r>
              <a:rPr lang="en-US" altLang="en-US" b="0"/>
              <a:t>Applications of Discrete Mathematics and Statistics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-166688" y="6762750"/>
            <a:ext cx="7024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r>
              <a:rPr lang="en-US" altLang="en-US" sz="1500">
                <a:solidFill>
                  <a:srgbClr val="00B0F0"/>
                </a:solidFill>
              </a:rPr>
              <a:t>http://media.dcnews.ro/image/201109/w670/statistics.jpg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Data!</a:t>
            </a:r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562225"/>
            <a:ext cx="73914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Evidence is called “citations”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6958013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Font typeface="Arial" charset="0"/>
              <a:buNone/>
            </a:pPr>
            <a:r>
              <a:rPr lang="en-US" altLang="en-US" smtClean="0"/>
              <a:t>This is why we want as many citations as possible – it provides more evidence to prove our case!</a:t>
            </a:r>
          </a:p>
          <a:p>
            <a:endParaRPr lang="en-US" altLang="en-US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Uncertainty in research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Uncertainty in research</a:t>
            </a:r>
          </a:p>
          <a:p>
            <a:endParaRPr lang="en-US" altLang="en-US" smtClean="0"/>
          </a:p>
          <a:p>
            <a:r>
              <a:rPr lang="en-US" altLang="en-US" smtClean="0"/>
              <a:t>     hence statistics!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Descriptive research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Descriptive research</a:t>
            </a:r>
          </a:p>
          <a:p>
            <a:endParaRPr lang="en-US" altLang="en-US" smtClean="0"/>
          </a:p>
          <a:p>
            <a:r>
              <a:rPr lang="en-US" altLang="en-US" smtClean="0"/>
              <a:t>	Describes a situation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Exploratory research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-4763" y="22225"/>
            <a:ext cx="9144001" cy="1143000"/>
          </a:xfrm>
        </p:spPr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2438" y="1241425"/>
            <a:ext cx="8229600" cy="5638800"/>
          </a:xfrm>
        </p:spPr>
        <p:txBody>
          <a:bodyPr/>
          <a:lstStyle/>
          <a:p>
            <a:r>
              <a:rPr lang="en-US" altLang="en-US" smtClean="0"/>
              <a:t>Exploratory research</a:t>
            </a:r>
          </a:p>
          <a:p>
            <a:endParaRPr lang="en-US" altLang="en-US" smtClean="0"/>
          </a:p>
          <a:p>
            <a:r>
              <a:rPr lang="en-US" altLang="en-US" smtClean="0"/>
              <a:t>	Clarifies a situation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7938" y="0"/>
            <a:ext cx="9144001" cy="1143000"/>
          </a:xfrm>
        </p:spPr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49263" y="1219200"/>
            <a:ext cx="8229600" cy="5638800"/>
          </a:xfrm>
        </p:spPr>
        <p:txBody>
          <a:bodyPr/>
          <a:lstStyle/>
          <a:p>
            <a:r>
              <a:rPr lang="en-US" altLang="en-US" smtClean="0"/>
              <a:t>Limitations?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en-US" smtClean="0"/>
              <a:t>What is research?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62200"/>
            <a:ext cx="6510337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Limitations?</a:t>
            </a:r>
          </a:p>
          <a:p>
            <a:endParaRPr lang="en-US" altLang="en-US" sz="2000" smtClean="0"/>
          </a:p>
          <a:p>
            <a:r>
              <a:rPr lang="en-US" altLang="en-US" smtClean="0"/>
              <a:t>	Time</a:t>
            </a:r>
          </a:p>
          <a:p>
            <a:endParaRPr lang="en-US" altLang="en-US" sz="2000" smtClean="0"/>
          </a:p>
          <a:p>
            <a:r>
              <a:rPr lang="en-US" altLang="en-US" smtClean="0"/>
              <a:t>	Data</a:t>
            </a:r>
          </a:p>
          <a:p>
            <a:endParaRPr lang="en-US" altLang="en-US" sz="2000" smtClean="0"/>
          </a:p>
          <a:p>
            <a:r>
              <a:rPr lang="en-US" altLang="en-US" smtClean="0"/>
              <a:t>	Money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en-US" smtClean="0">
                <a:solidFill>
                  <a:srgbClr val="FFFF00"/>
                </a:solidFill>
              </a:rPr>
              <a:t>at Hershey Foods Corporation</a:t>
            </a:r>
          </a:p>
          <a:p>
            <a:endParaRPr lang="en-US" altLang="en-US" sz="1000" smtClean="0"/>
          </a:p>
          <a:p>
            <a:r>
              <a:rPr lang="en-US" altLang="en-US" smtClean="0"/>
              <a:t>For a company manufacturing food products, the ingredients are a major expense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343400"/>
            <a:ext cx="451961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0" y="6629400"/>
            <a:ext cx="685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http://c4.soap.com/images/products/p/zqb/zqb-22132_1z.jpg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altLang="en-US" smtClean="0"/>
              <a:t>To manufacture chocolate, the major ingredients are:</a:t>
            </a:r>
          </a:p>
          <a:p>
            <a:r>
              <a:rPr lang="en-US" altLang="en-US" smtClean="0"/>
              <a:t>	sugar</a:t>
            </a:r>
          </a:p>
          <a:p>
            <a:r>
              <a:rPr lang="en-US" altLang="en-US" smtClean="0"/>
              <a:t>	milk</a:t>
            </a:r>
          </a:p>
          <a:p>
            <a:r>
              <a:rPr lang="en-US" altLang="en-US" smtClean="0"/>
              <a:t>	cocoa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3048000"/>
            <a:ext cx="5148262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638800"/>
          </a:xfrm>
        </p:spPr>
        <p:txBody>
          <a:bodyPr/>
          <a:lstStyle/>
          <a:p>
            <a:r>
              <a:rPr lang="en-US" altLang="en-US" smtClean="0"/>
              <a:t>In the US, sugar is a protected commodity – producers receive a minimum price regardless of the true market conditions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-76200" y="6478588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http://sugarcane.org/global-policies/policies-in-the-united-states/sugar-in-the-united-states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-76200" y="6653213"/>
            <a:ext cx="914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http://www.foodnavigator.com/var/plain_site/storage/images/publications/food-beverage-nutrition/foodnavigator.com/science/sugar-science-fructose-more-toxic-than-sucrose-suggests-mouse-study/9571454-1-eng-GB/Sugar-science-Fructose-more-toxic-than-sucrose-suggests-mouse-study.jpg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Hershey’s has a contract with local dairy farmers to source milk from them – no opportunity for cost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savings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there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either!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05113"/>
            <a:ext cx="60960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http://newscontent.thaivisa.com/wp-content/uploads/2015/03/10091005/milk-cow-thailand.png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344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638800"/>
          </a:xfrm>
        </p:spPr>
        <p:txBody>
          <a:bodyPr/>
          <a:lstStyle/>
          <a:p>
            <a:r>
              <a:rPr lang="en-US" altLang="en-US" smtClean="0"/>
              <a:t>So… the only cost savings can come from cocoa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66262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http://www.flaniganphotography.com/data/photos/193_1cocoapowder.jpg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638800"/>
          </a:xfrm>
        </p:spPr>
        <p:txBody>
          <a:bodyPr/>
          <a:lstStyle/>
          <a:p>
            <a:r>
              <a:rPr lang="en-US" altLang="en-US" smtClean="0"/>
              <a:t>Cocoa… not coca</a:t>
            </a: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1116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46037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5029200" y="5257800"/>
            <a:ext cx="1143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/>
              <a:t>coca</a:t>
            </a:r>
          </a:p>
        </p:txBody>
      </p:sp>
      <p:sp>
        <p:nvSpPr>
          <p:cNvPr id="29702" name="Rectangle 4"/>
          <p:cNvSpPr>
            <a:spLocks noChangeArrowheads="1"/>
          </p:cNvSpPr>
          <p:nvPr/>
        </p:nvSpPr>
        <p:spPr bwMode="auto">
          <a:xfrm>
            <a:off x="31750" y="6553200"/>
            <a:ext cx="4387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http://rideforclimate.com/photos/main.php?g2_view=core.DownloadItem&amp;g2_itemId=6105&amp;g2_serialNumber=2</a:t>
            </a:r>
          </a:p>
        </p:txBody>
      </p:sp>
      <p:sp>
        <p:nvSpPr>
          <p:cNvPr id="29703" name="Rectangle 5"/>
          <p:cNvSpPr>
            <a:spLocks noChangeArrowheads="1"/>
          </p:cNvSpPr>
          <p:nvPr/>
        </p:nvSpPr>
        <p:spPr bwMode="auto">
          <a:xfrm>
            <a:off x="4724400" y="6553200"/>
            <a:ext cx="4267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http://images.nationalgeographic.com/wpf/media-live/photos/000/548/cache/how-coca-plant-uses-cocaine_54857_990x742.jpg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"/>
            <a:ext cx="48768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638800"/>
          </a:xfrm>
        </p:spPr>
        <p:txBody>
          <a:bodyPr/>
          <a:lstStyle/>
          <a:p>
            <a:r>
              <a:rPr lang="en-US" altLang="en-US" smtClean="0"/>
              <a:t>Cocoa… not coca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029200" y="5257800"/>
            <a:ext cx="1371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/>
              <a:t>cocoa</a:t>
            </a:r>
          </a:p>
        </p:txBody>
      </p:sp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5052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0" y="654367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http://www.farmcostarica.com/wp-content/uploads/2011/09/DSC_4643-copy.jpg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572000" y="6580188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http://www.ibiblio.org/pub/docs/books/gutenberg/1/6/0/3/16035/16035-h/images/g020.jpg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7040563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http://vintageprintable.swivelchairmedia.com/wp-content/uploads/2011/05/Botanical-Kohlers-Mediznar-Pflanzen-Cacao.jpg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800600" y="914400"/>
            <a:ext cx="4070350" cy="5638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Cocoa plants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(Theobroma cacao)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are trees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mtClean="0">
              <a:cs typeface="Arial" charset="0"/>
            </a:endParaRPr>
          </a:p>
        </p:txBody>
      </p:sp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460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4618038" y="65436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638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The cocoa comes from beans inside the pods</a:t>
            </a: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0" y="6553200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http://www.herbmuseum.ca/files/images/teeth%20cocao%20001.jpg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689100"/>
            <a:ext cx="61468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6147" name="Content Placeholder 2"/>
          <p:cNvSpPr txBox="1">
            <a:spLocks/>
          </p:cNvSpPr>
          <p:nvPr/>
        </p:nvSpPr>
        <p:spPr bwMode="auto">
          <a:xfrm>
            <a:off x="2895600" y="1981200"/>
            <a:ext cx="3581400" cy="6810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1028700" indent="-5715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en-US" sz="3500">
                <a:solidFill>
                  <a:schemeClr val="tx1"/>
                </a:solidFill>
              </a:rPr>
              <a:t>Question</a:t>
            </a:r>
          </a:p>
          <a:p>
            <a:pPr algn="ctr"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148" name="Content Placeholder 2"/>
          <p:cNvSpPr txBox="1">
            <a:spLocks/>
          </p:cNvSpPr>
          <p:nvPr/>
        </p:nvSpPr>
        <p:spPr bwMode="auto">
          <a:xfrm>
            <a:off x="2895600" y="3281363"/>
            <a:ext cx="3581400" cy="681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1028700" indent="-5715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en-US" sz="3500">
                <a:solidFill>
                  <a:schemeClr val="tx1"/>
                </a:solidFill>
              </a:rPr>
              <a:t>Hypothesis</a:t>
            </a:r>
          </a:p>
          <a:p>
            <a:pPr algn="ctr"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149" name="Content Placeholder 2"/>
          <p:cNvSpPr txBox="1">
            <a:spLocks/>
          </p:cNvSpPr>
          <p:nvPr/>
        </p:nvSpPr>
        <p:spPr bwMode="auto">
          <a:xfrm>
            <a:off x="2895600" y="4576763"/>
            <a:ext cx="3581400" cy="681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1028700" indent="-5715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en-US" sz="3500">
                <a:solidFill>
                  <a:schemeClr val="tx1"/>
                </a:solidFill>
              </a:rPr>
              <a:t>Test</a:t>
            </a:r>
          </a:p>
          <a:p>
            <a:pPr algn="ctr"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150" name="Content Placeholder 2"/>
          <p:cNvSpPr txBox="1">
            <a:spLocks/>
          </p:cNvSpPr>
          <p:nvPr/>
        </p:nvSpPr>
        <p:spPr bwMode="auto">
          <a:xfrm>
            <a:off x="2895600" y="5872163"/>
            <a:ext cx="3581400" cy="681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1028700" indent="-5715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en-US" sz="3500">
                <a:solidFill>
                  <a:schemeClr val="tx1"/>
                </a:solidFill>
              </a:rPr>
              <a:t>Conclusion</a:t>
            </a:r>
          </a:p>
          <a:p>
            <a:pPr algn="ctr"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8200" y="2667000"/>
            <a:ext cx="0" cy="53816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48200" y="3962400"/>
            <a:ext cx="0" cy="53816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48200" y="5253038"/>
            <a:ext cx="0" cy="538162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638800"/>
          </a:xfrm>
        </p:spPr>
        <p:txBody>
          <a:bodyPr/>
          <a:lstStyle/>
          <a:p>
            <a:r>
              <a:rPr lang="en-US" altLang="en-US" smtClean="0">
                <a:cs typeface="Arial" charset="0"/>
              </a:rPr>
              <a:t>Cocoa grows only in the humid tropics</a:t>
            </a:r>
          </a:p>
          <a:p>
            <a:endParaRPr lang="en-US" altLang="en-US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0913"/>
            <a:ext cx="9102725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763" y="66262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10600" cy="5638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The average coca tree produces enough cocoa in a year to make 1 chocolate bar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mtClean="0">
              <a:cs typeface="Arial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362200"/>
            <a:ext cx="44148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581400" y="4724400"/>
            <a:ext cx="2438400" cy="0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91000"/>
            <a:ext cx="2259013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4763" y="66262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  <p:sp>
        <p:nvSpPr>
          <p:cNvPr id="34823" name="Rectangle 9"/>
          <p:cNvSpPr>
            <a:spLocks noChangeArrowheads="1"/>
          </p:cNvSpPr>
          <p:nvPr/>
        </p:nvSpPr>
        <p:spPr bwMode="auto">
          <a:xfrm>
            <a:off x="5029200" y="6591300"/>
            <a:ext cx="411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http://c4.soap.com/images/products/p/zqb/zqb-22132_1z.jpg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63880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4763" y="66262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638800"/>
          </a:xfrm>
        </p:spPr>
        <p:txBody>
          <a:bodyPr/>
          <a:lstStyle/>
          <a:p>
            <a:r>
              <a:rPr lang="en-US" altLang="en-US" smtClean="0"/>
              <a:t>Commodities brokers and chocolate manufacturers need to know how much cocoa is going to be available in a given year </a:t>
            </a:r>
          </a:p>
          <a:p>
            <a:endParaRPr lang="en-US" altLang="en-US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638800"/>
          </a:xfrm>
        </p:spPr>
        <p:txBody>
          <a:bodyPr/>
          <a:lstStyle/>
          <a:p>
            <a:r>
              <a:rPr lang="en-US" altLang="en-US" smtClean="0"/>
              <a:t>They employ “pod counters” to visit producing areas and monitor pod numbers and development to estimate world production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That worked well…</a:t>
            </a:r>
          </a:p>
          <a:p>
            <a:endParaRPr lang="en-US" altLang="en-US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That worked well…</a:t>
            </a:r>
          </a:p>
          <a:p>
            <a:endParaRPr lang="en-US" altLang="en-US" smtClean="0"/>
          </a:p>
          <a:p>
            <a:r>
              <a:rPr lang="en-US" altLang="en-US" smtClean="0"/>
              <a:t>Until 1984/5</a:t>
            </a:r>
          </a:p>
          <a:p>
            <a:endParaRPr lang="en-US" altLang="en-US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 nasty “El Niño” event caused world-wide drought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But… </a:t>
            </a:r>
          </a:p>
          <a:p>
            <a:r>
              <a:rPr lang="en-US" altLang="en-US" smtClean="0"/>
              <a:t>there were lots of pods on the trees… </a:t>
            </a:r>
          </a:p>
          <a:p>
            <a:r>
              <a:rPr lang="en-US" altLang="en-US" smtClean="0"/>
              <a:t>and the pods seemed to be developing normally…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638800"/>
          </a:xfrm>
        </p:spPr>
        <p:txBody>
          <a:bodyPr/>
          <a:lstStyle/>
          <a:p>
            <a:r>
              <a:rPr lang="en-US" altLang="en-US" smtClean="0"/>
              <a:t>It wasn’t until the first harvest that they discovered the pods had thicker shells than normal, and that the beans inside were fewer and smaller than usual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z="4400" dirty="0">
                <a:solidFill>
                  <a:schemeClr val="tx1"/>
                </a:solidFill>
              </a:rPr>
              <a:t>Hypothesis</a:t>
            </a:r>
          </a:p>
          <a:p>
            <a:pPr>
              <a:defRPr/>
            </a:pPr>
            <a:r>
              <a:rPr lang="en-US" dirty="0"/>
              <a:t>an educated guess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229600" cy="5638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Inside each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pod are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typically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20-40 beans</a:t>
            </a:r>
            <a:endParaRPr lang="en-US" altLang="en-US" smtClean="0"/>
          </a:p>
        </p:txBody>
      </p:sp>
      <p:pic>
        <p:nvPicPr>
          <p:cNvPr id="4403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498600"/>
            <a:ext cx="53467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1"/>
          <p:cNvSpPr>
            <a:spLocks noChangeArrowheads="1"/>
          </p:cNvSpPr>
          <p:nvPr/>
        </p:nvSpPr>
        <p:spPr bwMode="auto">
          <a:xfrm>
            <a:off x="4763" y="66294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B0F0"/>
                </a:solidFill>
              </a:rPr>
              <a:t>http://inventorspot.com/files/blog1/pod2.jpg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The 1985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harvest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averaged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5-20 beans</a:t>
            </a: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492250"/>
            <a:ext cx="53467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4763" y="66294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B0F0"/>
                </a:solidFill>
              </a:rPr>
              <a:t>http://inventorspot.com/files/blog1/pod2.jpg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492250"/>
            <a:ext cx="53467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… and they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were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smaller …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4763" y="66294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B0F0"/>
                </a:solidFill>
              </a:rPr>
              <a:t>http://inventorspot.com/files/blog1/pod2.jpg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Everybody hired an agroclimatologist to come up with a way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to forecast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harvest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based on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weather</a:t>
            </a:r>
          </a:p>
        </p:txBody>
      </p:sp>
      <p:pic>
        <p:nvPicPr>
          <p:cNvPr id="4710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1981200"/>
            <a:ext cx="53101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514600" y="66262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196850" y="228600"/>
            <a:ext cx="4527550" cy="66071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My job: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   to find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out how cocoa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grows </a:t>
            </a:r>
          </a:p>
          <a:p>
            <a:pPr eaLnBrk="1" hangingPunct="1">
              <a:spcBef>
                <a:spcPct val="0"/>
              </a:spcBef>
            </a:pPr>
            <a:endParaRPr lang="en-US" altLang="en-US" sz="100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   to create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a mathematical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model</a:t>
            </a:r>
          </a:p>
          <a:p>
            <a:pPr eaLnBrk="1" hangingPunct="1">
              <a:spcBef>
                <a:spcPct val="0"/>
              </a:spcBef>
            </a:pPr>
            <a:endParaRPr lang="en-US" altLang="en-US" sz="100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   to forecast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global cocoa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production</a:t>
            </a:r>
          </a:p>
          <a:p>
            <a:endParaRPr lang="en-US" altLang="en-US" smtClean="0"/>
          </a:p>
        </p:txBody>
      </p:sp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463"/>
            <a:ext cx="4419600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34290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4038600" y="1143000"/>
            <a:ext cx="5292725" cy="563880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altLang="en-US" smtClean="0">
                <a:cs typeface="Arial" charset="0"/>
              </a:rPr>
              <a:t>Hershey Foods Corporation owned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mtClean="0">
                <a:cs typeface="Arial" charset="0"/>
              </a:rPr>
              <a:t>a cocoa farm in Belize 1980-1991</a:t>
            </a:r>
          </a:p>
          <a:p>
            <a:pPr eaLnBrk="1" hangingPunct="1">
              <a:spcBef>
                <a:spcPts val="600"/>
              </a:spcBef>
            </a:pPr>
            <a:endParaRPr lang="en-US" altLang="en-US" sz="2000" smtClean="0">
              <a:cs typeface="Arial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smtClean="0">
                <a:cs typeface="Arial" charset="0"/>
              </a:rPr>
              <a:t>It was used to research cocoa farming, processing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mtClean="0">
                <a:cs typeface="Arial" charset="0"/>
              </a:rPr>
              <a:t>and cocoa biology</a:t>
            </a:r>
            <a:endParaRPr lang="en-US" altLang="en-US" sz="2400" smtClean="0">
              <a:latin typeface="Scratch" pitchFamily="2" charset="0"/>
            </a:endParaRPr>
          </a:p>
          <a:p>
            <a:pPr algn="r" eaLnBrk="1" hangingPunct="1">
              <a:spcBef>
                <a:spcPct val="0"/>
              </a:spcBef>
            </a:pPr>
            <a:endParaRPr lang="en-US" altLang="en-US" smtClean="0">
              <a:latin typeface="Scratch" pitchFamily="2" charset="0"/>
            </a:endParaRPr>
          </a:p>
        </p:txBody>
      </p:sp>
      <p:sp>
        <p:nvSpPr>
          <p:cNvPr id="491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Research Project</a:t>
            </a:r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9497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1"/>
          <p:cNvSpPr>
            <a:spLocks noChangeArrowheads="1"/>
          </p:cNvSpPr>
          <p:nvPr/>
        </p:nvSpPr>
        <p:spPr bwMode="auto">
          <a:xfrm>
            <a:off x="0" y="6553200"/>
            <a:ext cx="685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http://www.belizefishfinder.com/central-america-map.jpg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1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905000"/>
          </a:xfrm>
        </p:spPr>
        <p:txBody>
          <a:bodyPr/>
          <a:lstStyle/>
          <a:p>
            <a:r>
              <a:rPr lang="en-US" altLang="en-US" smtClean="0">
                <a:cs typeface="Arial" charset="0"/>
              </a:rPr>
              <a:t>Hershey Hummingbird Farm research lab</a:t>
            </a:r>
          </a:p>
          <a:p>
            <a:endParaRPr lang="en-US" altLang="en-US" smtClean="0"/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4763" y="66262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686800" cy="3505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200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A previous team had been doing an irrigation project</a:t>
            </a:r>
          </a:p>
          <a:p>
            <a:endParaRPr lang="en-US" altLang="en-US" smtClean="0"/>
          </a:p>
        </p:txBody>
      </p:sp>
      <p:pic>
        <p:nvPicPr>
          <p:cNvPr id="5120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2514600"/>
            <a:ext cx="62928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15240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3429000"/>
            <a:ext cx="4983162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27432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229600" cy="5638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But… in Belize it’s never dry enough for the trees to need irrigation</a:t>
            </a:r>
            <a:endParaRPr lang="en-US" altLang="en-US" smtClean="0"/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0" y="6553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B0F0"/>
                </a:solidFill>
              </a:rPr>
              <a:t>http://2.bp.blogspot.com/-</a:t>
            </a:r>
            <a:r>
              <a:rPr lang="en-US" altLang="en-US" sz="1400" b="0">
                <a:solidFill>
                  <a:srgbClr val="00B0F0"/>
                </a:solidFill>
              </a:rPr>
              <a:t>rAFFrpCjBEs/UHhYCOWLXXI/AAAAAAAAEUo/5iI2-ejbxDE/s1600/003.JPG</a:t>
            </a:r>
          </a:p>
        </p:txBody>
      </p:sp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905000"/>
            <a:ext cx="57404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 hypothesis has to be tested before it will be believed</a:t>
            </a:r>
          </a:p>
          <a:p>
            <a:endParaRPr lang="en-US" altLang="en-US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610600" cy="2209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In West Africa (where most cocoa grows) it IS dry 4 months out if the year</a:t>
            </a: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-1588" y="6477000"/>
            <a:ext cx="91440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B0F0"/>
                </a:solidFill>
              </a:rPr>
              <a:t>https://</a:t>
            </a:r>
            <a:r>
              <a:rPr lang="en-US" altLang="en-US" sz="1400" b="0">
                <a:solidFill>
                  <a:srgbClr val="00B0F0"/>
                </a:solidFill>
              </a:rPr>
              <a:t>mydevelopmentdiary.files.wordpress.com/2012/02/landscape.jpg</a:t>
            </a: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082800"/>
            <a:ext cx="791051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229600" cy="5638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So, I need to duplicate dry African conditions in a rainforest…</a:t>
            </a: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6550"/>
            <a:ext cx="48006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29718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032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648200" y="1828800"/>
            <a:ext cx="2819400" cy="1066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828800" y="2209800"/>
            <a:ext cx="5867400" cy="1676400"/>
          </a:xfrm>
        </p:spPr>
        <p:txBody>
          <a:bodyPr/>
          <a:lstStyle/>
          <a:p>
            <a:pPr algn="ctr"/>
            <a:r>
              <a:rPr lang="en-US" altLang="en-US" smtClean="0"/>
              <a:t>How about putting the trees in a box?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229600" cy="5638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That’s actually what we did: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cs typeface="Arial" charset="0"/>
              </a:rPr>
              <a:t>a lysimeter</a:t>
            </a:r>
          </a:p>
        </p:txBody>
      </p:sp>
      <p:pic>
        <p:nvPicPr>
          <p:cNvPr id="5837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066800"/>
            <a:ext cx="58054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1"/>
          <p:cNvSpPr>
            <a:spLocks noChangeArrowheads="1"/>
          </p:cNvSpPr>
          <p:nvPr/>
        </p:nvSpPr>
        <p:spPr bwMode="auto">
          <a:xfrm>
            <a:off x="0" y="6553200"/>
            <a:ext cx="9126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http://www.sisef.it/iforest/papers/2013/Mantovani_100@image001.jpg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114800" y="228600"/>
            <a:ext cx="4630738" cy="6324600"/>
          </a:xfrm>
        </p:spPr>
        <p:txBody>
          <a:bodyPr/>
          <a:lstStyle/>
          <a:p>
            <a:r>
              <a:rPr lang="en-US" altLang="en-US" smtClean="0"/>
              <a:t>Our lysimeter was built around the trees in the ground</a:t>
            </a:r>
          </a:p>
          <a:p>
            <a:endParaRPr lang="en-US" altLang="en-US" sz="2000" smtClean="0"/>
          </a:p>
          <a:p>
            <a:r>
              <a:rPr lang="en-US" altLang="en-US" smtClean="0"/>
              <a:t>The roots are not deep (only about a foot), so we didn’t need to seal the bottom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71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11430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38800"/>
          </a:xfrm>
        </p:spPr>
        <p:txBody>
          <a:bodyPr/>
          <a:lstStyle/>
          <a:p>
            <a:r>
              <a:rPr lang="en-US" altLang="en-US" smtClean="0"/>
              <a:t>First we dug trenches around the trees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892300"/>
            <a:ext cx="60452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38800"/>
          </a:xfrm>
        </p:spPr>
        <p:txBody>
          <a:bodyPr/>
          <a:lstStyle/>
          <a:p>
            <a:r>
              <a:rPr lang="en-US" altLang="en-US" smtClean="0"/>
              <a:t>The walls of the trenches were covered with thick plastic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46263"/>
            <a:ext cx="342900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4686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38800"/>
          </a:xfrm>
        </p:spPr>
        <p:txBody>
          <a:bodyPr/>
          <a:lstStyle/>
          <a:p>
            <a:r>
              <a:rPr lang="en-US" altLang="en-US" smtClean="0"/>
              <a:t>The trenches were refilled with soil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8650"/>
            <a:ext cx="33528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53340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Soaker hoses were put under the lid</a:t>
            </a: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879600"/>
            <a:ext cx="6805613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To test a hypothesis, you must do an observational study or an experiment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382000" cy="5638800"/>
          </a:xfrm>
        </p:spPr>
        <p:txBody>
          <a:bodyPr/>
          <a:lstStyle/>
          <a:p>
            <a:r>
              <a:rPr lang="en-US" altLang="en-US" smtClean="0"/>
              <a:t>The top of the box was installed</a:t>
            </a:r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866900"/>
            <a:ext cx="647541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The top was sealed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879600"/>
            <a:ext cx="6475413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And covered with the plastic</a:t>
            </a: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828800"/>
            <a:ext cx="64754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5638800"/>
          </a:xfrm>
        </p:spPr>
        <p:txBody>
          <a:bodyPr/>
          <a:lstStyle/>
          <a:p>
            <a:r>
              <a:rPr lang="en-US" altLang="en-US" smtClean="0"/>
              <a:t>Holes were left for ventilation and access for soil moisture measurements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2032000"/>
            <a:ext cx="6462713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5029200" y="457200"/>
            <a:ext cx="3962400" cy="5638800"/>
          </a:xfrm>
        </p:spPr>
        <p:txBody>
          <a:bodyPr/>
          <a:lstStyle/>
          <a:p>
            <a:r>
              <a:rPr lang="en-US" altLang="en-US" smtClean="0"/>
              <a:t>Ventilators covered the holes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663"/>
            <a:ext cx="4343400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229600" cy="5638800"/>
          </a:xfrm>
        </p:spPr>
        <p:txBody>
          <a:bodyPr/>
          <a:lstStyle/>
          <a:p>
            <a:r>
              <a:rPr lang="en-US" altLang="en-US" smtClean="0"/>
              <a:t>Fences around the trees alert farm workers to leave this one alone!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879600"/>
            <a:ext cx="6729412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638800"/>
          </a:xfrm>
        </p:spPr>
        <p:txBody>
          <a:bodyPr/>
          <a:lstStyle/>
          <a:p>
            <a:r>
              <a:rPr lang="en-US" altLang="en-US" smtClean="0"/>
              <a:t>Weekly measurements of soil moisture were taken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917700"/>
            <a:ext cx="6742113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6-foot probes measured soil moisture levels 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1225"/>
            <a:ext cx="452596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9000"/>
            <a:ext cx="4576762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Content Placeholder 1"/>
          <p:cNvSpPr>
            <a:spLocks noGrp="1"/>
          </p:cNvSpPr>
          <p:nvPr>
            <p:ph idx="1"/>
          </p:nvPr>
        </p:nvSpPr>
        <p:spPr>
          <a:xfrm>
            <a:off x="304800" y="152400"/>
            <a:ext cx="8229600" cy="5638800"/>
          </a:xfrm>
        </p:spPr>
        <p:txBody>
          <a:bodyPr/>
          <a:lstStyle/>
          <a:p>
            <a:r>
              <a:rPr lang="en-US" altLang="en-US" smtClean="0"/>
              <a:t>A measured amount of water was provided weekly from a drum 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905000"/>
            <a:ext cx="6869112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38800"/>
          </a:xfrm>
        </p:spPr>
        <p:txBody>
          <a:bodyPr/>
          <a:lstStyle/>
          <a:p>
            <a:r>
              <a:rPr lang="en-US" altLang="en-US" smtClean="0"/>
              <a:t>The trees are numbered and marked with metal tags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35163"/>
            <a:ext cx="350520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6400"/>
            <a:ext cx="41148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en-US" smtClean="0"/>
              <a:t>Just like in a court of law, in research it’s all about the </a:t>
            </a:r>
            <a:r>
              <a:rPr lang="en-US" altLang="en-US" smtClean="0">
                <a:solidFill>
                  <a:schemeClr val="tx1"/>
                </a:solidFill>
              </a:rPr>
              <a:t>EVIDENCE</a:t>
            </a:r>
          </a:p>
        </p:txBody>
      </p:sp>
      <p:sp>
        <p:nvSpPr>
          <p:cNvPr id="102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As pods are set, they are also numbered and marked so their development can be tracked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375"/>
            <a:ext cx="4821238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2897188"/>
            <a:ext cx="31797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4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Pod development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is recorded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monthly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41300"/>
            <a:ext cx="4406900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Sometimes they don’t make it…</a:t>
            </a: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524000"/>
            <a:ext cx="723741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When tracked pods are ripe, they are harvested and taken to the lab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We measured their length</a:t>
            </a:r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447800"/>
            <a:ext cx="7389813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Diameter</a:t>
            </a:r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71600"/>
            <a:ext cx="738981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And weight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219200"/>
            <a:ext cx="7389813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Opening the pods</a:t>
            </a:r>
          </a:p>
        </p:txBody>
      </p:sp>
      <p:pic>
        <p:nvPicPr>
          <p:cNvPr id="819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295400"/>
            <a:ext cx="7389813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The number of beans is counted</a:t>
            </a:r>
          </a:p>
        </p:txBody>
      </p:sp>
      <p:pic>
        <p:nvPicPr>
          <p:cNvPr id="829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295400"/>
            <a:ext cx="7389813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The wet weight of the beans</a:t>
            </a:r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181100"/>
            <a:ext cx="7389813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And, just like in a court, only certain evidence is admissible</a:t>
            </a:r>
          </a:p>
          <a:p>
            <a:endParaRPr lang="en-US" altLang="en-US" smtClean="0"/>
          </a:p>
        </p:txBody>
      </p:sp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90800"/>
            <a:ext cx="381000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5638800"/>
          </a:xfrm>
        </p:spPr>
        <p:txBody>
          <a:bodyPr/>
          <a:lstStyle/>
          <a:p>
            <a:r>
              <a:rPr lang="en-US" altLang="en-US" smtClean="0"/>
              <a:t>The beans are dried in a microwave</a:t>
            </a: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20800"/>
            <a:ext cx="738981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The dry weight of the beans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6727825"/>
            <a:ext cx="822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Photoshopped</a:t>
            </a:r>
            <a:r>
              <a:rPr lang="en-US" sz="2000" b="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because I lost the pic!</a:t>
            </a:r>
            <a:endParaRPr lang="en-US" sz="2000" b="0" dirty="0"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244600"/>
            <a:ext cx="738981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8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229600" cy="56388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lysimeter team</a:t>
            </a: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7467600" y="659288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French, 1990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 altLang="en-US" smtClean="0"/>
              <a:t>The results allowed me to create my mathematical model</a:t>
            </a:r>
          </a:p>
          <a:p>
            <a:endParaRPr lang="en-US" altLang="en-US" smtClean="0"/>
          </a:p>
          <a:p>
            <a:r>
              <a:rPr lang="en-US" altLang="en-US" smtClean="0"/>
              <a:t>It worked so well…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… that they didn’t need an agroclimatologist any more…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… and they didn’t need the Belize research farm, either!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5638800"/>
          </a:xfrm>
        </p:spPr>
        <p:txBody>
          <a:bodyPr/>
          <a:lstStyle/>
          <a:p>
            <a:r>
              <a:rPr lang="en-US" altLang="en-US" smtClean="0"/>
              <a:t>Now the farm is a popular attraction for eco-tourism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0" y="6629400"/>
            <a:ext cx="911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B0F0"/>
                </a:solidFill>
              </a:rPr>
              <a:t>http://chocolopolis.blogspot.com/2014/07/a-visit-to-hummingbird-farm-in-belize.html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66900"/>
            <a:ext cx="6019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FF00"/>
                </a:solidFill>
                <a:cs typeface="Tahoma" pitchFamily="34" charset="0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In-class Project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713"/>
            <a:ext cx="91440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endParaRPr lang="en-US" altLang="en-US" sz="200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You survived!</a:t>
            </a:r>
          </a:p>
          <a:p>
            <a:pPr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Have a great </a:t>
            </a:r>
          </a:p>
          <a:p>
            <a:pPr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break!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Evidence is called “data”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z="2000" smtClean="0"/>
              <a:t>(no… not that kind of “Data”)</a:t>
            </a: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09800"/>
            <a:ext cx="29940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kkiDk">
      <a:dk1>
        <a:srgbClr val="FFFFFF"/>
      </a:dk1>
      <a:lt1>
        <a:srgbClr val="000000"/>
      </a:lt1>
      <a:dk2>
        <a:srgbClr val="000000"/>
      </a:dk2>
      <a:lt2>
        <a:srgbClr val="000000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Vikki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4509</TotalTime>
  <Words>1012</Words>
  <Application>Microsoft Office PowerPoint</Application>
  <PresentationFormat>On-screen Show (4:3)</PresentationFormat>
  <Paragraphs>252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PowerPoint Presentation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Research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In-class Project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Vikki French at 049</dc:creator>
  <cp:lastModifiedBy>Owner</cp:lastModifiedBy>
  <cp:revision>487</cp:revision>
  <dcterms:created xsi:type="dcterms:W3CDTF">2012-09-06T22:30:26Z</dcterms:created>
  <dcterms:modified xsi:type="dcterms:W3CDTF">2017-12-03T23:58:37Z</dcterms:modified>
</cp:coreProperties>
</file>