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549" r:id="rId3"/>
    <p:sldId id="450" r:id="rId4"/>
    <p:sldId id="414" r:id="rId5"/>
    <p:sldId id="451" r:id="rId6"/>
    <p:sldId id="452" r:id="rId7"/>
    <p:sldId id="453" r:id="rId8"/>
    <p:sldId id="454" r:id="rId9"/>
    <p:sldId id="548" r:id="rId10"/>
    <p:sldId id="457" r:id="rId11"/>
    <p:sldId id="458" r:id="rId12"/>
    <p:sldId id="456" r:id="rId13"/>
    <p:sldId id="540" r:id="rId14"/>
    <p:sldId id="541" r:id="rId15"/>
    <p:sldId id="506" r:id="rId16"/>
    <p:sldId id="459" r:id="rId17"/>
    <p:sldId id="257" r:id="rId18"/>
    <p:sldId id="385" r:id="rId19"/>
    <p:sldId id="386" r:id="rId20"/>
    <p:sldId id="387" r:id="rId21"/>
    <p:sldId id="357" r:id="rId22"/>
    <p:sldId id="388" r:id="rId23"/>
    <p:sldId id="358" r:id="rId24"/>
    <p:sldId id="376" r:id="rId25"/>
    <p:sldId id="359" r:id="rId26"/>
    <p:sldId id="389" r:id="rId27"/>
    <p:sldId id="392" r:id="rId28"/>
    <p:sldId id="393" r:id="rId29"/>
    <p:sldId id="508" r:id="rId30"/>
    <p:sldId id="390" r:id="rId31"/>
    <p:sldId id="391" r:id="rId32"/>
    <p:sldId id="360" r:id="rId33"/>
    <p:sldId id="361" r:id="rId34"/>
    <p:sldId id="362" r:id="rId35"/>
    <p:sldId id="377" r:id="rId36"/>
    <p:sldId id="378" r:id="rId37"/>
    <p:sldId id="509" r:id="rId38"/>
    <p:sldId id="379" r:id="rId39"/>
    <p:sldId id="363" r:id="rId40"/>
    <p:sldId id="380" r:id="rId41"/>
    <p:sldId id="536" r:id="rId42"/>
    <p:sldId id="537" r:id="rId43"/>
    <p:sldId id="538" r:id="rId44"/>
    <p:sldId id="539" r:id="rId45"/>
    <p:sldId id="394" r:id="rId46"/>
    <p:sldId id="395" r:id="rId47"/>
    <p:sldId id="396" r:id="rId48"/>
    <p:sldId id="401" r:id="rId49"/>
    <p:sldId id="397" r:id="rId50"/>
    <p:sldId id="398" r:id="rId51"/>
    <p:sldId id="399" r:id="rId52"/>
    <p:sldId id="400" r:id="rId53"/>
    <p:sldId id="520" r:id="rId54"/>
    <p:sldId id="511" r:id="rId55"/>
    <p:sldId id="514" r:id="rId56"/>
    <p:sldId id="515" r:id="rId57"/>
    <p:sldId id="516" r:id="rId58"/>
    <p:sldId id="517" r:id="rId59"/>
    <p:sldId id="518" r:id="rId60"/>
    <p:sldId id="403" r:id="rId61"/>
    <p:sldId id="404" r:id="rId62"/>
    <p:sldId id="510" r:id="rId63"/>
    <p:sldId id="542" r:id="rId64"/>
    <p:sldId id="543" r:id="rId65"/>
    <p:sldId id="544" r:id="rId66"/>
    <p:sldId id="521" r:id="rId67"/>
    <p:sldId id="546" r:id="rId68"/>
    <p:sldId id="547" r:id="rId69"/>
    <p:sldId id="545" r:id="rId70"/>
    <p:sldId id="522" r:id="rId71"/>
    <p:sldId id="527" r:id="rId72"/>
    <p:sldId id="528" r:id="rId73"/>
    <p:sldId id="529" r:id="rId74"/>
    <p:sldId id="530" r:id="rId75"/>
    <p:sldId id="531" r:id="rId76"/>
    <p:sldId id="532" r:id="rId77"/>
    <p:sldId id="533" r:id="rId78"/>
    <p:sldId id="534" r:id="rId79"/>
    <p:sldId id="535" r:id="rId80"/>
    <p:sldId id="405" r:id="rId81"/>
    <p:sldId id="513" r:id="rId82"/>
    <p:sldId id="406" r:id="rId83"/>
    <p:sldId id="512" r:id="rId84"/>
    <p:sldId id="408" r:id="rId85"/>
    <p:sldId id="409" r:id="rId86"/>
    <p:sldId id="519" r:id="rId87"/>
    <p:sldId id="411" r:id="rId88"/>
    <p:sldId id="505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1" autoAdjust="0"/>
    <p:restoredTop sz="94660"/>
  </p:normalViewPr>
  <p:slideViewPr>
    <p:cSldViewPr>
      <p:cViewPr varScale="1">
        <p:scale>
          <a:sx n="54" d="100"/>
          <a:sy n="54" d="100"/>
        </p:scale>
        <p:origin x="-10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5BFF-6321-4D60-8300-A8661EAFE5F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D3953-14AE-435A-A188-F0755CB10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3953-14AE-435A-A188-F0755CB107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3953-14AE-435A-A188-F0755CB1077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1!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trig </a:t>
            </a:r>
            <a:r>
              <a:rPr lang="en-US" smtClean="0"/>
              <a:t>functions we </a:t>
            </a:r>
            <a:r>
              <a:rPr lang="en-US" dirty="0" smtClean="0"/>
              <a:t>study in this class are needed in most formulas used to describe how our complicated universe works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0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/>
          <a:lstStyle/>
          <a:p>
            <a:r>
              <a:rPr lang="en-US" dirty="0" smtClean="0"/>
              <a:t>astronomy </a:t>
            </a:r>
          </a:p>
          <a:p>
            <a:r>
              <a:rPr lang="en-US" dirty="0"/>
              <a:t>	</a:t>
            </a:r>
            <a:r>
              <a:rPr lang="en-US" dirty="0" smtClean="0"/>
              <a:t>banking</a:t>
            </a:r>
          </a:p>
          <a:p>
            <a:r>
              <a:rPr lang="en-US" dirty="0"/>
              <a:t>	</a:t>
            </a:r>
            <a:r>
              <a:rPr lang="en-US" dirty="0" smtClean="0"/>
              <a:t>	electronics</a:t>
            </a:r>
          </a:p>
          <a:p>
            <a:r>
              <a:rPr lang="en-US" dirty="0"/>
              <a:t>	</a:t>
            </a:r>
            <a:r>
              <a:rPr lang="en-US" dirty="0" smtClean="0"/>
              <a:t>		biology</a:t>
            </a:r>
          </a:p>
          <a:p>
            <a:r>
              <a:rPr lang="en-US" dirty="0"/>
              <a:t>	</a:t>
            </a:r>
            <a:r>
              <a:rPr lang="en-US" dirty="0" smtClean="0"/>
              <a:t>			atoms</a:t>
            </a:r>
          </a:p>
          <a:p>
            <a:r>
              <a:rPr lang="en-US" dirty="0"/>
              <a:t>	</a:t>
            </a:r>
            <a:r>
              <a:rPr lang="en-US" dirty="0" smtClean="0"/>
              <a:t>				forensics</a:t>
            </a:r>
          </a:p>
          <a:p>
            <a:r>
              <a:rPr lang="en-US" dirty="0"/>
              <a:t>	</a:t>
            </a:r>
            <a:r>
              <a:rPr lang="en-US" dirty="0" smtClean="0"/>
              <a:t>					construction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					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6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last!</a:t>
            </a:r>
          </a:p>
          <a:p>
            <a:endParaRPr lang="en-US" dirty="0"/>
          </a:p>
          <a:p>
            <a:r>
              <a:rPr lang="en-US" dirty="0" smtClean="0"/>
              <a:t>Something USEFUL!!!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4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useful things about trigonometry is its use in predicting cyclical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7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useful things about trigonometry is its use in predicting cyclical events…</a:t>
            </a:r>
          </a:p>
          <a:p>
            <a:r>
              <a:rPr lang="en-US" dirty="0" smtClean="0"/>
              <a:t>More about that later!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9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01932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study triangles, let’s start with one corner:</a:t>
            </a:r>
          </a:p>
          <a:p>
            <a:pPr algn="ctr"/>
            <a:r>
              <a:rPr lang="en-US" dirty="0" smtClean="0"/>
              <a:t>an </a:t>
            </a:r>
            <a:r>
              <a:rPr lang="en-US" dirty="0" smtClean="0">
                <a:solidFill>
                  <a:srgbClr val="FFC000"/>
                </a:solidFill>
              </a:rPr>
              <a:t>angle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8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Angles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ray</a:t>
            </a:r>
            <a:r>
              <a:rPr lang="en-US" dirty="0" smtClean="0"/>
              <a:t> is half </a:t>
            </a:r>
            <a:r>
              <a:rPr lang="en-US" dirty="0"/>
              <a:t>of a </a:t>
            </a:r>
            <a:r>
              <a:rPr lang="en-US" dirty="0" smtClean="0"/>
              <a:t>line</a:t>
            </a:r>
          </a:p>
          <a:p>
            <a:r>
              <a:rPr lang="en-US" dirty="0"/>
              <a:t> </a:t>
            </a:r>
            <a:r>
              <a:rPr lang="en-US" dirty="0" smtClean="0"/>
              <a:t>      it has an </a:t>
            </a:r>
            <a:r>
              <a:rPr lang="en-US" dirty="0" smtClean="0">
                <a:solidFill>
                  <a:srgbClr val="FFC000"/>
                </a:solidFill>
              </a:rPr>
              <a:t>origin</a:t>
            </a:r>
          </a:p>
          <a:p>
            <a:r>
              <a:rPr lang="en-US" dirty="0"/>
              <a:t> </a:t>
            </a:r>
            <a:r>
              <a:rPr lang="en-US" dirty="0" smtClean="0"/>
              <a:t>      the other end stretches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on forever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3962400"/>
            <a:ext cx="70104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" y="4800600"/>
            <a:ext cx="16626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smtClean="0">
                <a:solidFill>
                  <a:srgbClr val="CCFFFF"/>
                </a:solidFill>
                <a:latin typeface="+mn-lt"/>
                <a:cs typeface="+mn-cs"/>
              </a:rPr>
              <a:t>origin  </a:t>
            </a:r>
            <a:r>
              <a:rPr lang="en-US" i="1" dirty="0" smtClean="0"/>
              <a:t> 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9"/>
            <a:ext cx="9144000" cy="68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Sun rays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http://wolftoothpromotion.yolasite.com/resources/sun-rays-coming-out-of-the-clouds-in-a-blue-sky.jpg</a:t>
            </a:r>
          </a:p>
        </p:txBody>
      </p:sp>
    </p:spTree>
    <p:extLst>
      <p:ext uri="{BB962C8B-B14F-4D97-AF65-F5344CB8AC3E}">
        <p14:creationId xmlns:p14="http://schemas.microsoft.com/office/powerpoint/2010/main" val="3209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59"/>
            <a:ext cx="9144000" cy="68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Death rays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https://www.dkn.tv/wp-content/uploads/2018/05/sung-hien-dai.jpg</a:t>
            </a:r>
          </a:p>
        </p:txBody>
      </p:sp>
    </p:spTree>
    <p:extLst>
      <p:ext uri="{BB962C8B-B14F-4D97-AF65-F5344CB8AC3E}">
        <p14:creationId xmlns:p14="http://schemas.microsoft.com/office/powerpoint/2010/main" val="13677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Info for the class</a:t>
            </a:r>
          </a:p>
          <a:p>
            <a:r>
              <a:rPr lang="en-US" dirty="0" smtClean="0"/>
              <a:t>	Angles</a:t>
            </a:r>
          </a:p>
          <a:p>
            <a:r>
              <a:rPr lang="en-US" smtClean="0"/>
              <a:t>	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04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Real-life death rays:</a:t>
            </a:r>
          </a:p>
          <a:p>
            <a:r>
              <a:rPr lang="en-US" dirty="0"/>
              <a:t>	</a:t>
            </a:r>
            <a:r>
              <a:rPr lang="en-US" dirty="0" smtClean="0"/>
              <a:t>UVC </a:t>
            </a:r>
            <a:r>
              <a:rPr lang="en-US" dirty="0"/>
              <a:t>rays (254 nm)</a:t>
            </a:r>
          </a:p>
          <a:p>
            <a:r>
              <a:rPr lang="en-US" dirty="0"/>
              <a:t>	</a:t>
            </a:r>
            <a:r>
              <a:rPr lang="en-US" dirty="0" smtClean="0"/>
              <a:t>x-rays (1 pm)</a:t>
            </a:r>
          </a:p>
          <a:p>
            <a:r>
              <a:rPr lang="en-US" dirty="0"/>
              <a:t>	</a:t>
            </a:r>
            <a:r>
              <a:rPr lang="en-US" dirty="0" smtClean="0"/>
              <a:t>gamma (“y”) rays (100 pm)</a:t>
            </a:r>
          </a:p>
          <a:p>
            <a:r>
              <a:rPr lang="en-US" dirty="0"/>
              <a:t>	</a:t>
            </a:r>
            <a:r>
              <a:rPr lang="en-US" dirty="0" smtClean="0"/>
              <a:t>cosmic rays (particles)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5638800"/>
          </a:xfrm>
        </p:spPr>
        <p:txBody>
          <a:bodyPr/>
          <a:lstStyle/>
          <a:p>
            <a:r>
              <a:rPr lang="en-US" dirty="0" smtClean="0"/>
              <a:t>If two rays start at the same</a:t>
            </a:r>
          </a:p>
          <a:p>
            <a:r>
              <a:rPr lang="en-US" dirty="0" smtClean="0"/>
              <a:t>origin, they form an “</a:t>
            </a:r>
            <a:r>
              <a:rPr lang="en-US" dirty="0" smtClean="0">
                <a:solidFill>
                  <a:srgbClr val="FFC000"/>
                </a:solidFill>
              </a:rPr>
              <a:t>angle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52600" y="3581400"/>
            <a:ext cx="70104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752600" y="2438400"/>
            <a:ext cx="6629400" cy="2590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5638800"/>
          </a:xfrm>
        </p:spPr>
        <p:txBody>
          <a:bodyPr/>
          <a:lstStyle/>
          <a:p>
            <a:r>
              <a:rPr lang="en-US" dirty="0" smtClean="0"/>
              <a:t>Their point of common origin is called the “</a:t>
            </a:r>
            <a:r>
              <a:rPr lang="en-US" dirty="0" smtClean="0">
                <a:solidFill>
                  <a:srgbClr val="FFC000"/>
                </a:solidFill>
              </a:rPr>
              <a:t>vertex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52600" y="3581400"/>
            <a:ext cx="70104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752600" y="2438400"/>
            <a:ext cx="6629400" cy="2590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" y="4724400"/>
            <a:ext cx="18662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>
                <a:solidFill>
                  <a:srgbClr val="CCFFFF"/>
                </a:solidFill>
                <a:latin typeface="+mn-lt"/>
                <a:cs typeface="+mn-cs"/>
              </a:rPr>
              <a:t>vertex  </a:t>
            </a:r>
            <a:r>
              <a:rPr lang="en-US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94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are usually represented by lowercase Greek letters: </a:t>
            </a:r>
            <a:endParaRPr lang="en-US" dirty="0" smtClean="0"/>
          </a:p>
          <a:p>
            <a:r>
              <a:rPr lang="en-US" i="1" dirty="0"/>
              <a:t>	</a:t>
            </a:r>
            <a:r>
              <a:rPr lang="en-US" i="1" dirty="0" smtClean="0"/>
              <a:t>α</a:t>
            </a:r>
            <a:r>
              <a:rPr lang="en-US" i="1" dirty="0"/>
              <a:t>, β, </a:t>
            </a:r>
            <a:r>
              <a:rPr lang="en-US" i="1" dirty="0" smtClean="0"/>
              <a:t>θ</a:t>
            </a:r>
          </a:p>
          <a:p>
            <a:endParaRPr lang="en-US" i="1" dirty="0"/>
          </a:p>
          <a:p>
            <a:r>
              <a:rPr lang="en-US" i="1" dirty="0"/>
              <a:t> </a:t>
            </a:r>
            <a:r>
              <a:rPr lang="en-US" i="1" dirty="0" smtClean="0"/>
              <a:t>                 </a:t>
            </a:r>
            <a:endParaRPr lang="en-US" dirty="0"/>
          </a:p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52600" y="3581400"/>
            <a:ext cx="70104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752600" y="2438400"/>
            <a:ext cx="6629400" cy="2590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89148" y="36576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Angles have an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initial</a:t>
            </a:r>
            <a:r>
              <a:rPr lang="en-US" dirty="0" smtClean="0"/>
              <a:t> (beginning) side and a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terminal</a:t>
            </a:r>
            <a:r>
              <a:rPr lang="en-US" dirty="0" smtClean="0"/>
              <a:t> (ending) side</a:t>
            </a:r>
          </a:p>
          <a:p>
            <a:endParaRPr lang="en-US" i="1" dirty="0"/>
          </a:p>
          <a:p>
            <a:r>
              <a:rPr lang="en-US" sz="3000" i="1" dirty="0" smtClean="0"/>
              <a:t>                     </a:t>
            </a:r>
            <a:r>
              <a:rPr lang="en-US" i="1" dirty="0" smtClean="0"/>
              <a:t>                       </a:t>
            </a:r>
            <a:endParaRPr lang="en-US" dirty="0"/>
          </a:p>
          <a:p>
            <a:r>
              <a:rPr lang="en-US" dirty="0" smtClean="0"/>
              <a:t>                      </a:t>
            </a:r>
            <a:endParaRPr lang="en-US" sz="3000" i="1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52600" y="3581400"/>
            <a:ext cx="7010400" cy="1447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752600" y="2438400"/>
            <a:ext cx="6629400" cy="25908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751885">
            <a:off x="5456930" y="3317412"/>
            <a:ext cx="990600" cy="762000"/>
          </a:xfrm>
          <a:prstGeom prst="arc">
            <a:avLst/>
          </a:prstGeom>
          <a:ln w="63500">
            <a:solidFill>
              <a:srgbClr val="FFC000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34032" y="3027402"/>
            <a:ext cx="16914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>
                <a:solidFill>
                  <a:srgbClr val="CCFFFF"/>
                </a:solidFill>
                <a:latin typeface="+mn-lt"/>
                <a:cs typeface="+mn-cs"/>
              </a:rPr>
              <a:t>terminal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4215" y="4343400"/>
            <a:ext cx="1208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smtClean="0">
                <a:solidFill>
                  <a:srgbClr val="CCFFFF"/>
                </a:solidFill>
                <a:latin typeface="+mn-lt"/>
                <a:cs typeface="+mn-cs"/>
              </a:rPr>
              <a:t>initial</a:t>
            </a:r>
            <a:endParaRPr lang="en-US" sz="3000" b="1" i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9148" y="36576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smtClean="0">
                <a:solidFill>
                  <a:srgbClr val="FFC000"/>
                </a:solidFill>
              </a:rPr>
              <a:t>standard position</a:t>
            </a:r>
            <a:r>
              <a:rPr lang="en-US" dirty="0" smtClean="0"/>
              <a:t>” for an angle: </a:t>
            </a:r>
            <a:r>
              <a:rPr lang="en-US" dirty="0"/>
              <a:t>vertex at origin and initial side along </a:t>
            </a:r>
            <a:r>
              <a:rPr lang="en-US" dirty="0" smtClean="0"/>
              <a:t>x-axis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                  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20466" y="4495800"/>
            <a:ext cx="7010400" cy="152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420466" y="2971800"/>
            <a:ext cx="6629400" cy="1676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751885">
            <a:off x="5043152" y="3692988"/>
            <a:ext cx="990600" cy="762000"/>
          </a:xfrm>
          <a:prstGeom prst="arc">
            <a:avLst/>
          </a:prstGeom>
          <a:ln w="63500">
            <a:solidFill>
              <a:srgbClr val="FFC000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551402"/>
            <a:ext cx="1572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smtClean="0">
                <a:solidFill>
                  <a:srgbClr val="CCFFFF"/>
                </a:solidFill>
                <a:latin typeface="+mn-lt"/>
                <a:cs typeface="+mn-cs"/>
              </a:rPr>
              <a:t>(0,0)  </a:t>
            </a:r>
            <a:r>
              <a:rPr lang="en-US" i="1" dirty="0" smtClean="0"/>
              <a:t>  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8456528" y="4295001"/>
            <a:ext cx="4122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smtClean="0">
                <a:solidFill>
                  <a:srgbClr val="CCFFFF"/>
                </a:solidFill>
                <a:latin typeface="+mn-lt"/>
                <a:cs typeface="+mn-cs"/>
              </a:rPr>
              <a:t>x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4989148" y="37338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Positive angles </a:t>
            </a:r>
            <a:r>
              <a:rPr lang="en-US" dirty="0"/>
              <a:t>- counterclockwise rotation from </a:t>
            </a:r>
            <a:r>
              <a:rPr lang="en-US" dirty="0" smtClean="0"/>
              <a:t>initial side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66800" y="4800600"/>
            <a:ext cx="7010400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66800" y="3124200"/>
            <a:ext cx="6629400" cy="1676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751885">
            <a:off x="4689486" y="3921588"/>
            <a:ext cx="990600" cy="762000"/>
          </a:xfrm>
          <a:prstGeom prst="arc">
            <a:avLst/>
          </a:prstGeom>
          <a:ln w="63500">
            <a:solidFill>
              <a:srgbClr val="CCFFFF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9548" y="39624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22878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Negative </a:t>
            </a:r>
            <a:r>
              <a:rPr lang="en-US" dirty="0">
                <a:solidFill>
                  <a:srgbClr val="FFC000"/>
                </a:solidFill>
              </a:rPr>
              <a:t>angles </a:t>
            </a:r>
            <a:r>
              <a:rPr lang="en-US" dirty="0"/>
              <a:t>- </a:t>
            </a:r>
            <a:r>
              <a:rPr lang="en-US" dirty="0" smtClean="0"/>
              <a:t>clockwise </a:t>
            </a:r>
            <a:r>
              <a:rPr lang="en-US" dirty="0"/>
              <a:t>rotation from </a:t>
            </a:r>
            <a:r>
              <a:rPr lang="en-US" dirty="0" smtClean="0"/>
              <a:t>initial side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3048000"/>
            <a:ext cx="7010400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6800" y="3048000"/>
            <a:ext cx="6477000" cy="22860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3274180">
            <a:off x="4301921" y="2997050"/>
            <a:ext cx="1161052" cy="1588042"/>
          </a:xfrm>
          <a:prstGeom prst="arc">
            <a:avLst/>
          </a:prstGeom>
          <a:ln w="63500">
            <a:solidFill>
              <a:srgbClr val="CCFFFF"/>
            </a:solidFill>
            <a:headEnd type="none"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03348" y="32545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2376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32" y="2209800"/>
            <a:ext cx="5488868" cy="40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dirty="0"/>
              <a:t>Which of the following graphs represent negative angles?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2246" y="2514600"/>
            <a:ext cx="3481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2514600"/>
            <a:ext cx="3754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b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7822" y="4399746"/>
            <a:ext cx="3497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c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6176" y="4399746"/>
            <a:ext cx="3722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176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6900863" y="6534150"/>
            <a:ext cx="224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3835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trigonometry?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70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Remember graph paper?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37" y="21336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 Graph paper is made of angles: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37" y="21336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2133600"/>
            <a:ext cx="5443" cy="3950827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3"/>
          </p:cNvCxnSpPr>
          <p:nvPr/>
        </p:nvCxnSpPr>
        <p:spPr>
          <a:xfrm flipH="1">
            <a:off x="2572437" y="4144392"/>
            <a:ext cx="4209363" cy="13263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 paper is </a:t>
            </a:r>
          </a:p>
          <a:p>
            <a:r>
              <a:rPr lang="en-US" dirty="0" smtClean="0"/>
              <a:t>split into 4 </a:t>
            </a:r>
          </a:p>
          <a:p>
            <a:r>
              <a:rPr lang="en-US" dirty="0" smtClean="0"/>
              <a:t>quadrants: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37" y="19050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705600" y="1905000"/>
            <a:ext cx="5443" cy="3950827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>
          <a:xfrm flipH="1">
            <a:off x="4629837" y="3915792"/>
            <a:ext cx="4209363" cy="13263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3276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The quadrants move counterclockwise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around the grid 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just like positive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angles</a:t>
            </a:r>
          </a:p>
          <a:p>
            <a:pPr>
              <a:spcBef>
                <a:spcPct val="0"/>
              </a:spcBef>
            </a:pPr>
            <a:endParaRPr lang="en-US" sz="3800" dirty="0"/>
          </a:p>
          <a:p>
            <a:pPr>
              <a:spcBef>
                <a:spcPct val="0"/>
              </a:spcBef>
            </a:pPr>
            <a:r>
              <a:rPr lang="en-US" sz="3800" dirty="0" smtClean="0"/>
              <a:t>                        </a:t>
            </a:r>
          </a:p>
          <a:p>
            <a:pPr>
              <a:spcBef>
                <a:spcPct val="0"/>
              </a:spcBef>
            </a:pPr>
            <a:endParaRPr lang="en-US" sz="3800" dirty="0"/>
          </a:p>
          <a:p>
            <a:pPr>
              <a:spcBef>
                <a:spcPct val="0"/>
              </a:spcBef>
            </a:pPr>
            <a:endParaRPr lang="en-US" sz="38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37" y="19050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705600" y="1905000"/>
            <a:ext cx="5443" cy="3950827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 flipH="1">
            <a:off x="4629837" y="3915792"/>
            <a:ext cx="4209363" cy="13263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91400" y="2770741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797314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44196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III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9000" y="4419600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IV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37" y="19050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705600" y="1905000"/>
            <a:ext cx="5443" cy="3950827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 flipH="1">
            <a:off x="4629837" y="3915792"/>
            <a:ext cx="4209363" cy="13263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1400" y="2770741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797314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4196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III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4419600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IV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angle with a terminal side in a quadrant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"</a:t>
            </a:r>
            <a:r>
              <a:rPr lang="en-US" dirty="0"/>
              <a:t>lies" in that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quadrant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05600" y="3940648"/>
            <a:ext cx="1981200" cy="1"/>
          </a:xfrm>
          <a:prstGeom prst="straightConnector1">
            <a:avLst/>
          </a:prstGeom>
          <a:ln w="635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05600" y="2808552"/>
            <a:ext cx="1981200" cy="1148424"/>
          </a:xfrm>
          <a:prstGeom prst="straightConnector1">
            <a:avLst/>
          </a:prstGeom>
          <a:ln w="635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751885">
            <a:off x="7335251" y="3352817"/>
            <a:ext cx="804468" cy="604142"/>
          </a:xfrm>
          <a:prstGeom prst="arc">
            <a:avLst/>
          </a:prstGeom>
          <a:ln w="63500">
            <a:solidFill>
              <a:srgbClr val="92D050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 </a:t>
            </a:r>
            <a:r>
              <a:rPr lang="en-US" dirty="0"/>
              <a:t>quadrant </a:t>
            </a:r>
            <a:r>
              <a:rPr lang="en-US" dirty="0" smtClean="0"/>
              <a:t>does each </a:t>
            </a:r>
            <a:r>
              <a:rPr lang="en-US" dirty="0"/>
              <a:t>angle </a:t>
            </a:r>
            <a:r>
              <a:rPr lang="en-US" dirty="0" smtClean="0"/>
              <a:t>lie?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473714" cy="417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 2,3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2246" y="2514600"/>
            <a:ext cx="3481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2514600"/>
            <a:ext cx="3754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b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7822" y="4399746"/>
            <a:ext cx="3497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c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6176" y="4399746"/>
            <a:ext cx="3722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angle with a terminal side along any axis is called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C000"/>
                </a:solidFill>
              </a:rPr>
              <a:t>quadrantal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31980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Angles are measure by determining the amount of rotation from </a:t>
            </a:r>
            <a:r>
              <a:rPr lang="en-US" dirty="0" smtClean="0"/>
              <a:t>the </a:t>
            </a:r>
            <a:r>
              <a:rPr lang="en-US" dirty="0"/>
              <a:t>initial side to the terminal </a:t>
            </a:r>
            <a:r>
              <a:rPr lang="en-US" dirty="0" smtClean="0"/>
              <a:t>side</a:t>
            </a:r>
          </a:p>
          <a:p>
            <a:endParaRPr lang="en-US" dirty="0"/>
          </a:p>
          <a:p>
            <a:endParaRPr lang="en-US" sz="2000" dirty="0" smtClean="0"/>
          </a:p>
          <a:p>
            <a:r>
              <a:rPr lang="en-US" i="1" dirty="0" smtClean="0"/>
              <a:t>               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5400" y="4800600"/>
            <a:ext cx="7010400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295400" y="3124200"/>
            <a:ext cx="6629400" cy="1676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751885">
            <a:off x="4918086" y="3921588"/>
            <a:ext cx="990600" cy="762000"/>
          </a:xfrm>
          <a:prstGeom prst="arc">
            <a:avLst/>
          </a:prstGeom>
          <a:ln w="63500">
            <a:solidFill>
              <a:srgbClr val="CCFFFF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89148" y="39403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degree, symbolized by </a:t>
            </a:r>
            <a:r>
              <a:rPr lang="en-US" dirty="0" smtClean="0">
                <a:solidFill>
                  <a:schemeClr val="tx1"/>
                </a:solidFill>
              </a:rPr>
              <a:t>° </a:t>
            </a:r>
            <a:r>
              <a:rPr lang="en-US" dirty="0" smtClean="0"/>
              <a:t>measures angles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                  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4800600"/>
            <a:ext cx="7010400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5400" y="3124200"/>
            <a:ext cx="6629400" cy="1676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751885">
            <a:off x="4918086" y="3921588"/>
            <a:ext cx="990600" cy="762000"/>
          </a:xfrm>
          <a:prstGeom prst="arc">
            <a:avLst/>
          </a:prstGeom>
          <a:ln w="63500">
            <a:solidFill>
              <a:srgbClr val="CCFFFF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32061" y="3730746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23°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9148" y="39403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 means three</a:t>
            </a:r>
          </a:p>
          <a:p>
            <a:r>
              <a:rPr lang="en-US" dirty="0" err="1" smtClean="0"/>
              <a:t>Gon</a:t>
            </a:r>
            <a:r>
              <a:rPr lang="en-US" dirty="0" smtClean="0"/>
              <a:t> means sides</a:t>
            </a:r>
          </a:p>
          <a:p>
            <a:r>
              <a:rPr lang="en-US" dirty="0" err="1" smtClean="0"/>
              <a:t>Ometry</a:t>
            </a:r>
            <a:r>
              <a:rPr lang="en-US" dirty="0" smtClean="0"/>
              <a:t> means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of the </a:t>
            </a:r>
            <a:r>
              <a:rPr lang="en-US" dirty="0" smtClean="0"/>
              <a:t>graphs </a:t>
            </a:r>
            <a:r>
              <a:rPr lang="en-US" dirty="0"/>
              <a:t>represents the angle </a:t>
            </a:r>
            <a:r>
              <a:rPr lang="en-US" i="1" dirty="0"/>
              <a:t>θ </a:t>
            </a:r>
            <a:r>
              <a:rPr lang="en-US" dirty="0"/>
              <a:t>= –45º in standard position?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50" y="2057400"/>
            <a:ext cx="5468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0852" y="2514600"/>
            <a:ext cx="3481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9206" y="2514600"/>
            <a:ext cx="3754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b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6428" y="4399746"/>
            <a:ext cx="3497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c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782" y="4399746"/>
            <a:ext cx="3722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angles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Acute angles </a:t>
            </a:r>
            <a:r>
              <a:rPr lang="en-US" dirty="0" smtClean="0"/>
              <a:t>0º&lt; </a:t>
            </a:r>
            <a:r>
              <a:rPr lang="en-US" i="1" dirty="0"/>
              <a:t>θ</a:t>
            </a:r>
            <a:r>
              <a:rPr lang="en-US" dirty="0" smtClean="0"/>
              <a:t> &lt; 90º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14648359">
            <a:off x="1033771" y="2633971"/>
            <a:ext cx="3431540" cy="3431540"/>
            <a:chOff x="304893" y="2971799"/>
            <a:chExt cx="3431540" cy="343154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615297" y="2971799"/>
              <a:ext cx="990600" cy="343154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2700000" flipV="1">
              <a:off x="1525363" y="2136230"/>
              <a:ext cx="990600" cy="343154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c 8"/>
          <p:cNvSpPr/>
          <p:nvPr/>
        </p:nvSpPr>
        <p:spPr>
          <a:xfrm>
            <a:off x="1371600" y="3368956"/>
            <a:ext cx="457200" cy="974444"/>
          </a:xfrm>
          <a:prstGeom prst="arc">
            <a:avLst>
              <a:gd name="adj1" fmla="val 17451104"/>
              <a:gd name="adj2" fmla="val 5163290"/>
            </a:avLst>
          </a:prstGeom>
          <a:ln w="44450">
            <a:solidFill>
              <a:srgbClr val="CCFF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52294" y="3683738"/>
            <a:ext cx="3802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>
                <a:solidFill>
                  <a:srgbClr val="CCFFFF"/>
                </a:solidFill>
              </a:rPr>
              <a:t>θ</a:t>
            </a:r>
            <a:endParaRPr lang="en-US" sz="25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angles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Obtuse angles </a:t>
            </a:r>
            <a:r>
              <a:rPr lang="en-US" dirty="0" smtClean="0"/>
              <a:t>90º&lt; </a:t>
            </a:r>
            <a:r>
              <a:rPr lang="en-US" i="1" dirty="0"/>
              <a:t>θ</a:t>
            </a:r>
            <a:r>
              <a:rPr lang="en-US" dirty="0" smtClean="0"/>
              <a:t> &lt; 180º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1971945" y="3922265"/>
            <a:ext cx="457200" cy="974444"/>
          </a:xfrm>
          <a:prstGeom prst="arc">
            <a:avLst>
              <a:gd name="adj1" fmla="val 17451104"/>
              <a:gd name="adj2" fmla="val 5163290"/>
            </a:avLst>
          </a:prstGeom>
          <a:ln w="44450">
            <a:solidFill>
              <a:srgbClr val="CCFF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6757" y="4272585"/>
            <a:ext cx="3802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>
                <a:solidFill>
                  <a:srgbClr val="CCFFFF"/>
                </a:solidFill>
              </a:rPr>
              <a:t>θ</a:t>
            </a:r>
            <a:endParaRPr lang="en-US" sz="2500" dirty="0">
              <a:solidFill>
                <a:srgbClr val="CC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6711755">
            <a:off x="427207" y="3602563"/>
            <a:ext cx="3415896" cy="1746049"/>
            <a:chOff x="5084412" y="3823261"/>
            <a:chExt cx="3415896" cy="1746049"/>
          </a:xfrm>
        </p:grpSpPr>
        <p:cxnSp>
          <p:nvCxnSpPr>
            <p:cNvPr id="12" name="Straight Connector 11"/>
            <p:cNvCxnSpPr/>
            <p:nvPr/>
          </p:nvCxnSpPr>
          <p:spPr>
            <a:xfrm rot="14888245">
              <a:off x="7094928" y="3491354"/>
              <a:ext cx="1073474" cy="1737287"/>
            </a:xfrm>
            <a:prstGeom prst="line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4888245" flipH="1">
              <a:off x="5333283" y="4017629"/>
              <a:ext cx="1302810" cy="1800552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73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angles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Right angles </a:t>
            </a:r>
            <a:r>
              <a:rPr lang="en-US" i="1" dirty="0" smtClean="0"/>
              <a:t>θ</a:t>
            </a:r>
            <a:r>
              <a:rPr lang="en-US" dirty="0" smtClean="0"/>
              <a:t> = 90º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74132" y="6221722"/>
            <a:ext cx="3059868" cy="0"/>
          </a:xfrm>
          <a:prstGeom prst="line">
            <a:avLst/>
          </a:prstGeom>
          <a:ln w="6350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001" y="3368956"/>
            <a:ext cx="0" cy="2879444"/>
          </a:xfrm>
          <a:prstGeom prst="line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54864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548640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24200" y="5085546"/>
            <a:ext cx="45592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/>
              <a:t>Notice: it has its own symbol!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289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angles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Straight angles </a:t>
            </a:r>
            <a:r>
              <a:rPr lang="en-US" i="1" dirty="0" smtClean="0"/>
              <a:t>θ</a:t>
            </a:r>
            <a:r>
              <a:rPr lang="en-US" dirty="0" smtClean="0"/>
              <a:t> = 180º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67200" y="5638800"/>
            <a:ext cx="3059868" cy="0"/>
          </a:xfrm>
          <a:prstGeom prst="line">
            <a:avLst/>
          </a:prstGeom>
          <a:ln w="6350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447800" y="5638800"/>
            <a:ext cx="2819400" cy="0"/>
          </a:xfrm>
          <a:prstGeom prst="line">
            <a:avLst/>
          </a:prstGeom>
          <a:ln w="63500">
            <a:solidFill>
              <a:srgbClr val="00B0F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3810000" y="4816756"/>
            <a:ext cx="968072" cy="974444"/>
          </a:xfrm>
          <a:prstGeom prst="arc">
            <a:avLst>
              <a:gd name="adj1" fmla="val 9319627"/>
              <a:gd name="adj2" fmla="val 1761843"/>
            </a:avLst>
          </a:prstGeom>
          <a:ln w="44450">
            <a:solidFill>
              <a:srgbClr val="CCFF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99612" y="5029200"/>
            <a:ext cx="3802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>
                <a:solidFill>
                  <a:srgbClr val="CCFFFF"/>
                </a:solidFill>
              </a:rPr>
              <a:t>θ</a:t>
            </a:r>
            <a:endParaRPr lang="en-US" sz="25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Classify the angle: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76400"/>
            <a:ext cx="5410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PROBLEMS 5,6,7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2246" y="2514600"/>
            <a:ext cx="3802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5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514600"/>
            <a:ext cx="3802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6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7822" y="4399746"/>
            <a:ext cx="3802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27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Classify the angle:</a:t>
            </a:r>
          </a:p>
          <a:p>
            <a:endParaRPr lang="en-US" sz="2000" dirty="0" smtClean="0"/>
          </a:p>
          <a:p>
            <a:pPr algn="ctr"/>
            <a:r>
              <a:rPr lang="en-US" dirty="0" smtClean="0"/>
              <a:t>168º</a:t>
            </a:r>
          </a:p>
          <a:p>
            <a:pPr algn="ctr"/>
            <a:r>
              <a:rPr lang="en-US" dirty="0" smtClean="0"/>
              <a:t>42º</a:t>
            </a:r>
          </a:p>
          <a:p>
            <a:pPr algn="ctr"/>
            <a:r>
              <a:rPr lang="en-US" dirty="0" smtClean="0"/>
              <a:t>90º</a:t>
            </a:r>
            <a:endParaRPr lang="en-US" dirty="0"/>
          </a:p>
          <a:p>
            <a:pPr algn="ctr"/>
            <a:r>
              <a:rPr lang="en-US" dirty="0" smtClean="0"/>
              <a:t>180º</a:t>
            </a:r>
          </a:p>
          <a:p>
            <a:pPr algn="ctr"/>
            <a:r>
              <a:rPr lang="en-US" dirty="0" smtClean="0"/>
              <a:t>1º</a:t>
            </a:r>
            <a:endParaRPr lang="en-US" dirty="0"/>
          </a:p>
          <a:p>
            <a:pPr algn="ctr"/>
            <a:r>
              <a:rPr lang="en-US" dirty="0" smtClean="0"/>
              <a:t>263º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453062" cy="27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r>
              <a:rPr lang="en-US" dirty="0" smtClean="0"/>
              <a:t>A “</a:t>
            </a:r>
            <a:r>
              <a:rPr lang="en-US" dirty="0" smtClean="0">
                <a:solidFill>
                  <a:srgbClr val="FFC000"/>
                </a:solidFill>
              </a:rPr>
              <a:t>reference angle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en-US" dirty="0" smtClean="0"/>
              <a:t> is a positive </a:t>
            </a:r>
            <a:r>
              <a:rPr lang="en-US" dirty="0" smtClean="0">
                <a:solidFill>
                  <a:schemeClr val="tx1"/>
                </a:solidFill>
              </a:rPr>
              <a:t>acute</a:t>
            </a:r>
            <a:r>
              <a:rPr lang="en-US" dirty="0" smtClean="0"/>
              <a:t> angle </a:t>
            </a:r>
            <a:r>
              <a:rPr lang="en-US" i="1" dirty="0" smtClean="0"/>
              <a:t>θ</a:t>
            </a:r>
            <a:r>
              <a:rPr lang="en-US" dirty="0" smtClean="0"/>
              <a:t>° formed by the terminal side of a </a:t>
            </a:r>
            <a:r>
              <a:rPr lang="en-US" dirty="0" err="1" smtClean="0"/>
              <a:t>nonacute</a:t>
            </a:r>
            <a:r>
              <a:rPr lang="en-US" dirty="0" smtClean="0"/>
              <a:t> angle </a:t>
            </a:r>
            <a:r>
              <a:rPr lang="en-US" i="1" dirty="0" smtClean="0"/>
              <a:t>θ</a:t>
            </a:r>
            <a:r>
              <a:rPr lang="en-US" dirty="0" smtClean="0"/>
              <a:t> and the </a:t>
            </a:r>
            <a:r>
              <a:rPr lang="en-US" i="1" dirty="0" smtClean="0"/>
              <a:t>x</a:t>
            </a:r>
            <a:r>
              <a:rPr lang="en-US" dirty="0" smtClean="0"/>
              <a:t>-axis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Which is the reference angle?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453062" cy="27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Co-terminal</a:t>
            </a:r>
            <a:r>
              <a:rPr lang="en-US" dirty="0"/>
              <a:t> angle </a:t>
            </a:r>
            <a:r>
              <a:rPr lang="en-US" i="1" dirty="0"/>
              <a:t>θ</a:t>
            </a:r>
            <a:r>
              <a:rPr lang="en-US" dirty="0"/>
              <a:t> ± k•360° </a:t>
            </a:r>
          </a:p>
          <a:p>
            <a:endParaRPr lang="en-US" sz="2000" dirty="0" smtClean="0"/>
          </a:p>
          <a:p>
            <a:r>
              <a:rPr lang="en-US" dirty="0"/>
              <a:t>Which angle </a:t>
            </a:r>
            <a:r>
              <a:rPr lang="en-US" dirty="0" smtClean="0"/>
              <a:t>is </a:t>
            </a:r>
            <a:r>
              <a:rPr lang="en-US" dirty="0"/>
              <a:t>co-terminal to 275º?</a:t>
            </a:r>
          </a:p>
          <a:p>
            <a:endParaRPr lang="en-US" sz="2000" dirty="0"/>
          </a:p>
          <a:p>
            <a:r>
              <a:rPr lang="en-US" dirty="0"/>
              <a:t>a) 85º				</a:t>
            </a:r>
            <a:r>
              <a:rPr lang="en-US" dirty="0" smtClean="0"/>
              <a:t>b</a:t>
            </a:r>
            <a:r>
              <a:rPr lang="en-US" dirty="0"/>
              <a:t>) –</a:t>
            </a:r>
            <a:r>
              <a:rPr lang="en-US" dirty="0" smtClean="0"/>
              <a:t>85º</a:t>
            </a:r>
            <a:endParaRPr lang="en-US" dirty="0"/>
          </a:p>
          <a:p>
            <a:r>
              <a:rPr lang="en-US" dirty="0"/>
              <a:t>c) –55º				d) 55º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dirty="0" smtClean="0"/>
              <a:t>Originated with the Egyptians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7" y="1944795"/>
            <a:ext cx="4926013" cy="479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38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Complementary</a:t>
            </a:r>
            <a:r>
              <a:rPr lang="en-US" dirty="0"/>
              <a:t> - two positive angles whose sum = 90°</a:t>
            </a:r>
          </a:p>
          <a:p>
            <a:endParaRPr lang="en-US" sz="2000" dirty="0" smtClean="0"/>
          </a:p>
          <a:p>
            <a:r>
              <a:rPr lang="en-US" dirty="0"/>
              <a:t>Find the complementary angle to </a:t>
            </a:r>
            <a:r>
              <a:rPr lang="en-US" dirty="0" smtClean="0"/>
              <a:t>32º</a:t>
            </a:r>
            <a:endParaRPr lang="en-US" dirty="0"/>
          </a:p>
          <a:p>
            <a:endParaRPr lang="en-US" sz="2000" dirty="0"/>
          </a:p>
          <a:p>
            <a:r>
              <a:rPr lang="en-US" dirty="0" smtClean="0"/>
              <a:t>a</a:t>
            </a:r>
            <a:r>
              <a:rPr lang="en-US" dirty="0"/>
              <a:t>) 148º			</a:t>
            </a:r>
            <a:r>
              <a:rPr lang="en-US" dirty="0" smtClean="0"/>
              <a:t>b</a:t>
            </a:r>
            <a:r>
              <a:rPr lang="en-US" dirty="0"/>
              <a:t>) –32º</a:t>
            </a:r>
          </a:p>
          <a:p>
            <a:r>
              <a:rPr lang="en-US" dirty="0" smtClean="0"/>
              <a:t>c</a:t>
            </a:r>
            <a:r>
              <a:rPr lang="en-US" dirty="0"/>
              <a:t>) 328º			</a:t>
            </a:r>
            <a:r>
              <a:rPr lang="en-US" dirty="0" smtClean="0"/>
              <a:t>d</a:t>
            </a:r>
            <a:r>
              <a:rPr lang="en-US" dirty="0"/>
              <a:t>) 58º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Supplementary</a:t>
            </a:r>
            <a:r>
              <a:rPr lang="en-US" dirty="0"/>
              <a:t> - two positive angles whose sum = 180</a:t>
            </a:r>
            <a:r>
              <a:rPr lang="en-US" dirty="0" smtClean="0"/>
              <a:t>°</a:t>
            </a:r>
          </a:p>
          <a:p>
            <a:endParaRPr lang="en-US" sz="2000" dirty="0"/>
          </a:p>
          <a:p>
            <a:r>
              <a:rPr lang="en-US" dirty="0"/>
              <a:t>Find the supplementary angle to </a:t>
            </a:r>
            <a:r>
              <a:rPr lang="en-US" dirty="0" smtClean="0"/>
              <a:t>32º: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a) 148º			</a:t>
            </a:r>
            <a:r>
              <a:rPr lang="en-US" dirty="0" smtClean="0"/>
              <a:t>b</a:t>
            </a:r>
            <a:r>
              <a:rPr lang="en-US" dirty="0"/>
              <a:t>) –32º</a:t>
            </a:r>
          </a:p>
          <a:p>
            <a:r>
              <a:rPr lang="en-US" dirty="0" smtClean="0"/>
              <a:t>c</a:t>
            </a:r>
            <a:r>
              <a:rPr lang="en-US" dirty="0"/>
              <a:t>) 328º			</a:t>
            </a:r>
            <a:r>
              <a:rPr lang="en-US" dirty="0" smtClean="0"/>
              <a:t>d</a:t>
            </a:r>
            <a:r>
              <a:rPr lang="en-US" dirty="0"/>
              <a:t>) 58º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Explementary</a:t>
            </a:r>
            <a:r>
              <a:rPr lang="en-US" dirty="0"/>
              <a:t> - two positive angles whose sum = 360°</a:t>
            </a:r>
          </a:p>
          <a:p>
            <a:endParaRPr lang="en-US" sz="2000" dirty="0" smtClean="0"/>
          </a:p>
          <a:p>
            <a:r>
              <a:rPr lang="en-US" dirty="0"/>
              <a:t>Find the </a:t>
            </a:r>
            <a:r>
              <a:rPr lang="en-US" dirty="0" err="1" smtClean="0"/>
              <a:t>explementary</a:t>
            </a:r>
            <a:r>
              <a:rPr lang="en-US" dirty="0" smtClean="0"/>
              <a:t> </a:t>
            </a:r>
            <a:r>
              <a:rPr lang="en-US" dirty="0"/>
              <a:t>angle to </a:t>
            </a:r>
            <a:r>
              <a:rPr lang="en-US" dirty="0" smtClean="0"/>
              <a:t>32º: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a) 148º			</a:t>
            </a:r>
            <a:r>
              <a:rPr lang="en-US" dirty="0" smtClean="0"/>
              <a:t>b</a:t>
            </a:r>
            <a:r>
              <a:rPr lang="en-US" dirty="0"/>
              <a:t>) –</a:t>
            </a:r>
            <a:r>
              <a:rPr lang="en-US" dirty="0" smtClean="0"/>
              <a:t>32º</a:t>
            </a:r>
            <a:endParaRPr lang="en-US" dirty="0"/>
          </a:p>
          <a:p>
            <a:r>
              <a:rPr lang="en-US" dirty="0"/>
              <a:t>c) 328º			</a:t>
            </a:r>
            <a:r>
              <a:rPr lang="en-US" dirty="0" smtClean="0"/>
              <a:t>d</a:t>
            </a:r>
            <a:r>
              <a:rPr lang="en-US" dirty="0"/>
              <a:t>) 58º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8979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five-sided closed figure called?</a:t>
            </a:r>
            <a:endParaRPr lang="en-US" dirty="0"/>
          </a:p>
        </p:txBody>
      </p:sp>
      <p:pic>
        <p:nvPicPr>
          <p:cNvPr id="1026" name="Picture 2" descr="Pentagon Racks Up $35 Trillion in Accounting Changes in One Ye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https://www.bloomberg.com/news/articles/2020-01-22/pentagon-racks-up-35-trillion-in-accounting-changes-in-one-year</a:t>
            </a:r>
          </a:p>
        </p:txBody>
      </p:sp>
    </p:spTree>
    <p:extLst>
      <p:ext uri="{BB962C8B-B14F-4D97-AF65-F5344CB8AC3E}">
        <p14:creationId xmlns:p14="http://schemas.microsoft.com/office/powerpoint/2010/main" val="20769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eight-sided closed figure called?</a:t>
            </a:r>
            <a:endParaRPr lang="en-US" dirty="0"/>
          </a:p>
        </p:txBody>
      </p:sp>
      <p:pic>
        <p:nvPicPr>
          <p:cNvPr id="2050" name="Picture 2" descr="Stop sig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20696"/>
            <a:ext cx="3733800" cy="40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611035"/>
            <a:ext cx="37834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https://en.wikipedia.org/wiki/Stop_sign</a:t>
            </a:r>
          </a:p>
        </p:txBody>
      </p:sp>
    </p:spTree>
    <p:extLst>
      <p:ext uri="{BB962C8B-B14F-4D97-AF65-F5344CB8AC3E}">
        <p14:creationId xmlns:p14="http://schemas.microsoft.com/office/powerpoint/2010/main" val="31364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six-sided closed figure called?</a:t>
            </a:r>
            <a:endParaRPr lang="en-US" dirty="0"/>
          </a:p>
        </p:txBody>
      </p:sp>
      <p:pic>
        <p:nvPicPr>
          <p:cNvPr id="5122" name="Picture 2" descr="How Do Bees Make Hexagons? A Simple Answer | School Of B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79" y="2628900"/>
            <a:ext cx="58864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https://schoolofbees.com/how-do-bees-make-hexagons/</a:t>
            </a:r>
          </a:p>
        </p:txBody>
      </p:sp>
    </p:spTree>
    <p:extLst>
      <p:ext uri="{BB962C8B-B14F-4D97-AF65-F5344CB8AC3E}">
        <p14:creationId xmlns:p14="http://schemas.microsoft.com/office/powerpoint/2010/main" val="7065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closed many-sided figures are called…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closed many-sided figures are called…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polygons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1" y="1143000"/>
            <a:ext cx="81010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https://www.tes.com/lessons/VS9sZArC4JlDnQ/3-g-1-polygons-play</a:t>
            </a:r>
          </a:p>
        </p:txBody>
      </p:sp>
    </p:spTree>
    <p:extLst>
      <p:ext uri="{BB962C8B-B14F-4D97-AF65-F5344CB8AC3E}">
        <p14:creationId xmlns:p14="http://schemas.microsoft.com/office/powerpoint/2010/main" val="21335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Arabic Trigonometry was developed in </a:t>
            </a:r>
            <a:r>
              <a:rPr lang="en-US" dirty="0"/>
              <a:t>order to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observe </a:t>
            </a:r>
            <a:r>
              <a:rPr lang="en-US" dirty="0"/>
              <a:t>holy days on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correct days in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all parts of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Islamic world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18" y="1810327"/>
            <a:ext cx="32385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02105"/>
            <a:ext cx="91232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2/23/Image-Al-Kit%C4%81b_al-mu%E1%B8%ABta%E1%B9%A3ar_f%C4%AB_%E1%B8%A5is%C4%81b_al-%C4%9Fabr_wa-l-muq%C4%81bala.jpg/220px-Image-Al-Kit%C4%81b_al-mu%E1%B8%ABta%E1%B9%A3ar_f%C4%AB_%E1%B8%A5is%C4%81b_al-%C4%9Fabr_wa-l-muq%C4%81bala.jpg</a:t>
            </a:r>
          </a:p>
        </p:txBody>
      </p:sp>
    </p:spTree>
    <p:extLst>
      <p:ext uri="{BB962C8B-B14F-4D97-AF65-F5344CB8AC3E}">
        <p14:creationId xmlns:p14="http://schemas.microsoft.com/office/powerpoint/2010/main" val="3405439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closed polygon with three sides is called _______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N-GONS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triangle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743200" y="1295400"/>
            <a:ext cx="3962400" cy="3581400"/>
          </a:xfrm>
          <a:prstGeom prst="triangl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be called a “tri-</a:t>
            </a:r>
            <a:r>
              <a:rPr lang="en-US" dirty="0" err="1" smtClean="0"/>
              <a:t>gon</a:t>
            </a:r>
            <a:r>
              <a:rPr lang="en-US" dirty="0" smtClean="0"/>
              <a:t>”!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743200" y="2438400"/>
            <a:ext cx="3962400" cy="3581400"/>
          </a:xfrm>
          <a:prstGeom prst="triangl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ancient Greeks were interested in triangles because they are the </a:t>
            </a:r>
            <a:r>
              <a:rPr lang="en-US" dirty="0"/>
              <a:t>polygons with the least number of </a:t>
            </a:r>
            <a:r>
              <a:rPr lang="en-US" dirty="0" smtClean="0"/>
              <a:t>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927100"/>
            <a:ext cx="53467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They can be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used to build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any other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polygon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they can be used to build </a:t>
            </a:r>
            <a:r>
              <a:rPr lang="en-US" dirty="0"/>
              <a:t>generalizations about larger figures</a:t>
            </a:r>
          </a:p>
        </p:txBody>
      </p:sp>
    </p:spTree>
    <p:extLst>
      <p:ext uri="{BB962C8B-B14F-4D97-AF65-F5344CB8AC3E}">
        <p14:creationId xmlns:p14="http://schemas.microsoft.com/office/powerpoint/2010/main" val="15147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40403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angles of a triangle must add up to 180º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 </a:t>
            </a:r>
            <a:r>
              <a:rPr lang="en-US" i="1" dirty="0"/>
              <a:t>θ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42410" y="1143000"/>
            <a:ext cx="7068190" cy="2209800"/>
            <a:chOff x="1542410" y="2971800"/>
            <a:chExt cx="7068190" cy="220980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025366" y="2971800"/>
              <a:ext cx="1585234" cy="22098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1542410" y="2971800"/>
              <a:ext cx="7046419" cy="2192602"/>
              <a:chOff x="1542410" y="2988998"/>
              <a:chExt cx="7046419" cy="219260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 flipV="1">
                <a:off x="1542410" y="3852001"/>
                <a:ext cx="5482956" cy="1329599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542411" y="2988998"/>
                <a:ext cx="7046418" cy="863003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2581435" y="3713946"/>
                <a:ext cx="77136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15º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20000" y="3124200"/>
                <a:ext cx="77136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25º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77791" y="4516800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600200" y="3429000"/>
            <a:ext cx="6176882" cy="3124198"/>
            <a:chOff x="1946301" y="3211997"/>
            <a:chExt cx="6176882" cy="196960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7025366" y="3696748"/>
              <a:ext cx="1097817" cy="1484852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1946301" y="3211997"/>
              <a:ext cx="6176882" cy="1952405"/>
              <a:chOff x="1946301" y="3229195"/>
              <a:chExt cx="6176882" cy="195240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1946301" y="3229195"/>
                <a:ext cx="5079065" cy="1952405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946301" y="3229195"/>
                <a:ext cx="6176882" cy="484751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084618" y="3424687"/>
                <a:ext cx="771365" cy="30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18º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18301" y="4769783"/>
                <a:ext cx="771365" cy="30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50º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547385" y="3712922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7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759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There was also a need for non-navigators to be able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travel to Mecca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each year and return successfully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18" y="1810327"/>
            <a:ext cx="32385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02105"/>
            <a:ext cx="91232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2/23/Image-Al-Kit%C4%81b_al-mu%E1%B8%ABta%E1%B9%A3ar_f%C4%AB_%E1%B8%A5is%C4%81b_al-%C4%9Fabr_wa-l-muq%C4%81bala.jpg/220px-Image-Al-Kit%C4%81b_al-mu%E1%B8%ABta%E1%B9%A3ar_f%C4%AB_%E1%B8%A5is%C4%81b_al-%C4%9Fabr_wa-l-muq%C4%81bala.jpg</a:t>
            </a:r>
          </a:p>
        </p:txBody>
      </p:sp>
    </p:spTree>
    <p:extLst>
      <p:ext uri="{BB962C8B-B14F-4D97-AF65-F5344CB8AC3E}">
        <p14:creationId xmlns:p14="http://schemas.microsoft.com/office/powerpoint/2010/main" val="1439182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 smtClean="0"/>
              <a:t>If all the sides are equal in length, what is </a:t>
            </a:r>
          </a:p>
          <a:p>
            <a:r>
              <a:rPr lang="en-US" dirty="0" smtClean="0"/>
              <a:t>it called?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4400" y="6248400"/>
            <a:ext cx="3962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3600000" flipH="1">
            <a:off x="5693229" y="4521745"/>
            <a:ext cx="3962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7200000" flipH="1">
            <a:off x="3733800" y="4532631"/>
            <a:ext cx="3962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 smtClean="0"/>
              <a:t>If all the sides are equal in length, what is </a:t>
            </a:r>
          </a:p>
          <a:p>
            <a:r>
              <a:rPr lang="en-US" dirty="0" smtClean="0"/>
              <a:t>it called?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An equilateral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triangle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4400" y="6248400"/>
            <a:ext cx="3962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3600000" flipH="1">
            <a:off x="5693229" y="4521745"/>
            <a:ext cx="3962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7200000" flipH="1">
            <a:off x="3733800" y="4532631"/>
            <a:ext cx="3962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 smtClean="0"/>
              <a:t>If two sides are equal in length, what is it called?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486400" y="4685030"/>
            <a:ext cx="2158097" cy="171577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0000" y="2971800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2700000" flipV="1">
            <a:off x="6530066" y="2136231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 smtClean="0"/>
              <a:t>If two sides are equal in length, what is it called?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an isosceles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triangle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486400" y="4687570"/>
            <a:ext cx="2158097" cy="171577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0000" y="2971800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2700000" flipV="1">
            <a:off x="6530066" y="2136231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 smtClean="0"/>
              <a:t>If no sides are equal in length, what is it called?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486402" y="4685030"/>
            <a:ext cx="1538964" cy="49657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25366" y="2971800"/>
            <a:ext cx="1585234" cy="220980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2700000" flipV="1">
            <a:off x="6530066" y="2136231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 smtClean="0"/>
              <a:t>If two sides are equal in length, what is it called?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 scalene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triangle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486402" y="4685030"/>
            <a:ext cx="1538964" cy="49657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025366" y="2971800"/>
            <a:ext cx="1585234" cy="220980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2700000" flipV="1">
            <a:off x="6530066" y="2136231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 smtClean="0"/>
              <a:t>If all the angles in the triangle are acute, what is it called?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486400" y="4685030"/>
            <a:ext cx="2158097" cy="171577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0000" y="2971800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2700000" flipV="1">
            <a:off x="6530066" y="2136231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/>
              <a:t>If all the angles in the triangle are acute, what is it called?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an acute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triangle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486400" y="4687570"/>
            <a:ext cx="2158097" cy="171577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20000" y="2971800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2700000" flipV="1">
            <a:off x="6530066" y="2136231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/>
              <a:t>If </a:t>
            </a:r>
            <a:r>
              <a:rPr lang="en-US" dirty="0" smtClean="0"/>
              <a:t>one of the </a:t>
            </a:r>
            <a:r>
              <a:rPr lang="en-US" dirty="0"/>
              <a:t>angles in the triangle </a:t>
            </a:r>
            <a:r>
              <a:rPr lang="en-US" dirty="0" smtClean="0"/>
              <a:t>is obtuse, </a:t>
            </a:r>
            <a:r>
              <a:rPr lang="en-US" dirty="0"/>
              <a:t>what is it called?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486402" y="4685030"/>
            <a:ext cx="1538964" cy="49657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25366" y="2971800"/>
            <a:ext cx="1585234" cy="220980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2700000" flipV="1">
            <a:off x="6530066" y="2136231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triangles:</a:t>
            </a:r>
          </a:p>
          <a:p>
            <a:r>
              <a:rPr lang="en-US" dirty="0"/>
              <a:t>If one of the angles in the triangle is obtuse, what is it called?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an obtuse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triangle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486402" y="4685030"/>
            <a:ext cx="1538964" cy="49657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025366" y="2971800"/>
            <a:ext cx="1585234" cy="220980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2700000" flipV="1">
            <a:off x="6530066" y="2136231"/>
            <a:ext cx="990600" cy="343154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the early 9th century AD, Muhammad ibn </a:t>
            </a:r>
            <a:r>
              <a:rPr lang="en-US" dirty="0" err="1"/>
              <a:t>Mūsā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al-</a:t>
            </a:r>
            <a:r>
              <a:rPr lang="en-US" dirty="0" err="1" smtClean="0"/>
              <a:t>Khwārizmī</a:t>
            </a:r>
            <a:r>
              <a:rPr lang="en-US" dirty="0" smtClean="0"/>
              <a:t> wrote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first modern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trig book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(blame him…)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18" y="1810327"/>
            <a:ext cx="32385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02105"/>
            <a:ext cx="91232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2/23/Image-Al-Kit%C4%81b_al-mu%E1%B8%ABta%E1%B9%A3ar_f%C4%AB_%E1%B8%A5is%C4%81b_al-%C4%9Fabr_wa-l-muq%C4%81bala.jpg/220px-Image-Al-Kit%C4%81b_al-mu%E1%B8%ABta%E1%B9%A3ar_f%C4%AB_%E1%B8%A5is%C4%81b_al-%C4%9Fabr_wa-l-muq%C4%81bala.jpg</a:t>
            </a:r>
          </a:p>
        </p:txBody>
      </p:sp>
    </p:spTree>
    <p:extLst>
      <p:ext uri="{BB962C8B-B14F-4D97-AF65-F5344CB8AC3E}">
        <p14:creationId xmlns:p14="http://schemas.microsoft.com/office/powerpoint/2010/main" val="7983937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it contains a right angle, what is it called?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1524000" y="2743200"/>
            <a:ext cx="5943600" cy="3200400"/>
          </a:xfrm>
          <a:prstGeom prst="rtTriangl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51054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51054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A “</a:t>
            </a:r>
            <a:r>
              <a:rPr lang="en-US" dirty="0" smtClean="0">
                <a:solidFill>
                  <a:srgbClr val="FFC000"/>
                </a:solidFill>
              </a:rPr>
              <a:t>right triangle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1524000" y="2743200"/>
            <a:ext cx="5943600" cy="3200400"/>
          </a:xfrm>
          <a:prstGeom prst="rtTriangl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00200" y="51054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0800" y="51054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side opposite the right angle called in this polygon?</a:t>
            </a:r>
          </a:p>
          <a:p>
            <a:endParaRPr lang="en-US" dirty="0"/>
          </a:p>
          <a:p>
            <a:r>
              <a:rPr lang="en-US" dirty="0" smtClean="0"/>
              <a:t>                   </a:t>
            </a:r>
            <a:r>
              <a:rPr lang="en-US" dirty="0"/>
              <a:t>_________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1524000" y="2743200"/>
            <a:ext cx="5943600" cy="3200400"/>
          </a:xfrm>
          <a:prstGeom prst="rtTriangl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51054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51054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2895600"/>
            <a:ext cx="335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_______</a:t>
            </a:r>
            <a:r>
              <a:rPr lang="en-US" dirty="0"/>
              <a:t>_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side opposite the right angle called in this polygon?</a:t>
            </a:r>
          </a:p>
          <a:p>
            <a:endParaRPr lang="en-US" dirty="0"/>
          </a:p>
          <a:p>
            <a:r>
              <a:rPr lang="en-US" dirty="0" smtClean="0"/>
              <a:t>                   </a:t>
            </a: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dirty="0" smtClean="0">
                <a:solidFill>
                  <a:srgbClr val="FFC000"/>
                </a:solidFill>
              </a:rPr>
              <a:t>ypotenuse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1524000" y="2743200"/>
            <a:ext cx="5943600" cy="3200400"/>
          </a:xfrm>
          <a:prstGeom prst="rtTriangl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51054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51054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4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001000" cy="5638800"/>
          </a:xfrm>
        </p:spPr>
        <p:txBody>
          <a:bodyPr/>
          <a:lstStyle/>
          <a:p>
            <a:r>
              <a:rPr lang="en-US" dirty="0" smtClean="0"/>
              <a:t>Given the lengths of two sides of a right triangle, you can calculate the third using ____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b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/>
              <a:t>c</a:t>
            </a:r>
            <a:r>
              <a:rPr lang="en-US" baseline="30000" dirty="0" smtClean="0"/>
              <a:t>2</a:t>
            </a:r>
          </a:p>
          <a:p>
            <a:pPr algn="ctr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66805" y="2514600"/>
            <a:ext cx="4715195" cy="4228703"/>
            <a:chOff x="771205" y="2656902"/>
            <a:chExt cx="4715195" cy="4228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71205" y="2656902"/>
              <a:ext cx="4715195" cy="4228703"/>
              <a:chOff x="771205" y="2656902"/>
              <a:chExt cx="4715195" cy="422870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71205" y="2656902"/>
                <a:ext cx="4347345" cy="3985831"/>
                <a:chOff x="862182" y="2590800"/>
                <a:chExt cx="4347345" cy="3985831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 flipH="1">
                  <a:off x="1295400" y="2882900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9" name="Right Triangle 8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1524000" y="5499100"/>
                    <a:ext cx="990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 flipH="1">
                    <a:off x="2492830" y="5499100"/>
                    <a:ext cx="0" cy="4445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" name="Rectangle 2"/>
                <p:cNvSpPr/>
                <p:nvPr/>
              </p:nvSpPr>
              <p:spPr>
                <a:xfrm>
                  <a:off x="4777491" y="2590800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B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822883" y="5861050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C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862182" y="5861050"/>
                  <a:ext cx="41870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A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818220" y="4244573"/>
                  <a:ext cx="36260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a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895600" y="6099577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b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38674" y="4114800"/>
                  <a:ext cx="349776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c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1905000" y="6516273"/>
                <a:ext cx="2308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Side adjacent to </a:t>
                </a:r>
                <a:r>
                  <a:rPr lang="en-US" b="1" i="1" dirty="0">
                    <a:solidFill>
                      <a:srgbClr val="CCFFFF"/>
                    </a:solidFill>
                  </a:rPr>
                  <a:t>θ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76400" y="5661462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5400000">
                <a:off x="4341374" y="4364536"/>
                <a:ext cx="1920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Side opposite </a:t>
                </a:r>
                <a:r>
                  <a:rPr lang="en-US" b="1" i="1" dirty="0">
                    <a:solidFill>
                      <a:srgbClr val="CCFFFF"/>
                    </a:solidFill>
                  </a:rPr>
                  <a:t>θ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9070788">
                <a:off x="1673981" y="4033457"/>
                <a:ext cx="1457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Hypotenuse</a:t>
                </a:r>
                <a:endParaRPr lang="en-US" b="1" i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25" name="Arc 24"/>
            <p:cNvSpPr/>
            <p:nvPr/>
          </p:nvSpPr>
          <p:spPr>
            <a:xfrm>
              <a:off x="1905000" y="5470290"/>
              <a:ext cx="457200" cy="1159110"/>
            </a:xfrm>
            <a:prstGeom prst="arc">
              <a:avLst>
                <a:gd name="adj1" fmla="val 15967779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7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Angle Triangles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r>
              <a:rPr lang="en-US" dirty="0" smtClean="0">
                <a:solidFill>
                  <a:srgbClr val="FFC000"/>
                </a:solidFill>
              </a:rPr>
              <a:t>the Pythagorean 				Theorem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1143000"/>
            <a:ext cx="3628103" cy="544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https://classicalwisdom.com/wp-content/uploads/2014/07/pythagoras-painting.jpg</a:t>
            </a:r>
          </a:p>
        </p:txBody>
      </p:sp>
    </p:spTree>
    <p:extLst>
      <p:ext uri="{BB962C8B-B14F-4D97-AF65-F5344CB8AC3E}">
        <p14:creationId xmlns:p14="http://schemas.microsoft.com/office/powerpoint/2010/main" val="3463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Using: a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30000" dirty="0"/>
              <a:t>2</a:t>
            </a:r>
            <a:r>
              <a:rPr lang="en-US" dirty="0" smtClean="0"/>
              <a:t> = c</a:t>
            </a:r>
            <a:r>
              <a:rPr lang="en-US" baseline="30000" dirty="0"/>
              <a:t>2</a:t>
            </a:r>
            <a:r>
              <a:rPr lang="en-US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find </a:t>
            </a:r>
            <a:r>
              <a:rPr lang="en-US" dirty="0"/>
              <a:t>the missing side:</a:t>
            </a:r>
          </a:p>
          <a:p>
            <a:endParaRPr lang="en-US" sz="500" dirty="0"/>
          </a:p>
          <a:p>
            <a:r>
              <a:rPr lang="en-US" sz="3200" dirty="0"/>
              <a:t>a = 4     </a:t>
            </a:r>
            <a:r>
              <a:rPr lang="en-US" sz="3200" dirty="0" smtClean="0"/>
              <a:t>	b </a:t>
            </a:r>
            <a:r>
              <a:rPr lang="en-US" sz="3200" dirty="0"/>
              <a:t>= 3     </a:t>
            </a:r>
            <a:r>
              <a:rPr lang="en-US" sz="3200" dirty="0" smtClean="0"/>
              <a:t>	c </a:t>
            </a:r>
            <a:r>
              <a:rPr lang="en-US" sz="3200" dirty="0"/>
              <a:t>= </a:t>
            </a:r>
            <a:r>
              <a:rPr lang="en-US" sz="3200" dirty="0" smtClean="0"/>
              <a:t>_____</a:t>
            </a:r>
            <a:endParaRPr lang="en-US" sz="3200" dirty="0"/>
          </a:p>
          <a:p>
            <a:endParaRPr lang="en-US" sz="800" dirty="0"/>
          </a:p>
          <a:p>
            <a:r>
              <a:rPr lang="en-US" sz="3200" dirty="0" smtClean="0"/>
              <a:t>a </a:t>
            </a:r>
            <a:r>
              <a:rPr lang="en-US" sz="3200" dirty="0"/>
              <a:t>= </a:t>
            </a:r>
            <a:r>
              <a:rPr lang="en-US" sz="3200" dirty="0" smtClean="0"/>
              <a:t>_____    b </a:t>
            </a:r>
            <a:r>
              <a:rPr lang="en-US" sz="3200" dirty="0"/>
              <a:t>= 3     </a:t>
            </a:r>
            <a:r>
              <a:rPr lang="en-US" sz="3200" dirty="0" smtClean="0"/>
              <a:t>	c </a:t>
            </a:r>
            <a:r>
              <a:rPr lang="en-US" sz="3200" dirty="0"/>
              <a:t>= 5</a:t>
            </a:r>
          </a:p>
          <a:p>
            <a:endParaRPr lang="en-US" sz="800" dirty="0"/>
          </a:p>
          <a:p>
            <a:r>
              <a:rPr lang="en-US" sz="3200" dirty="0" smtClean="0"/>
              <a:t>a </a:t>
            </a:r>
            <a:r>
              <a:rPr lang="en-US" sz="3200" dirty="0"/>
              <a:t>= 4     </a:t>
            </a:r>
            <a:r>
              <a:rPr lang="en-US" sz="3200" dirty="0" smtClean="0"/>
              <a:t>	b </a:t>
            </a:r>
            <a:r>
              <a:rPr lang="en-US" sz="3200" dirty="0"/>
              <a:t>= </a:t>
            </a:r>
            <a:r>
              <a:rPr lang="en-US" sz="3200" dirty="0" smtClean="0"/>
              <a:t>_____    c </a:t>
            </a:r>
            <a:r>
              <a:rPr lang="en-US" sz="3200" dirty="0"/>
              <a:t>= 5	</a:t>
            </a:r>
            <a:endParaRPr lang="en-US" sz="800" dirty="0"/>
          </a:p>
          <a:p>
            <a:endParaRPr lang="en-US" sz="5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= 6     </a:t>
            </a:r>
            <a:r>
              <a:rPr lang="en-US" sz="3200" dirty="0" smtClean="0"/>
              <a:t>	b </a:t>
            </a:r>
            <a:r>
              <a:rPr lang="en-US" sz="3200" dirty="0"/>
              <a:t>= 2     </a:t>
            </a:r>
            <a:r>
              <a:rPr lang="en-US" sz="3200" dirty="0" smtClean="0"/>
              <a:t>	 c </a:t>
            </a:r>
            <a:r>
              <a:rPr lang="en-US" sz="3200" dirty="0"/>
              <a:t>= </a:t>
            </a:r>
            <a:r>
              <a:rPr lang="en-US" sz="3200" dirty="0" smtClean="0"/>
              <a:t>_____</a:t>
            </a:r>
            <a:endParaRPr lang="en-US" sz="3200" dirty="0"/>
          </a:p>
          <a:p>
            <a:endParaRPr lang="en-US" sz="800" dirty="0"/>
          </a:p>
          <a:p>
            <a:r>
              <a:rPr lang="en-US" sz="3200" dirty="0" smtClean="0"/>
              <a:t>a </a:t>
            </a:r>
            <a:r>
              <a:rPr lang="en-US" sz="3200" dirty="0"/>
              <a:t>= 1     </a:t>
            </a:r>
            <a:r>
              <a:rPr lang="en-US" sz="3200" dirty="0" smtClean="0"/>
              <a:t>	b </a:t>
            </a:r>
            <a:r>
              <a:rPr lang="en-US" sz="3200" dirty="0"/>
              <a:t>= 2     </a:t>
            </a:r>
            <a:r>
              <a:rPr lang="en-US" sz="3200" dirty="0" smtClean="0"/>
              <a:t>	 c </a:t>
            </a:r>
            <a:r>
              <a:rPr lang="en-US" sz="3200" dirty="0"/>
              <a:t>= </a:t>
            </a:r>
            <a:r>
              <a:rPr lang="en-US" sz="3200" dirty="0" smtClean="0"/>
              <a:t>_____ </a:t>
            </a:r>
            <a:endParaRPr lang="en-US" sz="3200" dirty="0"/>
          </a:p>
          <a:p>
            <a:endParaRPr lang="en-US" sz="800" dirty="0"/>
          </a:p>
          <a:p>
            <a:r>
              <a:rPr lang="en-US" sz="3200" dirty="0" smtClean="0"/>
              <a:t>a </a:t>
            </a:r>
            <a:r>
              <a:rPr lang="en-US" sz="3200" dirty="0"/>
              <a:t>= 2     </a:t>
            </a:r>
            <a:r>
              <a:rPr lang="en-US" sz="3200" dirty="0" smtClean="0"/>
              <a:t>	b </a:t>
            </a:r>
            <a:r>
              <a:rPr lang="en-US" sz="3200" dirty="0"/>
              <a:t>= 1     </a:t>
            </a:r>
            <a:r>
              <a:rPr lang="en-US" sz="3200" dirty="0" smtClean="0"/>
              <a:t>	 c </a:t>
            </a:r>
            <a:r>
              <a:rPr lang="en-US" sz="3200" dirty="0"/>
              <a:t>= </a:t>
            </a:r>
            <a:r>
              <a:rPr lang="en-US" sz="3200" dirty="0" smtClean="0"/>
              <a:t>_____</a:t>
            </a:r>
            <a:endParaRPr lang="en-US" sz="3200" dirty="0"/>
          </a:p>
          <a:p>
            <a:endParaRPr lang="en-US" sz="3000" i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RIGHT ANGLE TRIANGLES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42392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</a:t>
            </a:r>
            <a:r>
              <a:rPr lang="en-US" altLang="en-US" dirty="0" smtClean="0">
                <a:solidFill>
                  <a:schemeClr val="bg1"/>
                </a:solidFill>
              </a:rPr>
              <a:t>Homework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8035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810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6933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1379</Words>
  <Application>Microsoft Office PowerPoint</Application>
  <PresentationFormat>On-screen Show (4:3)</PresentationFormat>
  <Paragraphs>461</Paragraphs>
  <Slides>88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PowerPoint Presentation</vt:lpstr>
      <vt:lpstr>What’s Up?</vt:lpstr>
      <vt:lpstr>Trigonometry?</vt:lpstr>
      <vt:lpstr>Trigonometry?</vt:lpstr>
      <vt:lpstr>Trigonometry?</vt:lpstr>
      <vt:lpstr>Trigonometry?</vt:lpstr>
      <vt:lpstr>Trigonometry?</vt:lpstr>
      <vt:lpstr>Trigonometry?</vt:lpstr>
      <vt:lpstr>PowerPoint Presentation</vt:lpstr>
      <vt:lpstr>Trigonometry?</vt:lpstr>
      <vt:lpstr>Trigonometry?</vt:lpstr>
      <vt:lpstr>Trigonometry!</vt:lpstr>
      <vt:lpstr>Trigonometry</vt:lpstr>
      <vt:lpstr>Trigonometry</vt:lpstr>
      <vt:lpstr>Questions?</vt:lpstr>
      <vt:lpstr>Angles</vt:lpstr>
      <vt:lpstr>Angles</vt:lpstr>
      <vt:lpstr>PowerPoint Presentation</vt:lpstr>
      <vt:lpstr>PowerPoint Presentation</vt:lpstr>
      <vt:lpstr>Angles</vt:lpstr>
      <vt:lpstr>Angles</vt:lpstr>
      <vt:lpstr>Angles</vt:lpstr>
      <vt:lpstr>Angles</vt:lpstr>
      <vt:lpstr>Angles</vt:lpstr>
      <vt:lpstr>Angles</vt:lpstr>
      <vt:lpstr>Angles</vt:lpstr>
      <vt:lpstr>Angles</vt:lpstr>
      <vt:lpstr>PowerPoint Presentation</vt:lpstr>
      <vt:lpstr>Questions?</vt:lpstr>
      <vt:lpstr>Angles</vt:lpstr>
      <vt:lpstr>Angles</vt:lpstr>
      <vt:lpstr>Angles</vt:lpstr>
      <vt:lpstr>Angles</vt:lpstr>
      <vt:lpstr>Angles</vt:lpstr>
      <vt:lpstr>PowerPoint Presentation</vt:lpstr>
      <vt:lpstr>Angles</vt:lpstr>
      <vt:lpstr>Questions?</vt:lpstr>
      <vt:lpstr>Angles</vt:lpstr>
      <vt:lpstr>Angles</vt:lpstr>
      <vt:lpstr>PowerPoint Presentation</vt:lpstr>
      <vt:lpstr>Angles</vt:lpstr>
      <vt:lpstr>Angles</vt:lpstr>
      <vt:lpstr>Angles</vt:lpstr>
      <vt:lpstr>Angles</vt:lpstr>
      <vt:lpstr>PowerPoint Presentation</vt:lpstr>
      <vt:lpstr>PowerPoint Presentation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N-gons</vt:lpstr>
      <vt:lpstr>N-gons</vt:lpstr>
      <vt:lpstr>N-gons</vt:lpstr>
      <vt:lpstr>N-gons</vt:lpstr>
      <vt:lpstr>N-gons</vt:lpstr>
      <vt:lpstr>N-gons</vt:lpstr>
      <vt:lpstr>PowerPoint Presentation</vt:lpstr>
      <vt:lpstr>N-Gons</vt:lpstr>
      <vt:lpstr>N-Gons</vt:lpstr>
      <vt:lpstr>N-Gons</vt:lpstr>
      <vt:lpstr>N-Gons</vt:lpstr>
      <vt:lpstr>N-Gons</vt:lpstr>
      <vt:lpstr>Questions?</vt:lpstr>
      <vt:lpstr>Triangles</vt:lpstr>
      <vt:lpstr>PowerPoint Presentation</vt:lpstr>
      <vt:lpstr>Questions?</vt:lpstr>
      <vt:lpstr>Triangles</vt:lpstr>
      <vt:lpstr>Triangles</vt:lpstr>
      <vt:lpstr>Triangles</vt:lpstr>
      <vt:lpstr>Triangles</vt:lpstr>
      <vt:lpstr>Triangles</vt:lpstr>
      <vt:lpstr>Triangles</vt:lpstr>
      <vt:lpstr>Triangles</vt:lpstr>
      <vt:lpstr>Triangles</vt:lpstr>
      <vt:lpstr>Triangles</vt:lpstr>
      <vt:lpstr>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 Angle Triangles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179</cp:revision>
  <dcterms:created xsi:type="dcterms:W3CDTF">2012-09-06T22:30:26Z</dcterms:created>
  <dcterms:modified xsi:type="dcterms:W3CDTF">2020-09-27T20:56:36Z</dcterms:modified>
</cp:coreProperties>
</file>