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691" r:id="rId3"/>
    <p:sldId id="692" r:id="rId4"/>
    <p:sldId id="506" r:id="rId5"/>
    <p:sldId id="509" r:id="rId6"/>
    <p:sldId id="510" r:id="rId7"/>
    <p:sldId id="511" r:id="rId8"/>
    <p:sldId id="512" r:id="rId9"/>
    <p:sldId id="409" r:id="rId10"/>
    <p:sldId id="415" r:id="rId11"/>
    <p:sldId id="693" r:id="rId12"/>
    <p:sldId id="694" r:id="rId13"/>
    <p:sldId id="695" r:id="rId14"/>
    <p:sldId id="696" r:id="rId15"/>
    <p:sldId id="697" r:id="rId16"/>
    <p:sldId id="416" r:id="rId17"/>
    <p:sldId id="507" r:id="rId18"/>
    <p:sldId id="513" r:id="rId19"/>
    <p:sldId id="514" r:id="rId20"/>
    <p:sldId id="520" r:id="rId21"/>
    <p:sldId id="515" r:id="rId22"/>
    <p:sldId id="518" r:id="rId23"/>
    <p:sldId id="519" r:id="rId24"/>
    <p:sldId id="521" r:id="rId25"/>
    <p:sldId id="423" r:id="rId26"/>
    <p:sldId id="522" r:id="rId27"/>
    <p:sldId id="524" r:id="rId28"/>
    <p:sldId id="523" r:id="rId29"/>
    <p:sldId id="531" r:id="rId30"/>
    <p:sldId id="417" r:id="rId31"/>
    <p:sldId id="529" r:id="rId32"/>
    <p:sldId id="530" r:id="rId33"/>
    <p:sldId id="463" r:id="rId34"/>
    <p:sldId id="649" r:id="rId35"/>
    <p:sldId id="650" r:id="rId36"/>
    <p:sldId id="658" r:id="rId37"/>
    <p:sldId id="660" r:id="rId38"/>
    <p:sldId id="662" r:id="rId39"/>
    <p:sldId id="685" r:id="rId40"/>
    <p:sldId id="686" r:id="rId41"/>
    <p:sldId id="687" r:id="rId42"/>
    <p:sldId id="657" r:id="rId43"/>
    <p:sldId id="684" r:id="rId44"/>
    <p:sldId id="683" r:id="rId45"/>
    <p:sldId id="659" r:id="rId46"/>
    <p:sldId id="464" r:id="rId47"/>
    <p:sldId id="643" r:id="rId48"/>
    <p:sldId id="670" r:id="rId49"/>
    <p:sldId id="641" r:id="rId50"/>
    <p:sldId id="671" r:id="rId51"/>
    <p:sldId id="651" r:id="rId52"/>
    <p:sldId id="652" r:id="rId53"/>
    <p:sldId id="653" r:id="rId54"/>
    <p:sldId id="654" r:id="rId55"/>
    <p:sldId id="688" r:id="rId56"/>
    <p:sldId id="690" r:id="rId57"/>
    <p:sldId id="418" r:id="rId58"/>
    <p:sldId id="644" r:id="rId59"/>
    <p:sldId id="672" r:id="rId60"/>
    <p:sldId id="666" r:id="rId61"/>
    <p:sldId id="673" r:id="rId62"/>
    <p:sldId id="665" r:id="rId63"/>
    <p:sldId id="646" r:id="rId64"/>
    <p:sldId id="677" r:id="rId65"/>
    <p:sldId id="675" r:id="rId66"/>
    <p:sldId id="676" r:id="rId67"/>
    <p:sldId id="663" r:id="rId68"/>
    <p:sldId id="645" r:id="rId69"/>
    <p:sldId id="678" r:id="rId70"/>
    <p:sldId id="667" r:id="rId71"/>
    <p:sldId id="679" r:id="rId72"/>
    <p:sldId id="680" r:id="rId73"/>
    <p:sldId id="681" r:id="rId74"/>
    <p:sldId id="689" r:id="rId75"/>
    <p:sldId id="668" r:id="rId76"/>
    <p:sldId id="647" r:id="rId77"/>
    <p:sldId id="669" r:id="rId78"/>
    <p:sldId id="560" r:id="rId79"/>
    <p:sldId id="516" r:id="rId80"/>
    <p:sldId id="517" r:id="rId81"/>
    <p:sldId id="527" r:id="rId82"/>
    <p:sldId id="544" r:id="rId83"/>
    <p:sldId id="419" r:id="rId84"/>
    <p:sldId id="543" r:id="rId85"/>
    <p:sldId id="542" r:id="rId86"/>
    <p:sldId id="547" r:id="rId87"/>
    <p:sldId id="548" r:id="rId88"/>
    <p:sldId id="549" r:id="rId89"/>
    <p:sldId id="550" r:id="rId90"/>
    <p:sldId id="551" r:id="rId91"/>
    <p:sldId id="546" r:id="rId92"/>
    <p:sldId id="554" r:id="rId93"/>
    <p:sldId id="552" r:id="rId94"/>
    <p:sldId id="553" r:id="rId95"/>
    <p:sldId id="556" r:id="rId96"/>
    <p:sldId id="555" r:id="rId97"/>
    <p:sldId id="536" r:id="rId98"/>
    <p:sldId id="528" r:id="rId99"/>
    <p:sldId id="421" r:id="rId100"/>
    <p:sldId id="698" r:id="rId101"/>
    <p:sldId id="648" r:id="rId102"/>
    <p:sldId id="682" r:id="rId103"/>
    <p:sldId id="537" r:id="rId104"/>
    <p:sldId id="538" r:id="rId105"/>
    <p:sldId id="539" r:id="rId106"/>
    <p:sldId id="540" r:id="rId107"/>
    <p:sldId id="532" r:id="rId108"/>
    <p:sldId id="533" r:id="rId109"/>
    <p:sldId id="422" r:id="rId110"/>
    <p:sldId id="534" r:id="rId111"/>
    <p:sldId id="505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4BFF76"/>
    <a:srgbClr val="FF66FF"/>
    <a:srgbClr val="C997FB"/>
    <a:srgbClr val="7AEEFE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4660"/>
  </p:normalViewPr>
  <p:slideViewPr>
    <p:cSldViewPr>
      <p:cViewPr varScale="1">
        <p:scale>
          <a:sx n="61" d="100"/>
          <a:sy n="61" d="100"/>
        </p:scale>
        <p:origin x="-7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5BFF-6321-4D60-8300-A8661EAFE5FB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D3953-14AE-435A-A188-F0755CB10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3953-14AE-435A-A188-F0755CB107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" y="-23813"/>
            <a:ext cx="9126557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-17443" y="1140291"/>
            <a:ext cx="914400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5000" b="1" dirty="0" smtClean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 </a:t>
            </a:r>
            <a:r>
              <a:rPr lang="en-US" sz="5000" b="1" dirty="0" smtClean="0">
                <a:solidFill>
                  <a:srgbClr val="FFFF00"/>
                </a:solidFill>
              </a:rPr>
              <a:t>     Week 2!</a:t>
            </a:r>
            <a:endParaRPr lang="en-US" sz="5000" b="1" dirty="0">
              <a:solidFill>
                <a:srgbClr val="FFFF00"/>
              </a:solidFill>
            </a:endParaRPr>
          </a:p>
          <a:p>
            <a:pPr eaLnBrk="1" hangingPunct="1"/>
            <a:endParaRPr lang="en-US" sz="3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4000" b="1" dirty="0" smtClean="0">
                <a:solidFill>
                  <a:srgbClr val="0070C0"/>
                </a:solidFill>
              </a:rPr>
              <a:t>Analytic Trigonometry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11035"/>
            <a:ext cx="914944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http://www.lab-initio.com/images/fullsize/nz211.jpg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Triangles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Based </a:t>
            </a:r>
            <a:r>
              <a:rPr lang="en-US" dirty="0"/>
              <a:t>on a right triangle</a:t>
            </a:r>
            <a:r>
              <a:rPr lang="en-US" dirty="0" smtClean="0"/>
              <a:t>:</a:t>
            </a:r>
          </a:p>
          <a:p>
            <a:endParaRPr lang="en-US" sz="2000" dirty="0" smtClean="0"/>
          </a:p>
          <a:p>
            <a:r>
              <a:rPr lang="en-US" dirty="0" smtClean="0"/>
              <a:t>  a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b</a:t>
            </a:r>
            <a:r>
              <a:rPr lang="en-US" baseline="30000" dirty="0"/>
              <a:t>2</a:t>
            </a:r>
            <a:r>
              <a:rPr lang="en-US" dirty="0"/>
              <a:t> = c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362005" y="1943497"/>
            <a:ext cx="4715195" cy="4228703"/>
            <a:chOff x="771205" y="2656902"/>
            <a:chExt cx="4715195" cy="4228703"/>
          </a:xfrm>
        </p:grpSpPr>
        <p:grpSp>
          <p:nvGrpSpPr>
            <p:cNvPr id="7" name="Group 6"/>
            <p:cNvGrpSpPr/>
            <p:nvPr/>
          </p:nvGrpSpPr>
          <p:grpSpPr>
            <a:xfrm>
              <a:off x="771205" y="2656902"/>
              <a:ext cx="4715195" cy="4228703"/>
              <a:chOff x="771205" y="2656902"/>
              <a:chExt cx="4715195" cy="4228703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771205" y="2656902"/>
                <a:ext cx="4347345" cy="3985831"/>
                <a:chOff x="862182" y="2590800"/>
                <a:chExt cx="4347345" cy="398583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95400" y="2882900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42013" y="5460603"/>
                    <a:ext cx="990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32613" y="5460603"/>
                    <a:ext cx="0" cy="4445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" name="Rectangle 14"/>
                <p:cNvSpPr/>
                <p:nvPr/>
              </p:nvSpPr>
              <p:spPr>
                <a:xfrm>
                  <a:off x="4777491" y="259080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22883" y="5861050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862182" y="5861050"/>
                  <a:ext cx="41870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i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i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818220" y="4244573"/>
                  <a:ext cx="36260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a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895600" y="6099577"/>
                  <a:ext cx="386644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b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38674" y="4114800"/>
                  <a:ext cx="3497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b="1" dirty="0" smtClean="0">
                      <a:solidFill>
                        <a:srgbClr val="CCFFFF"/>
                      </a:solidFill>
                    </a:rPr>
                    <a:t>c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1905000" y="6516273"/>
                <a:ext cx="23086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adjacent to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6400" y="5661462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5400000">
                <a:off x="4341374" y="4364536"/>
                <a:ext cx="1920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Side opposite </a:t>
                </a:r>
                <a:r>
                  <a:rPr lang="en-US" b="1" i="1" dirty="0">
                    <a:solidFill>
                      <a:srgbClr val="CCFFFF"/>
                    </a:solidFill>
                  </a:rPr>
                  <a:t>θ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9070788">
                <a:off x="1673981" y="4033457"/>
                <a:ext cx="14574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CCFFFF"/>
                    </a:solidFill>
                  </a:rPr>
                  <a:t>Hypotenuse</a:t>
                </a:r>
                <a:endParaRPr lang="en-US" b="1" i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905000" y="5470290"/>
              <a:ext cx="457200" cy="1159110"/>
            </a:xfrm>
            <a:prstGeom prst="arc">
              <a:avLst>
                <a:gd name="adj1" fmla="val 15967779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 err="1" smtClean="0"/>
              <a:t>Obj</a:t>
            </a:r>
            <a:r>
              <a:rPr lang="en-US" dirty="0" smtClean="0"/>
              <a:t> 4: </a:t>
            </a:r>
            <a:r>
              <a:rPr lang="en-US" dirty="0"/>
              <a:t>Apply trigonometric identities to simplify expressions and to solve </a:t>
            </a:r>
            <a:r>
              <a:rPr lang="en-US" dirty="0" smtClean="0"/>
              <a:t>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 sin</a:t>
            </a:r>
            <a:r>
              <a:rPr lang="en-US" baseline="30000" dirty="0"/>
              <a:t>2</a:t>
            </a:r>
            <a:r>
              <a:rPr lang="en-US" dirty="0"/>
              <a:t> 10º + cos</a:t>
            </a:r>
            <a:r>
              <a:rPr lang="en-US" baseline="30000" dirty="0"/>
              <a:t>2</a:t>
            </a:r>
            <a:r>
              <a:rPr lang="en-US" dirty="0"/>
              <a:t> 10º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a) 2					b) </a:t>
            </a:r>
            <a:r>
              <a:rPr lang="en-US" dirty="0" smtClean="0"/>
              <a:t>1</a:t>
            </a:r>
            <a:endParaRPr lang="en-US" dirty="0"/>
          </a:p>
          <a:p>
            <a:r>
              <a:rPr lang="en-US" dirty="0"/>
              <a:t>c) 3					d) 10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Simplify sin</a:t>
            </a:r>
            <a:r>
              <a:rPr lang="en-US" baseline="30000" dirty="0"/>
              <a:t>2</a:t>
            </a:r>
            <a:r>
              <a:rPr lang="en-US" dirty="0"/>
              <a:t> 10º + cos</a:t>
            </a:r>
            <a:r>
              <a:rPr lang="en-US" baseline="30000" dirty="0"/>
              <a:t>2</a:t>
            </a:r>
            <a:r>
              <a:rPr lang="en-US" dirty="0"/>
              <a:t> 10º</a:t>
            </a:r>
          </a:p>
          <a:p>
            <a:r>
              <a:rPr lang="en-US" sz="2000" dirty="0"/>
              <a:t> </a:t>
            </a:r>
          </a:p>
          <a:p>
            <a:r>
              <a:rPr lang="en-US" dirty="0"/>
              <a:t>a) 2					</a:t>
            </a:r>
            <a:r>
              <a:rPr lang="en-US" dirty="0">
                <a:solidFill>
                  <a:srgbClr val="FFFF00"/>
                </a:solidFill>
              </a:rPr>
              <a:t>b)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c) 3					d) 10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Let’s find the sin and cos for the isosceles right triangle of the unit circle:</a:t>
            </a:r>
          </a:p>
          <a:p>
            <a:endParaRPr lang="en-US" sz="2000" dirty="0"/>
          </a:p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i="1" dirty="0"/>
              <a:t>θ</a:t>
            </a:r>
            <a:r>
              <a:rPr lang="en-US" dirty="0"/>
              <a:t> + cos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i="1" dirty="0"/>
              <a:t>θ</a:t>
            </a:r>
            <a:r>
              <a:rPr lang="en-US" dirty="0"/>
              <a:t> = 1 </a:t>
            </a:r>
          </a:p>
          <a:p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81600" y="2971800"/>
            <a:ext cx="3962400" cy="3429000"/>
            <a:chOff x="5334000" y="2895600"/>
            <a:chExt cx="3962400" cy="3429000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7978421" y="3996167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34000" y="2895600"/>
              <a:ext cx="3962400" cy="3429000"/>
              <a:chOff x="5334000" y="2895600"/>
              <a:chExt cx="3962400" cy="34290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34000" y="2895600"/>
                <a:ext cx="3429000" cy="3429000"/>
                <a:chOff x="5334000" y="2895600"/>
                <a:chExt cx="3429000" cy="342900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334000" y="2895600"/>
                  <a:ext cx="3429000" cy="3429000"/>
                  <a:chOff x="5486400" y="2895600"/>
                  <a:chExt cx="3429000" cy="3429000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5486400" y="2895600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7207894" y="3445328"/>
                    <a:ext cx="1250306" cy="1453558"/>
                    <a:chOff x="1204423" y="2949002"/>
                    <a:chExt cx="3505200" cy="394731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1204423" y="2949002"/>
                      <a:ext cx="3505200" cy="3320456"/>
                      <a:chOff x="1204423" y="2949002"/>
                      <a:chExt cx="3505200" cy="3320456"/>
                    </a:xfrm>
                  </p:grpSpPr>
                  <p:grpSp>
                    <p:nvGrpSpPr>
                      <p:cNvPr id="43" name="Group 42"/>
                      <p:cNvGrpSpPr/>
                      <p:nvPr/>
                    </p:nvGrpSpPr>
                    <p:grpSpPr>
                      <a:xfrm flipH="1">
                        <a:off x="1204423" y="2949002"/>
                        <a:ext cx="3505200" cy="3200400"/>
                        <a:chOff x="1524000" y="2743200"/>
                        <a:chExt cx="5943600" cy="3200400"/>
                      </a:xfrm>
                    </p:grpSpPr>
                    <p:sp>
                      <p:nvSpPr>
                        <p:cNvPr id="45" name="Right Triangle 44"/>
                        <p:cNvSpPr/>
                        <p:nvPr/>
                      </p:nvSpPr>
                      <p:spPr>
                        <a:xfrm>
                          <a:off x="1524000" y="2743200"/>
                          <a:ext cx="5943600" cy="3200400"/>
                        </a:xfrm>
                        <a:prstGeom prst="rtTriangle">
                          <a:avLst/>
                        </a:prstGeom>
                        <a:ln w="6350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1524000" y="5388951"/>
                          <a:ext cx="99059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 flipH="1">
                          <a:off x="2517004" y="5388951"/>
                          <a:ext cx="0" cy="44450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2041560" y="4973961"/>
                        <a:ext cx="1280624" cy="129549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500" b="1" i="1" dirty="0">
                            <a:solidFill>
                              <a:srgbClr val="CCFFFF"/>
                            </a:solidFill>
                          </a:rPr>
                          <a:t>θ</a:t>
                        </a:r>
                        <a:endParaRPr lang="en-US" sz="2500" b="1" dirty="0">
                          <a:solidFill>
                            <a:srgbClr val="CC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" name="Arc 41"/>
                    <p:cNvSpPr/>
                    <p:nvPr/>
                  </p:nvSpPr>
                  <p:spPr>
                    <a:xfrm>
                      <a:off x="1623425" y="4767033"/>
                      <a:ext cx="1804447" cy="2129279"/>
                    </a:xfrm>
                    <a:prstGeom prst="arc">
                      <a:avLst>
                        <a:gd name="adj1" fmla="val 17106648"/>
                        <a:gd name="adj2" fmla="val 21521798"/>
                      </a:avLst>
                    </a:prstGeom>
                    <a:ln w="44450">
                      <a:solidFill>
                        <a:srgbClr val="CCFFFF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00" dirty="0"/>
                    </a:p>
                  </p:txBody>
                </p:sp>
              </p:grpSp>
              <p:sp>
                <p:nvSpPr>
                  <p:cNvPr id="39" name="Rectangle 38"/>
                  <p:cNvSpPr/>
                  <p:nvPr/>
                </p:nvSpPr>
                <p:spPr>
                  <a:xfrm rot="19060999">
                    <a:off x="6677757" y="3595581"/>
                    <a:ext cx="2037742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rot="16200000">
                    <a:off x="8256784" y="4006674"/>
                    <a:ext cx="760144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CCFFFF"/>
                        </a:solidFill>
                      </a:rPr>
                      <a:t>rise</a:t>
                    </a:r>
                    <a:endParaRPr lang="en-US" sz="2500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7247608" y="4555081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run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19704" y="4824289"/>
                  <a:ext cx="148951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>
                      <a:solidFill>
                        <a:srgbClr val="CCFFFF"/>
                      </a:solidFill>
                    </a:rPr>
                    <a:t>adjacent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40725" y="5181600"/>
                  <a:ext cx="936475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“cos”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 rot="16200000">
                <a:off x="8632115" y="3997231"/>
                <a:ext cx="85151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“sin”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For an isosceles right triangle, sin=cos</a:t>
            </a:r>
          </a:p>
          <a:p>
            <a:r>
              <a:rPr lang="en-US" dirty="0" smtClean="0"/>
              <a:t>so</a:t>
            </a:r>
            <a:endParaRPr lang="en-US" dirty="0"/>
          </a:p>
          <a:p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i="1" dirty="0"/>
              <a:t>θ</a:t>
            </a:r>
            <a:r>
              <a:rPr lang="en-US" dirty="0"/>
              <a:t> + cos</a:t>
            </a:r>
            <a:r>
              <a:rPr lang="en-US" baseline="30000" dirty="0"/>
              <a:t>2</a:t>
            </a:r>
            <a:r>
              <a:rPr lang="en-US" sz="1000" dirty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1</a:t>
            </a:r>
          </a:p>
          <a:p>
            <a:r>
              <a:rPr lang="en-US" dirty="0" smtClean="0"/>
              <a:t>would be </a:t>
            </a:r>
          </a:p>
          <a:p>
            <a:r>
              <a:rPr lang="en-US" dirty="0" smtClean="0"/>
              <a:t>2sin</a:t>
            </a:r>
            <a:r>
              <a:rPr lang="en-US" baseline="30000" dirty="0" smtClean="0"/>
              <a:t>2</a:t>
            </a:r>
            <a:r>
              <a:rPr lang="en-US" sz="1000" dirty="0" smtClean="0"/>
              <a:t> </a:t>
            </a:r>
            <a:r>
              <a:rPr lang="en-US" i="1" dirty="0"/>
              <a:t>θ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1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81600" y="2971800"/>
            <a:ext cx="3962400" cy="3429000"/>
            <a:chOff x="5334000" y="2895600"/>
            <a:chExt cx="3962400" cy="3429000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7978421" y="3996167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34000" y="2895600"/>
              <a:ext cx="3962400" cy="3429000"/>
              <a:chOff x="5334000" y="2895600"/>
              <a:chExt cx="3962400" cy="34290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34000" y="2895600"/>
                <a:ext cx="3429000" cy="3429000"/>
                <a:chOff x="5334000" y="2895600"/>
                <a:chExt cx="3429000" cy="342900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334000" y="2895600"/>
                  <a:ext cx="3429000" cy="3429000"/>
                  <a:chOff x="5486400" y="2895600"/>
                  <a:chExt cx="3429000" cy="3429000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5486400" y="2895600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7207894" y="3445328"/>
                    <a:ext cx="1250306" cy="1453558"/>
                    <a:chOff x="1204423" y="2949002"/>
                    <a:chExt cx="3505200" cy="394731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1204423" y="2949002"/>
                      <a:ext cx="3505200" cy="3320456"/>
                      <a:chOff x="1204423" y="2949002"/>
                      <a:chExt cx="3505200" cy="3320456"/>
                    </a:xfrm>
                  </p:grpSpPr>
                  <p:grpSp>
                    <p:nvGrpSpPr>
                      <p:cNvPr id="43" name="Group 42"/>
                      <p:cNvGrpSpPr/>
                      <p:nvPr/>
                    </p:nvGrpSpPr>
                    <p:grpSpPr>
                      <a:xfrm flipH="1">
                        <a:off x="1204423" y="2949002"/>
                        <a:ext cx="3505200" cy="3200400"/>
                        <a:chOff x="1524000" y="2743200"/>
                        <a:chExt cx="5943600" cy="3200400"/>
                      </a:xfrm>
                    </p:grpSpPr>
                    <p:sp>
                      <p:nvSpPr>
                        <p:cNvPr id="45" name="Right Triangle 44"/>
                        <p:cNvSpPr/>
                        <p:nvPr/>
                      </p:nvSpPr>
                      <p:spPr>
                        <a:xfrm>
                          <a:off x="1524000" y="2743200"/>
                          <a:ext cx="5943600" cy="3200400"/>
                        </a:xfrm>
                        <a:prstGeom prst="rtTriangle">
                          <a:avLst/>
                        </a:prstGeom>
                        <a:ln w="6350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1524000" y="5388951"/>
                          <a:ext cx="99059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 flipH="1">
                          <a:off x="2517004" y="5388951"/>
                          <a:ext cx="0" cy="44450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2041560" y="4973961"/>
                        <a:ext cx="1280624" cy="129549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500" b="1" i="1" dirty="0">
                            <a:solidFill>
                              <a:srgbClr val="CCFFFF"/>
                            </a:solidFill>
                          </a:rPr>
                          <a:t>θ</a:t>
                        </a:r>
                        <a:endParaRPr lang="en-US" sz="2500" b="1" dirty="0">
                          <a:solidFill>
                            <a:srgbClr val="CC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" name="Arc 41"/>
                    <p:cNvSpPr/>
                    <p:nvPr/>
                  </p:nvSpPr>
                  <p:spPr>
                    <a:xfrm>
                      <a:off x="1623425" y="4767033"/>
                      <a:ext cx="1804447" cy="2129279"/>
                    </a:xfrm>
                    <a:prstGeom prst="arc">
                      <a:avLst>
                        <a:gd name="adj1" fmla="val 17106648"/>
                        <a:gd name="adj2" fmla="val 21521798"/>
                      </a:avLst>
                    </a:prstGeom>
                    <a:ln w="44450">
                      <a:solidFill>
                        <a:srgbClr val="CCFFFF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00" dirty="0"/>
                    </a:p>
                  </p:txBody>
                </p:sp>
              </p:grpSp>
              <p:sp>
                <p:nvSpPr>
                  <p:cNvPr id="39" name="Rectangle 38"/>
                  <p:cNvSpPr/>
                  <p:nvPr/>
                </p:nvSpPr>
                <p:spPr>
                  <a:xfrm rot="19060999">
                    <a:off x="6677757" y="3595581"/>
                    <a:ext cx="2037742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rot="16200000">
                    <a:off x="8256784" y="4006674"/>
                    <a:ext cx="760144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CCFFFF"/>
                        </a:solidFill>
                      </a:rPr>
                      <a:t>rise</a:t>
                    </a:r>
                    <a:endParaRPr lang="en-US" sz="2500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7247608" y="4555081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run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19704" y="4824289"/>
                  <a:ext cx="148951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>
                      <a:solidFill>
                        <a:srgbClr val="CCFFFF"/>
                      </a:solidFill>
                    </a:rPr>
                    <a:t>adjacent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40725" y="5181600"/>
                  <a:ext cx="936475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“cos”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 rot="16200000">
                <a:off x="8632115" y="3997231"/>
                <a:ext cx="85151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“sin”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 smtClean="0"/>
                  <a:t>sin</a:t>
                </a:r>
                <a:r>
                  <a:rPr lang="en-US" baseline="30000" dirty="0" smtClean="0"/>
                  <a:t>2</a:t>
                </a:r>
                <a:r>
                  <a:rPr lang="en-US" sz="1000" dirty="0" smtClean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 + cos</a:t>
                </a:r>
                <a:r>
                  <a:rPr lang="en-US" baseline="30000" dirty="0"/>
                  <a:t>2</a:t>
                </a:r>
                <a:r>
                  <a:rPr lang="en-US" sz="1000" dirty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smtClean="0"/>
                  <a:t>1</a:t>
                </a:r>
              </a:p>
              <a:p>
                <a:r>
                  <a:rPr lang="en-US" dirty="0" smtClean="0"/>
                  <a:t>2sin</a:t>
                </a:r>
                <a:r>
                  <a:rPr lang="en-US" baseline="30000" dirty="0" smtClean="0"/>
                  <a:t>2</a:t>
                </a:r>
                <a:r>
                  <a:rPr lang="en-US" sz="1000" dirty="0" smtClean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 </a:t>
                </a:r>
                <a:r>
                  <a:rPr lang="en-US" dirty="0" smtClean="0"/>
                  <a:t>= 1</a:t>
                </a:r>
              </a:p>
              <a:p>
                <a:r>
                  <a:rPr lang="en-US" dirty="0" smtClean="0"/>
                  <a:t>sin</a:t>
                </a:r>
                <a:r>
                  <a:rPr lang="en-US" baseline="30000" dirty="0" smtClean="0"/>
                  <a:t>2</a:t>
                </a:r>
                <a:r>
                  <a:rPr lang="en-US" sz="1000" dirty="0" smtClean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:r>
                  <a:rPr lang="en-US" dirty="0" smtClean="0"/>
                  <a:t>½</a:t>
                </a:r>
              </a:p>
              <a:p>
                <a:r>
                  <a:rPr lang="en-US" dirty="0" smtClean="0"/>
                  <a:t>sin</a:t>
                </a:r>
                <a:r>
                  <a:rPr lang="en-US" sz="1000" dirty="0" smtClean="0"/>
                  <a:t> </a:t>
                </a:r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½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	 </a:t>
                </a:r>
                <a:r>
                  <a:rPr lang="en-US" sz="2000" dirty="0" smtClean="0"/>
                  <a:t> </a:t>
                </a:r>
                <a:r>
                  <a:rPr lang="en-US" dirty="0" smtClean="0"/>
                  <a:t>≈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.7071</a:t>
                </a:r>
                <a:endParaRPr lang="en-US" dirty="0">
                  <a:solidFill>
                    <a:srgbClr val="FFC000"/>
                  </a:solidFill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81600" y="2971800"/>
            <a:ext cx="3962400" cy="3429000"/>
            <a:chOff x="5334000" y="2895600"/>
            <a:chExt cx="3962400" cy="3429000"/>
          </a:xfrm>
        </p:grpSpPr>
        <p:sp>
          <p:nvSpPr>
            <p:cNvPr id="29" name="Rectangle 28"/>
            <p:cNvSpPr/>
            <p:nvPr/>
          </p:nvSpPr>
          <p:spPr>
            <a:xfrm rot="16200000">
              <a:off x="7978421" y="3996167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34000" y="2895600"/>
              <a:ext cx="3962400" cy="3429000"/>
              <a:chOff x="5334000" y="2895600"/>
              <a:chExt cx="3962400" cy="34290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5334000" y="2895600"/>
                <a:ext cx="3429000" cy="3429000"/>
                <a:chOff x="5334000" y="2895600"/>
                <a:chExt cx="3429000" cy="342900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5334000" y="2895600"/>
                  <a:ext cx="3429000" cy="3429000"/>
                  <a:chOff x="5486400" y="2895600"/>
                  <a:chExt cx="3429000" cy="3429000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5486400" y="2895600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48" name="Oval 47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7207894" y="3445328"/>
                    <a:ext cx="1250306" cy="1453558"/>
                    <a:chOff x="1204423" y="2949002"/>
                    <a:chExt cx="3505200" cy="3947310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1204423" y="2949002"/>
                      <a:ext cx="3505200" cy="3320456"/>
                      <a:chOff x="1204423" y="2949002"/>
                      <a:chExt cx="3505200" cy="3320456"/>
                    </a:xfrm>
                  </p:grpSpPr>
                  <p:grpSp>
                    <p:nvGrpSpPr>
                      <p:cNvPr id="43" name="Group 42"/>
                      <p:cNvGrpSpPr/>
                      <p:nvPr/>
                    </p:nvGrpSpPr>
                    <p:grpSpPr>
                      <a:xfrm flipH="1">
                        <a:off x="1204423" y="2949002"/>
                        <a:ext cx="3505200" cy="3200400"/>
                        <a:chOff x="1524000" y="2743200"/>
                        <a:chExt cx="5943600" cy="3200400"/>
                      </a:xfrm>
                    </p:grpSpPr>
                    <p:sp>
                      <p:nvSpPr>
                        <p:cNvPr id="45" name="Right Triangle 44"/>
                        <p:cNvSpPr/>
                        <p:nvPr/>
                      </p:nvSpPr>
                      <p:spPr>
                        <a:xfrm>
                          <a:off x="1524000" y="2743200"/>
                          <a:ext cx="5943600" cy="3200400"/>
                        </a:xfrm>
                        <a:prstGeom prst="rtTriangle">
                          <a:avLst/>
                        </a:prstGeom>
                        <a:ln w="6350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46" name="Straight Connector 45"/>
                        <p:cNvCxnSpPr/>
                        <p:nvPr/>
                      </p:nvCxnSpPr>
                      <p:spPr>
                        <a:xfrm>
                          <a:off x="1524000" y="5388951"/>
                          <a:ext cx="99059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7" name="Straight Connector 46"/>
                        <p:cNvCxnSpPr/>
                        <p:nvPr/>
                      </p:nvCxnSpPr>
                      <p:spPr>
                        <a:xfrm flipH="1">
                          <a:off x="2517004" y="5388951"/>
                          <a:ext cx="0" cy="44450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4" name="Rectangle 43"/>
                      <p:cNvSpPr/>
                      <p:nvPr/>
                    </p:nvSpPr>
                    <p:spPr>
                      <a:xfrm>
                        <a:off x="2041560" y="4973961"/>
                        <a:ext cx="1280624" cy="129549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500" b="1" i="1" dirty="0">
                            <a:solidFill>
                              <a:srgbClr val="CCFFFF"/>
                            </a:solidFill>
                          </a:rPr>
                          <a:t>θ</a:t>
                        </a:r>
                        <a:endParaRPr lang="en-US" sz="2500" b="1" dirty="0">
                          <a:solidFill>
                            <a:srgbClr val="CC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2" name="Arc 41"/>
                    <p:cNvSpPr/>
                    <p:nvPr/>
                  </p:nvSpPr>
                  <p:spPr>
                    <a:xfrm>
                      <a:off x="1623425" y="4767033"/>
                      <a:ext cx="1804447" cy="2129279"/>
                    </a:xfrm>
                    <a:prstGeom prst="arc">
                      <a:avLst>
                        <a:gd name="adj1" fmla="val 17106648"/>
                        <a:gd name="adj2" fmla="val 21521798"/>
                      </a:avLst>
                    </a:prstGeom>
                    <a:ln w="44450">
                      <a:solidFill>
                        <a:srgbClr val="CCFFFF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00" dirty="0"/>
                    </a:p>
                  </p:txBody>
                </p:sp>
              </p:grpSp>
              <p:sp>
                <p:nvSpPr>
                  <p:cNvPr id="39" name="Rectangle 38"/>
                  <p:cNvSpPr/>
                  <p:nvPr/>
                </p:nvSpPr>
                <p:spPr>
                  <a:xfrm rot="19060999">
                    <a:off x="6677757" y="3595581"/>
                    <a:ext cx="2037742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 rot="16200000">
                    <a:off x="8256784" y="4006674"/>
                    <a:ext cx="760144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CCFFFF"/>
                        </a:solidFill>
                      </a:rPr>
                      <a:t>rise</a:t>
                    </a:r>
                    <a:endParaRPr lang="en-US" sz="2500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7247608" y="4555081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run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919704" y="4824289"/>
                  <a:ext cx="148951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>
                      <a:solidFill>
                        <a:srgbClr val="CCFFFF"/>
                      </a:solidFill>
                    </a:rPr>
                    <a:t>adjacent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40725" y="5181600"/>
                  <a:ext cx="936475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“cos”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 rot="16200000">
                <a:off x="8632115" y="3997231"/>
                <a:ext cx="85151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“sin”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</p:grpSp>
      <p:sp>
        <p:nvSpPr>
          <p:cNvPr id="50" name="Rectangle 4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these are calculated using a square root…</a:t>
            </a:r>
          </a:p>
          <a:p>
            <a:r>
              <a:rPr lang="en-US" dirty="0" smtClean="0"/>
              <a:t>so they are not an “easy” number very often!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9983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you don’t REALLY want to do these problems using square roots, </a:t>
            </a:r>
          </a:p>
          <a:p>
            <a:r>
              <a:rPr lang="en-US" dirty="0" smtClean="0"/>
              <a:t>for trig calculations, you will need a scientific calculator (probably on your phone)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0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ind these </a:t>
            </a:r>
            <a:r>
              <a:rPr lang="en-US" dirty="0"/>
              <a:t>trig </a:t>
            </a:r>
            <a:r>
              <a:rPr lang="en-US" dirty="0" smtClean="0"/>
              <a:t>functions </a:t>
            </a:r>
            <a:r>
              <a:rPr lang="en-US" dirty="0"/>
              <a:t>using your calculator</a:t>
            </a:r>
            <a:r>
              <a:rPr lang="en-US" dirty="0" smtClean="0"/>
              <a:t>:</a:t>
            </a:r>
          </a:p>
          <a:p>
            <a:endParaRPr lang="en-US" sz="2000" dirty="0"/>
          </a:p>
          <a:p>
            <a:r>
              <a:rPr lang="en-US" dirty="0"/>
              <a:t>sin 10º	</a:t>
            </a:r>
            <a:r>
              <a:rPr lang="en-US" dirty="0" smtClean="0"/>
              <a:t>	sin </a:t>
            </a:r>
            <a:r>
              <a:rPr lang="en-US" dirty="0"/>
              <a:t>0º	</a:t>
            </a:r>
            <a:r>
              <a:rPr lang="en-US" dirty="0" smtClean="0"/>
              <a:t>	sin </a:t>
            </a:r>
            <a:r>
              <a:rPr lang="en-US" dirty="0"/>
              <a:t>45º	</a:t>
            </a:r>
            <a:endParaRPr lang="en-US" dirty="0" smtClean="0"/>
          </a:p>
          <a:p>
            <a:r>
              <a:rPr lang="en-US" dirty="0" smtClean="0"/>
              <a:t>sin 90º		cos 20º	cos 0º</a:t>
            </a:r>
          </a:p>
          <a:p>
            <a:r>
              <a:rPr lang="en-US" dirty="0" smtClean="0"/>
              <a:t>cos </a:t>
            </a:r>
            <a:r>
              <a:rPr lang="en-US" dirty="0"/>
              <a:t>45º	cos </a:t>
            </a:r>
            <a:r>
              <a:rPr lang="en-US" dirty="0" smtClean="0"/>
              <a:t>90º	tan 30º</a:t>
            </a:r>
          </a:p>
          <a:p>
            <a:r>
              <a:rPr lang="en-US" dirty="0" smtClean="0"/>
              <a:t>tan </a:t>
            </a:r>
            <a:r>
              <a:rPr lang="en-US" dirty="0"/>
              <a:t>0º	</a:t>
            </a:r>
            <a:r>
              <a:rPr lang="en-US" dirty="0" smtClean="0"/>
              <a:t>	tan </a:t>
            </a:r>
            <a:r>
              <a:rPr lang="en-US" dirty="0"/>
              <a:t>45º	tan </a:t>
            </a:r>
            <a:r>
              <a:rPr lang="en-US" dirty="0" smtClean="0"/>
              <a:t>90º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 and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 on the Homework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799"/>
            <a:ext cx="3352800" cy="352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954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 smtClean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5633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Don’t forget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your </a:t>
            </a:r>
            <a:r>
              <a:rPr lang="en-US" altLang="en-US" dirty="0" smtClean="0">
                <a:solidFill>
                  <a:schemeClr val="bg1"/>
                </a:solidFill>
              </a:rPr>
              <a:t>Homework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due next week!</a:t>
            </a: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30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Have a great rest </a:t>
            </a: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of the week!</a:t>
            </a:r>
          </a:p>
          <a:p>
            <a:pPr algn="r">
              <a:spcBef>
                <a:spcPct val="0"/>
              </a:spcBef>
            </a:pPr>
            <a:r>
              <a:rPr lang="en-US" altLang="en-US" sz="1200" dirty="0" smtClean="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8035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Tell me about how the "Stick Method" works to find the height of </a:t>
            </a:r>
            <a:r>
              <a:rPr lang="en-US" dirty="0" smtClean="0"/>
              <a:t>a tree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72290"/>
            <a:ext cx="5007864" cy="395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88940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Markus </a:t>
            </a:r>
            <a:r>
              <a:rPr lang="en-US" sz="1500" dirty="0" err="1" smtClean="0">
                <a:solidFill>
                  <a:srgbClr val="00B0F0"/>
                </a:solidFill>
              </a:rPr>
              <a:t>Eichhorn</a:t>
            </a:r>
            <a:r>
              <a:rPr lang="en-US" sz="1500" dirty="0" smtClean="0">
                <a:solidFill>
                  <a:srgbClr val="00B0F0"/>
                </a:solidFill>
              </a:rPr>
              <a:t>. University </a:t>
            </a:r>
            <a:r>
              <a:rPr lang="en-US" sz="1500" dirty="0">
                <a:solidFill>
                  <a:srgbClr val="00B0F0"/>
                </a:solidFill>
              </a:rPr>
              <a:t>of Nottingham. </a:t>
            </a:r>
            <a:r>
              <a:rPr lang="en-US" sz="1500" dirty="0" smtClean="0">
                <a:solidFill>
                  <a:srgbClr val="00B0F0"/>
                </a:solidFill>
              </a:rPr>
              <a:t>2008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Tell me about how the "Stick Method" works to find the height of </a:t>
            </a:r>
            <a:r>
              <a:rPr lang="en-US" dirty="0" smtClean="0"/>
              <a:t>a tree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72291"/>
            <a:ext cx="4017264" cy="317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88940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Markus </a:t>
            </a:r>
            <a:r>
              <a:rPr lang="en-US" sz="1500" dirty="0" err="1" smtClean="0">
                <a:solidFill>
                  <a:srgbClr val="00B0F0"/>
                </a:solidFill>
              </a:rPr>
              <a:t>Eichhorn</a:t>
            </a:r>
            <a:r>
              <a:rPr lang="en-US" sz="1500" dirty="0" smtClean="0">
                <a:solidFill>
                  <a:srgbClr val="00B0F0"/>
                </a:solidFill>
              </a:rPr>
              <a:t>. University </a:t>
            </a:r>
            <a:r>
              <a:rPr lang="en-US" sz="1500" dirty="0">
                <a:solidFill>
                  <a:srgbClr val="00B0F0"/>
                </a:solidFill>
              </a:rPr>
              <a:t>of Nottingham. </a:t>
            </a:r>
            <a:r>
              <a:rPr lang="en-US" sz="1500" dirty="0" smtClean="0">
                <a:solidFill>
                  <a:srgbClr val="00B0F0"/>
                </a:solidFill>
              </a:rPr>
              <a:t>2008</a:t>
            </a:r>
            <a:endParaRPr lang="en-US" sz="1500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558784" y="3733800"/>
            <a:ext cx="335280" cy="1514856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96000" y="3581400"/>
            <a:ext cx="2667000" cy="1524000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09" y="2893338"/>
            <a:ext cx="4034191" cy="31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734312" y="3767328"/>
            <a:ext cx="1618488" cy="195072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21993" y="3450032"/>
            <a:ext cx="643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“a”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3810000"/>
            <a:ext cx="216758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“hypotenuse”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7200" y="4428723"/>
            <a:ext cx="643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“a”</a:t>
            </a:r>
            <a:endParaRPr lang="en-US" sz="2500" b="1" dirty="0">
              <a:solidFill>
                <a:srgbClr val="FFC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34312" y="4114800"/>
            <a:ext cx="1618488" cy="400854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09800" y="4399746"/>
            <a:ext cx="643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“a”</a:t>
            </a:r>
            <a:endParaRPr lang="en-US" sz="2500" b="1" dirty="0">
              <a:solidFill>
                <a:srgbClr val="FFC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801868" y="5257800"/>
            <a:ext cx="2596894" cy="609600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05600" y="5009346"/>
            <a:ext cx="6431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“a”</a:t>
            </a:r>
            <a:endParaRPr lang="en-US" sz="2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Tell me about how the "Stick Method" works to find the height of </a:t>
            </a:r>
            <a:r>
              <a:rPr lang="en-US" dirty="0" smtClean="0"/>
              <a:t>a tree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96968" y="6611035"/>
            <a:ext cx="47518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https://www.youtube.com/watch?v=fw7OnimBtpE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41773"/>
            <a:ext cx="3636264" cy="427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https://www.youtube.com/watch?v=qq9-k_J1zdg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80902"/>
            <a:ext cx="4114800" cy="37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8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Tell me about how the ancient </a:t>
            </a:r>
            <a:r>
              <a:rPr lang="en-US" dirty="0"/>
              <a:t>Greeks </a:t>
            </a:r>
            <a:r>
              <a:rPr lang="en-US" dirty="0" smtClean="0"/>
              <a:t>viewed the Pythagorean Theorem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dirty="0" smtClean="0"/>
              <a:t>Tell me about how the ancient </a:t>
            </a:r>
            <a:r>
              <a:rPr lang="en-US" dirty="0"/>
              <a:t>Greeks </a:t>
            </a:r>
            <a:r>
              <a:rPr lang="en-US" dirty="0" smtClean="0"/>
              <a:t>viewed the Pythagorean Theorem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2" y="2743200"/>
            <a:ext cx="4366374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696" y="2745683"/>
            <a:ext cx="4184904" cy="333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39172"/>
            <a:ext cx="9144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Square of the hypotenuse = Sum of squares of each side</a:t>
            </a:r>
            <a:endParaRPr lang="en-US" sz="25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2"/>
            <a:ext cx="2819400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3267075"/>
            <a:ext cx="25146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76200" y="152400"/>
            <a:ext cx="8991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0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0" y="6534835"/>
            <a:ext cx="12137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lol-rofl.com</a:t>
            </a:r>
          </a:p>
        </p:txBody>
      </p:sp>
    </p:spTree>
    <p:extLst>
      <p:ext uri="{BB962C8B-B14F-4D97-AF65-F5344CB8AC3E}">
        <p14:creationId xmlns:p14="http://schemas.microsoft.com/office/powerpoint/2010/main" val="3823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21" y="2933700"/>
            <a:ext cx="49657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Trigonometry came to us from the ancient Greeks who drew triangles in circles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http://www.hellenicaworld.com/Greece/Science/en/Archimedes.html</a:t>
            </a:r>
          </a:p>
        </p:txBody>
      </p:sp>
    </p:spTree>
    <p:extLst>
      <p:ext uri="{BB962C8B-B14F-4D97-AF65-F5344CB8AC3E}">
        <p14:creationId xmlns:p14="http://schemas.microsoft.com/office/powerpoint/2010/main" val="7154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this:         Not this: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22098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2254894" y="2759528"/>
            <a:ext cx="1250306" cy="1178516"/>
            <a:chOff x="1524000" y="2743200"/>
            <a:chExt cx="5943600" cy="3200400"/>
          </a:xfrm>
        </p:grpSpPr>
        <p:sp>
          <p:nvSpPr>
            <p:cNvPr id="21" name="Right Triangle 20"/>
            <p:cNvSpPr/>
            <p:nvPr/>
          </p:nvSpPr>
          <p:spPr>
            <a:xfrm>
              <a:off x="1524000" y="2743200"/>
              <a:ext cx="5943600" cy="3200400"/>
            </a:xfrm>
            <a:prstGeom prst="rtTriangl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524000" y="5388951"/>
              <a:ext cx="990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17004" y="5388951"/>
              <a:ext cx="0" cy="444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4648200" y="2209800"/>
            <a:ext cx="3429000" cy="3429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flipH="1">
            <a:off x="5078184" y="2792186"/>
            <a:ext cx="2590802" cy="2229732"/>
            <a:chOff x="1524000" y="2743199"/>
            <a:chExt cx="5943602" cy="3320456"/>
          </a:xfrm>
        </p:grpSpPr>
        <p:sp>
          <p:nvSpPr>
            <p:cNvPr id="30" name="Right Triangle 29"/>
            <p:cNvSpPr/>
            <p:nvPr/>
          </p:nvSpPr>
          <p:spPr>
            <a:xfrm>
              <a:off x="1524002" y="2743199"/>
              <a:ext cx="5943600" cy="3320456"/>
            </a:xfrm>
            <a:prstGeom prst="rtTriangl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524000" y="5565156"/>
              <a:ext cx="9905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517004" y="5565156"/>
              <a:ext cx="0" cy="4445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we will be going over:</a:t>
            </a:r>
          </a:p>
          <a:p>
            <a:endParaRPr lang="en-US" sz="1500" dirty="0" smtClean="0"/>
          </a:p>
          <a:p>
            <a:r>
              <a:rPr lang="en-US" dirty="0" smtClean="0"/>
              <a:t>	Review of angles and 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triangles</a:t>
            </a:r>
          </a:p>
          <a:p>
            <a:r>
              <a:rPr lang="en-US" dirty="0" smtClean="0"/>
              <a:t>	Triangles in circles</a:t>
            </a:r>
          </a:p>
          <a:p>
            <a:r>
              <a:rPr lang="en-US" dirty="0"/>
              <a:t>	</a:t>
            </a:r>
            <a:r>
              <a:rPr lang="en-US" dirty="0" smtClean="0"/>
              <a:t>Trigonometric functions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called a “</a:t>
            </a:r>
            <a:r>
              <a:rPr lang="en-US" dirty="0" smtClean="0">
                <a:solidFill>
                  <a:srgbClr val="FFC000"/>
                </a:solidFill>
              </a:rPr>
              <a:t>central angle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4236094" y="3445328"/>
            <a:ext cx="1250306" cy="1178516"/>
            <a:chOff x="1524000" y="2743200"/>
            <a:chExt cx="5943600" cy="3200400"/>
          </a:xfrm>
        </p:grpSpPr>
        <p:sp>
          <p:nvSpPr>
            <p:cNvPr id="21" name="Right Triangle 20"/>
            <p:cNvSpPr/>
            <p:nvPr/>
          </p:nvSpPr>
          <p:spPr>
            <a:xfrm>
              <a:off x="1524000" y="2743200"/>
              <a:ext cx="5943600" cy="3200400"/>
            </a:xfrm>
            <a:prstGeom prst="rtTriangle">
              <a:avLst/>
            </a:prstGeom>
            <a:ln w="635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524000" y="5388951"/>
              <a:ext cx="9905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517004" y="5388951"/>
              <a:ext cx="0" cy="4445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Angles are “swept” around the circle like a backwards clock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6094" y="34453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Remember, the slope of a line is 	</a:t>
            </a:r>
            <a:r>
              <a:rPr lang="en-US" u="sng" dirty="0" smtClean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	 </a:t>
            </a:r>
            <a:r>
              <a:rPr lang="en-US" dirty="0" smtClean="0"/>
              <a:t>run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6094" y="34453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284984" y="4006674"/>
            <a:ext cx="7601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rise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0144" y="4572000"/>
            <a:ext cx="6735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run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19" name="Straight Connector 18"/>
          <p:cNvCxnSpPr>
            <a:stCxn id="21" idx="4"/>
            <a:endCxn id="21" idx="0"/>
          </p:cNvCxnSpPr>
          <p:nvPr/>
        </p:nvCxnSpPr>
        <p:spPr>
          <a:xfrm flipV="1">
            <a:off x="4236094" y="3445328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So, the slope of the hypotenuse is:	</a:t>
            </a:r>
            <a:r>
              <a:rPr lang="en-US" u="sng" dirty="0" smtClean="0"/>
              <a:t>rise</a:t>
            </a:r>
          </a:p>
          <a:p>
            <a:pPr>
              <a:spcBef>
                <a:spcPts val="0"/>
              </a:spcBef>
            </a:pPr>
            <a:r>
              <a:rPr lang="en-US" sz="1000" dirty="0" smtClean="0"/>
              <a:t>	 </a:t>
            </a:r>
            <a:r>
              <a:rPr lang="en-US" dirty="0" smtClean="0"/>
              <a:t>run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514600" y="2895600"/>
            <a:ext cx="3429000" cy="3429000"/>
            <a:chOff x="533400" y="2209800"/>
            <a:chExt cx="3429000" cy="3429000"/>
          </a:xfrm>
        </p:grpSpPr>
        <p:sp>
          <p:nvSpPr>
            <p:cNvPr id="4" name="Oval 3"/>
            <p:cNvSpPr/>
            <p:nvPr/>
          </p:nvSpPr>
          <p:spPr>
            <a:xfrm>
              <a:off x="533400" y="2209800"/>
              <a:ext cx="3429000" cy="3429000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1447" y="3429000"/>
              <a:ext cx="31290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solidFill>
                    <a:srgbClr val="FFC000"/>
                  </a:solidFill>
                </a:rPr>
                <a:t>.</a:t>
              </a:r>
              <a:endParaRPr lang="en-US" sz="4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36094" y="34453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40144" y="4572000"/>
            <a:ext cx="6735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run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060999">
            <a:off x="3705957" y="3595581"/>
            <a:ext cx="2037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hypotenuse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284984" y="4006674"/>
            <a:ext cx="7601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rise</a:t>
            </a:r>
            <a:endParaRPr lang="en-US" sz="2500" dirty="0">
              <a:solidFill>
                <a:srgbClr val="CC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236094" y="3445328"/>
            <a:ext cx="1250306" cy="1178516"/>
          </a:xfrm>
          <a:prstGeom prst="line">
            <a:avLst/>
          </a:prstGeom>
          <a:ln w="63500" cap="rnd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3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If you	double the rise, it forms a geometric “</a:t>
            </a:r>
            <a:r>
              <a:rPr lang="en-US" dirty="0" smtClean="0">
                <a:solidFill>
                  <a:srgbClr val="FFC000"/>
                </a:solidFill>
              </a:rPr>
              <a:t>chord</a:t>
            </a:r>
            <a:r>
              <a:rPr lang="en-US" dirty="0" smtClean="0"/>
              <a:t>” (which is what the Greeks were interested in)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26894" y="3597728"/>
            <a:ext cx="1250306" cy="1453558"/>
            <a:chOff x="1204423" y="2949002"/>
            <a:chExt cx="3505200" cy="3947310"/>
          </a:xfrm>
        </p:grpSpPr>
        <p:grpSp>
          <p:nvGrpSpPr>
            <p:cNvPr id="7" name="Group 6"/>
            <p:cNvGrpSpPr/>
            <p:nvPr/>
          </p:nvGrpSpPr>
          <p:grpSpPr>
            <a:xfrm>
              <a:off x="1204423" y="2949002"/>
              <a:ext cx="3505200" cy="3320456"/>
              <a:chOff x="1204423" y="2949002"/>
              <a:chExt cx="3505200" cy="3320456"/>
            </a:xfrm>
          </p:grpSpPr>
          <p:grpSp>
            <p:nvGrpSpPr>
              <p:cNvPr id="14" name="Group 13"/>
              <p:cNvGrpSpPr/>
              <p:nvPr/>
            </p:nvGrpSpPr>
            <p:grpSpPr>
              <a:xfrm flipH="1">
                <a:off x="1204423" y="2949002"/>
                <a:ext cx="3505200" cy="3200400"/>
                <a:chOff x="1524000" y="2743200"/>
                <a:chExt cx="5943600" cy="3200400"/>
              </a:xfrm>
            </p:grpSpPr>
            <p:sp>
              <p:nvSpPr>
                <p:cNvPr id="21" name="Right Triangle 20"/>
                <p:cNvSpPr/>
                <p:nvPr/>
              </p:nvSpPr>
              <p:spPr>
                <a:xfrm>
                  <a:off x="1524000" y="2743200"/>
                  <a:ext cx="5943600" cy="3200400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524000" y="5388951"/>
                  <a:ext cx="990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>
                  <a:off x="2517004" y="5388951"/>
                  <a:ext cx="0" cy="4445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2041560" y="4973961"/>
                <a:ext cx="1280624" cy="1295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</p:grpSp>
        <p:sp>
          <p:nvSpPr>
            <p:cNvPr id="8" name="Arc 7"/>
            <p:cNvSpPr/>
            <p:nvPr/>
          </p:nvSpPr>
          <p:spPr>
            <a:xfrm>
              <a:off x="1623425" y="4767033"/>
              <a:ext cx="1804447" cy="2129279"/>
            </a:xfrm>
            <a:prstGeom prst="arc">
              <a:avLst>
                <a:gd name="adj1" fmla="val 17106648"/>
                <a:gd name="adj2" fmla="val 21521798"/>
              </a:avLst>
            </a:prstGeom>
            <a:ln w="4445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30944" y="4724400"/>
            <a:ext cx="67358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run</a:t>
            </a:r>
            <a:endParaRPr lang="en-US" sz="2500" dirty="0">
              <a:solidFill>
                <a:srgbClr val="CC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060999">
            <a:off x="6296757" y="3747981"/>
            <a:ext cx="2037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CCFFFF"/>
                </a:solidFill>
              </a:rPr>
              <a:t>hypotenuse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7875784" y="4159074"/>
            <a:ext cx="76014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</a:rPr>
              <a:t>rise</a:t>
            </a:r>
            <a:endParaRPr lang="en-US" sz="2500" dirty="0">
              <a:solidFill>
                <a:srgbClr val="CCFF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05400" y="3048000"/>
            <a:ext cx="3429000" cy="3429000"/>
            <a:chOff x="2514600" y="2895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2514600" y="2895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5486400" y="4604658"/>
              <a:ext cx="0" cy="1091156"/>
            </a:xfrm>
            <a:prstGeom prst="line">
              <a:avLst/>
            </a:prstGeom>
            <a:ln w="63500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 rot="16200000">
            <a:off x="7511263" y="4466535"/>
            <a:ext cx="24432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CFFFF"/>
                </a:solidFill>
                <a:sym typeface="Wingdings"/>
              </a:rPr>
              <a:t></a:t>
            </a:r>
            <a:r>
              <a:rPr lang="en-US" sz="2500" dirty="0" smtClean="0">
                <a:solidFill>
                  <a:srgbClr val="CCFFFF"/>
                </a:solidFill>
              </a:rPr>
              <a:t>    chord    </a:t>
            </a:r>
            <a:r>
              <a:rPr lang="en-US" sz="2500" dirty="0" smtClean="0">
                <a:solidFill>
                  <a:srgbClr val="CCFFFF"/>
                </a:solidFill>
                <a:sym typeface="Wingdings"/>
              </a:rPr>
              <a:t></a:t>
            </a:r>
            <a:endParaRPr lang="en-US" sz="25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Hipparchus calculated </a:t>
            </a:r>
            <a:r>
              <a:rPr lang="en-US" dirty="0"/>
              <a:t>the </a:t>
            </a:r>
            <a:r>
              <a:rPr lang="en-US" dirty="0" smtClean="0"/>
              <a:t>first chord table about 125 BC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742"/>
            <a:ext cx="3403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03600" y="6629400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https://en.wikipedia.org/wiki/Hipparchus</a:t>
            </a:r>
          </a:p>
        </p:txBody>
      </p:sp>
    </p:spTree>
    <p:extLst>
      <p:ext uri="{BB962C8B-B14F-4D97-AF65-F5344CB8AC3E}">
        <p14:creationId xmlns:p14="http://schemas.microsoft.com/office/powerpoint/2010/main" val="32313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According to the Pythagorean Theorem, the length of the hypotenuse will be:</a:t>
            </a:r>
          </a:p>
          <a:p>
            <a:endParaRPr lang="en-US" dirty="0"/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86400" y="2895600"/>
            <a:ext cx="3429000" cy="3429000"/>
            <a:chOff x="5486400" y="2895600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5486400" y="28956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7207894" y="3445328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511944" y="45720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060999">
              <a:off x="6677757" y="3595581"/>
              <a:ext cx="203774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 smtClean="0">
                  <a:solidFill>
                    <a:srgbClr val="CCFFFF"/>
                  </a:solidFill>
                </a:rPr>
                <a:t>hypotenuse</a:t>
              </a:r>
              <a:endParaRPr lang="en-US" sz="2500" b="1" dirty="0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8256784" y="4006674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7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9580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trigonometry was developed in India starting in the 500s 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trigonometry, the terms “opposite” and “adjacent” are traditionally used for the “rise” and the “run”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704546" y="3200400"/>
            <a:ext cx="3601254" cy="3429000"/>
            <a:chOff x="4191000" y="3200400"/>
            <a:chExt cx="3601254" cy="3429000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0" y="3200400"/>
              <a:ext cx="3601254" cy="3429000"/>
              <a:chOff x="4191000" y="3200400"/>
              <a:chExt cx="3601254" cy="3429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191000" y="32004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5912494" y="3750128"/>
                <a:ext cx="1250306" cy="1453558"/>
                <a:chOff x="1204423" y="2949002"/>
                <a:chExt cx="3505200" cy="3947310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1204423" y="2949002"/>
                  <a:ext cx="3505200" cy="3320456"/>
                  <a:chOff x="1204423" y="2949002"/>
                  <a:chExt cx="3505200" cy="3320456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 flipH="1">
                    <a:off x="1204423" y="2949002"/>
                    <a:ext cx="3505200" cy="3200400"/>
                    <a:chOff x="1524000" y="2743200"/>
                    <a:chExt cx="5943600" cy="3200400"/>
                  </a:xfrm>
                </p:grpSpPr>
                <p:sp>
                  <p:nvSpPr>
                    <p:cNvPr id="20" name="Right Triangle 19"/>
                    <p:cNvSpPr/>
                    <p:nvPr/>
                  </p:nvSpPr>
                  <p:spPr>
                    <a:xfrm>
                      <a:off x="1524000" y="2743200"/>
                      <a:ext cx="5943600" cy="3200400"/>
                    </a:xfrm>
                    <a:prstGeom prst="rtTriangle">
                      <a:avLst/>
                    </a:prstGeom>
                    <a:ln w="635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1524000" y="5388951"/>
                      <a:ext cx="990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flipH="1">
                      <a:off x="2517004" y="5388951"/>
                      <a:ext cx="0" cy="4445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2041560" y="4973961"/>
                    <a:ext cx="1280624" cy="129549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17" name="Arc 16"/>
                <p:cNvSpPr/>
                <p:nvPr/>
              </p:nvSpPr>
              <p:spPr>
                <a:xfrm>
                  <a:off x="1623425" y="4767033"/>
                  <a:ext cx="1804447" cy="2129279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rot="16200000">
                <a:off x="6917040" y="4256346"/>
                <a:ext cx="760144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rise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260618" y="4853226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run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6200000">
                <a:off x="6835421" y="4213580"/>
                <a:ext cx="14366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opposite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932714" y="5122434"/>
                <a:ext cx="148951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CCFFFF"/>
                    </a:solidFill>
                  </a:rPr>
                  <a:t>adjacent</a:t>
                </a: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060999">
              <a:off x="5410482" y="3929918"/>
              <a:ext cx="194658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hypotenuse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300" dirty="0" err="1" smtClean="0"/>
              <a:t>Obj</a:t>
            </a:r>
            <a:r>
              <a:rPr lang="en-US" sz="3300" dirty="0" smtClean="0"/>
              <a:t> 1) Apply </a:t>
            </a:r>
            <a:r>
              <a:rPr lang="en-US" sz="3300" dirty="0"/>
              <a:t>the six trigonometric functions </a:t>
            </a:r>
            <a:r>
              <a:rPr lang="en-US" sz="3300" dirty="0" smtClean="0"/>
              <a:t>to </a:t>
            </a:r>
            <a:r>
              <a:rPr lang="en-US" sz="3300" dirty="0"/>
              <a:t>solve problems using </a:t>
            </a:r>
            <a:r>
              <a:rPr lang="en-US" sz="3300" dirty="0" smtClean="0"/>
              <a:t>degrees</a:t>
            </a:r>
            <a:r>
              <a:rPr lang="en-US" sz="3300" dirty="0"/>
              <a:t>, right triangles and unit </a:t>
            </a:r>
            <a:r>
              <a:rPr lang="en-US" sz="3300" dirty="0" smtClean="0"/>
              <a:t>circles </a:t>
            </a:r>
          </a:p>
          <a:p>
            <a:pPr lvl="0">
              <a:spcBef>
                <a:spcPts val="0"/>
              </a:spcBef>
            </a:pPr>
            <a:endParaRPr lang="en-US" sz="1500" dirty="0" smtClean="0"/>
          </a:p>
          <a:p>
            <a:pPr lvl="0">
              <a:spcBef>
                <a:spcPts val="0"/>
              </a:spcBef>
            </a:pPr>
            <a:r>
              <a:rPr lang="en-US" sz="3300" dirty="0" err="1" smtClean="0"/>
              <a:t>Obj</a:t>
            </a:r>
            <a:r>
              <a:rPr lang="en-US" sz="3300" dirty="0" smtClean="0"/>
              <a:t> 2) </a:t>
            </a:r>
            <a:r>
              <a:rPr lang="en-US" sz="3300" dirty="0"/>
              <a:t>State the exact values of trigonometric functions of special angles, and compute approximate values using </a:t>
            </a:r>
            <a:r>
              <a:rPr lang="en-US" sz="3300" dirty="0" smtClean="0"/>
              <a:t>technology </a:t>
            </a:r>
          </a:p>
          <a:p>
            <a:pPr lvl="0">
              <a:spcBef>
                <a:spcPts val="0"/>
              </a:spcBef>
            </a:pPr>
            <a:endParaRPr lang="en-US" sz="1500" dirty="0" smtClean="0"/>
          </a:p>
          <a:p>
            <a:pPr lvl="0">
              <a:spcBef>
                <a:spcPts val="0"/>
              </a:spcBef>
            </a:pPr>
            <a:r>
              <a:rPr lang="en-US" sz="3300" dirty="0" err="1" smtClean="0"/>
              <a:t>Obj</a:t>
            </a:r>
            <a:r>
              <a:rPr lang="en-US" sz="3300" dirty="0" smtClean="0"/>
              <a:t> 4) Apply </a:t>
            </a:r>
            <a:r>
              <a:rPr lang="en-US" sz="3300" dirty="0"/>
              <a:t>trigonometric identities to simplify expressions and to solve </a:t>
            </a:r>
            <a:r>
              <a:rPr lang="en-US" sz="3300" dirty="0" smtClean="0"/>
              <a:t>equations</a:t>
            </a:r>
            <a:endParaRPr lang="en-US" sz="33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736846" cy="5638800"/>
          </a:xfrm>
        </p:spPr>
        <p:txBody>
          <a:bodyPr/>
          <a:lstStyle/>
          <a:p>
            <a:r>
              <a:rPr lang="en-US" dirty="0" smtClean="0"/>
              <a:t>There are six trig functions:</a:t>
            </a:r>
          </a:p>
          <a:p>
            <a:endParaRPr lang="en-US" sz="2000" dirty="0" smtClean="0"/>
          </a:p>
          <a:p>
            <a:r>
              <a:rPr lang="en-US" dirty="0" smtClean="0"/>
              <a:t>sine(</a:t>
            </a:r>
            <a:r>
              <a:rPr lang="en-US" i="1" dirty="0" smtClean="0"/>
              <a:t>θ</a:t>
            </a:r>
            <a:r>
              <a:rPr lang="en-US" dirty="0" smtClean="0"/>
              <a:t>) = </a:t>
            </a:r>
            <a:r>
              <a:rPr lang="en-US" u="sng" dirty="0"/>
              <a:t>length of side opposite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 length </a:t>
            </a:r>
            <a:r>
              <a:rPr lang="en-US" dirty="0"/>
              <a:t>of </a:t>
            </a:r>
            <a:r>
              <a:rPr lang="en-US" dirty="0" smtClean="0"/>
              <a:t>hypotenuse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Abbreviated “sin”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382000" y="4881337"/>
            <a:ext cx="208890" cy="163683"/>
            <a:chOff x="8249310" y="5007114"/>
            <a:chExt cx="208890" cy="163683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249816" y="5007114"/>
              <a:ext cx="208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49310" y="5007114"/>
              <a:ext cx="0" cy="1636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324600" y="3910308"/>
            <a:ext cx="2910794" cy="2490492"/>
            <a:chOff x="6324600" y="3910308"/>
            <a:chExt cx="2910794" cy="2490492"/>
          </a:xfrm>
        </p:grpSpPr>
        <p:grpSp>
          <p:nvGrpSpPr>
            <p:cNvPr id="39" name="Group 38"/>
            <p:cNvGrpSpPr/>
            <p:nvPr/>
          </p:nvGrpSpPr>
          <p:grpSpPr>
            <a:xfrm>
              <a:off x="6324600" y="3910308"/>
              <a:ext cx="2910794" cy="2490492"/>
              <a:chOff x="6385606" y="3834108"/>
              <a:chExt cx="2910794" cy="2490492"/>
            </a:xfrm>
          </p:grpSpPr>
          <p:sp>
            <p:nvSpPr>
              <p:cNvPr id="31" name="Right Triangle 30"/>
              <p:cNvSpPr/>
              <p:nvPr/>
            </p:nvSpPr>
            <p:spPr>
              <a:xfrm flipH="1">
                <a:off x="7659854" y="4272302"/>
                <a:ext cx="950745" cy="807052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385606" y="3834108"/>
                <a:ext cx="2910794" cy="2490492"/>
                <a:chOff x="6400800" y="3834108"/>
                <a:chExt cx="2910794" cy="2490492"/>
              </a:xfrm>
            </p:grpSpPr>
            <p:sp>
              <p:nvSpPr>
                <p:cNvPr id="28" name="Arc 27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6400800" y="3834108"/>
                  <a:ext cx="2910794" cy="2490492"/>
                  <a:chOff x="6400800" y="3834108"/>
                  <a:chExt cx="2910794" cy="2490492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558994" y="4996934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 rot="19214251">
                    <a:off x="7273852" y="4203304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 rot="16200000">
                    <a:off x="8435140" y="46978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41" name="Rectangle 40"/>
            <p:cNvSpPr/>
            <p:nvPr/>
          </p:nvSpPr>
          <p:spPr>
            <a:xfrm rot="16200000">
              <a:off x="8300675" y="4725498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3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Aryabhata called the </a:t>
            </a:r>
          </a:p>
          <a:p>
            <a:r>
              <a:rPr lang="en-US" dirty="0" smtClean="0"/>
              <a:t>rise “</a:t>
            </a:r>
            <a:r>
              <a:rPr lang="en-US" i="1" dirty="0" err="1"/>
              <a:t>ardha-jya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1"/>
          <a:stretch/>
        </p:blipFill>
        <p:spPr bwMode="auto">
          <a:xfrm>
            <a:off x="5965371" y="1409700"/>
            <a:ext cx="3178629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https://en.wikipedia.org/wiki/Aryabhata#/media/File:2064_aryabhata-crp.jpg</a:t>
            </a:r>
          </a:p>
        </p:txBody>
      </p:sp>
    </p:spTree>
    <p:extLst>
      <p:ext uri="{BB962C8B-B14F-4D97-AF65-F5344CB8AC3E}">
        <p14:creationId xmlns:p14="http://schemas.microsoft.com/office/powerpoint/2010/main" val="24722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Arabic mathematicians called it “</a:t>
            </a:r>
            <a:r>
              <a:rPr lang="en-US" i="1" dirty="0" err="1" smtClean="0"/>
              <a:t>jiba</a:t>
            </a:r>
            <a:r>
              <a:rPr lang="en-US" dirty="0" smtClean="0"/>
              <a:t>” or “</a:t>
            </a:r>
            <a:r>
              <a:rPr lang="en-US" dirty="0" err="1" smtClean="0"/>
              <a:t>jb</a:t>
            </a:r>
            <a:r>
              <a:rPr lang="en-US" dirty="0" smtClean="0"/>
              <a:t>” (since Arabic doesn’t have vowels)</a:t>
            </a:r>
          </a:p>
          <a:p>
            <a:endParaRPr lang="en-US" sz="2000" dirty="0"/>
          </a:p>
          <a:p>
            <a:r>
              <a:rPr lang="en-US" dirty="0" smtClean="0"/>
              <a:t>Europeans translating it to Latin misread it as “</a:t>
            </a:r>
            <a:r>
              <a:rPr lang="en-US" dirty="0" err="1" smtClean="0"/>
              <a:t>jaib</a:t>
            </a:r>
            <a:r>
              <a:rPr lang="en-US" dirty="0" smtClean="0"/>
              <a:t>” (inlet)</a:t>
            </a:r>
          </a:p>
          <a:p>
            <a:endParaRPr lang="en-US" sz="2000" dirty="0" smtClean="0"/>
          </a:p>
          <a:p>
            <a:r>
              <a:rPr lang="en-US" dirty="0" smtClean="0"/>
              <a:t>So they called it “sinus” (Latin for “inlet”)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There are six trig functions:</a:t>
            </a:r>
          </a:p>
          <a:p>
            <a:endParaRPr lang="en-US" sz="2000" dirty="0" smtClean="0"/>
          </a:p>
          <a:p>
            <a:r>
              <a:rPr lang="en-US" dirty="0" smtClean="0"/>
              <a:t>cosine(</a:t>
            </a:r>
            <a:r>
              <a:rPr lang="en-US" i="1" dirty="0" smtClean="0"/>
              <a:t>θ</a:t>
            </a:r>
            <a:r>
              <a:rPr lang="en-US" dirty="0" smtClean="0"/>
              <a:t>)</a:t>
            </a:r>
            <a:r>
              <a:rPr lang="en-US" sz="2000" dirty="0" smtClean="0"/>
              <a:t> </a:t>
            </a:r>
            <a:r>
              <a:rPr lang="en-US" dirty="0" smtClean="0"/>
              <a:t>=</a:t>
            </a:r>
            <a:r>
              <a:rPr lang="en-US" sz="2000" dirty="0" smtClean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adjacent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</a:t>
            </a:r>
            <a:r>
              <a:rPr lang="en-US" dirty="0" smtClean="0"/>
              <a:t>     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 smtClean="0"/>
              <a:t>hypotenuse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Abbreviated “cos”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400" y="4062708"/>
            <a:ext cx="2910794" cy="2490492"/>
            <a:chOff x="6324600" y="3910308"/>
            <a:chExt cx="2910794" cy="2490492"/>
          </a:xfrm>
        </p:grpSpPr>
        <p:grpSp>
          <p:nvGrpSpPr>
            <p:cNvPr id="34" name="Group 33"/>
            <p:cNvGrpSpPr/>
            <p:nvPr/>
          </p:nvGrpSpPr>
          <p:grpSpPr>
            <a:xfrm>
              <a:off x="6324600" y="3910308"/>
              <a:ext cx="2910794" cy="2490492"/>
              <a:chOff x="6385606" y="3834108"/>
              <a:chExt cx="2910794" cy="2490492"/>
            </a:xfrm>
          </p:grpSpPr>
          <p:sp>
            <p:nvSpPr>
              <p:cNvPr id="36" name="Right Triangle 35"/>
              <p:cNvSpPr/>
              <p:nvPr/>
            </p:nvSpPr>
            <p:spPr>
              <a:xfrm flipH="1">
                <a:off x="7659854" y="4272302"/>
                <a:ext cx="950745" cy="807052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385606" y="3834108"/>
                <a:ext cx="2910794" cy="2490492"/>
                <a:chOff x="6400800" y="3834108"/>
                <a:chExt cx="2910794" cy="2490492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6400800" y="3834108"/>
                  <a:ext cx="2910794" cy="2490492"/>
                  <a:chOff x="6400800" y="3834108"/>
                  <a:chExt cx="2910794" cy="2490492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7558994" y="4996934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19214251">
                    <a:off x="7273852" y="4203304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rot="16200000">
                    <a:off x="8435140" y="46978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35" name="Rectangle 34"/>
            <p:cNvSpPr/>
            <p:nvPr/>
          </p:nvSpPr>
          <p:spPr>
            <a:xfrm rot="16200000">
              <a:off x="8300675" y="4725498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sin or cos be a whole number?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sin or cos be a whole number?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2438400"/>
            <a:ext cx="3429000" cy="3429000"/>
            <a:chOff x="5181600" y="2971800"/>
            <a:chExt cx="3429000" cy="3429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8015643" y="4136570"/>
                <a:ext cx="854824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0º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31" name="Straight Connector 30"/>
            <p:cNvCxnSpPr>
              <a:endCxn id="36" idx="6"/>
            </p:cNvCxnSpPr>
            <p:nvPr/>
          </p:nvCxnSpPr>
          <p:spPr>
            <a:xfrm>
              <a:off x="6896100" y="4686300"/>
              <a:ext cx="17145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67200" y="25908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i="1" dirty="0" smtClean="0">
                <a:solidFill>
                  <a:srgbClr val="FFFF00"/>
                </a:solidFill>
              </a:rPr>
              <a:t>θ </a:t>
            </a:r>
            <a:r>
              <a:rPr lang="en-US" dirty="0" smtClean="0">
                <a:solidFill>
                  <a:srgbClr val="FFFF00"/>
                </a:solidFill>
              </a:rPr>
              <a:t>= 0º</a:t>
            </a:r>
          </a:p>
          <a:p>
            <a:r>
              <a:rPr lang="en-US" dirty="0" smtClean="0"/>
              <a:t>The </a:t>
            </a:r>
            <a:r>
              <a:rPr lang="en-US" dirty="0"/>
              <a:t>sin </a:t>
            </a:r>
            <a:r>
              <a:rPr lang="en-US" dirty="0" smtClean="0"/>
              <a:t>(</a:t>
            </a:r>
            <a:r>
              <a:rPr lang="en-US" dirty="0"/>
              <a:t>rise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and the </a:t>
            </a:r>
          </a:p>
          <a:p>
            <a:r>
              <a:rPr lang="en-US" dirty="0" smtClean="0"/>
              <a:t>cos (run)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360º, 720º, -360º …</a:t>
            </a:r>
          </a:p>
          <a:p>
            <a:r>
              <a:rPr lang="en-US" dirty="0" smtClean="0"/>
              <a:t>(are you seeing a pattern here?)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360º, 720º, -360º …</a:t>
            </a:r>
          </a:p>
          <a:p>
            <a:r>
              <a:rPr lang="en-US" dirty="0" smtClean="0"/>
              <a:t>(are you seeing a pattern here?)</a:t>
            </a:r>
          </a:p>
          <a:p>
            <a:endParaRPr lang="en-US" dirty="0"/>
          </a:p>
          <a:p>
            <a:r>
              <a:rPr lang="en-US" dirty="0" smtClean="0"/>
              <a:t>It will be true for any integer multiple of 360º</a:t>
            </a:r>
          </a:p>
          <a:p>
            <a:r>
              <a:rPr lang="en-US" dirty="0" smtClean="0"/>
              <a:t>It cycles around!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repeating (cyclical) pattern will be very important…</a:t>
            </a:r>
          </a:p>
          <a:p>
            <a:r>
              <a:rPr lang="en-US" dirty="0" smtClean="0"/>
              <a:t>More about that 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1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sin or cos be a whole number?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3400" y="2438400"/>
            <a:ext cx="3429000" cy="3429000"/>
            <a:chOff x="5181600" y="2971800"/>
            <a:chExt cx="3429000" cy="3429000"/>
          </a:xfrm>
        </p:grpSpPr>
        <p:grpSp>
          <p:nvGrpSpPr>
            <p:cNvPr id="30" name="Group 29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34" name="Rectangle 33"/>
              <p:cNvSpPr/>
              <p:nvPr/>
            </p:nvSpPr>
            <p:spPr>
              <a:xfrm>
                <a:off x="6189622" y="4117520"/>
                <a:ext cx="1011277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180º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>
              <a:off x="5181600" y="4686300"/>
              <a:ext cx="1714500" cy="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67200" y="25908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i="1" dirty="0" smtClean="0">
                <a:solidFill>
                  <a:srgbClr val="FFFF00"/>
                </a:solidFill>
              </a:rPr>
              <a:t>θ </a:t>
            </a:r>
            <a:r>
              <a:rPr lang="en-US" dirty="0" smtClean="0">
                <a:solidFill>
                  <a:srgbClr val="FFFF00"/>
                </a:solidFill>
              </a:rPr>
              <a:t>= 180º</a:t>
            </a:r>
          </a:p>
          <a:p>
            <a:r>
              <a:rPr lang="en-US" dirty="0" smtClean="0"/>
              <a:t>The </a:t>
            </a:r>
            <a:r>
              <a:rPr lang="en-US" dirty="0"/>
              <a:t>sin </a:t>
            </a:r>
            <a:r>
              <a:rPr lang="en-US" dirty="0" smtClean="0"/>
              <a:t>(</a:t>
            </a:r>
            <a:r>
              <a:rPr lang="en-US" dirty="0"/>
              <a:t>rise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and the </a:t>
            </a:r>
          </a:p>
          <a:p>
            <a:r>
              <a:rPr lang="en-US" dirty="0" smtClean="0"/>
              <a:t>cos (run) = -1</a:t>
            </a:r>
            <a:endParaRPr lang="en-US" dirty="0"/>
          </a:p>
        </p:txBody>
      </p:sp>
      <p:sp>
        <p:nvSpPr>
          <p:cNvPr id="13" name="Arc 12"/>
          <p:cNvSpPr/>
          <p:nvPr/>
        </p:nvSpPr>
        <p:spPr>
          <a:xfrm>
            <a:off x="1619250" y="3406914"/>
            <a:ext cx="1581150" cy="1469886"/>
          </a:xfrm>
          <a:prstGeom prst="arc">
            <a:avLst>
              <a:gd name="adj1" fmla="val 13245472"/>
              <a:gd name="adj2" fmla="val 162991"/>
            </a:avLst>
          </a:prstGeom>
          <a:ln w="44450">
            <a:solidFill>
              <a:srgbClr val="CCFF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347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/>
            <a:r>
              <a:rPr lang="en-US" altLang="en-US" sz="7200" smtClean="0">
                <a:solidFill>
                  <a:srgbClr val="CCFF66"/>
                </a:solidFill>
                <a:latin typeface="Arial" charset="0"/>
                <a:cs typeface="Arial" charset="0"/>
              </a:rPr>
              <a:t> </a:t>
            </a:r>
          </a:p>
          <a:p>
            <a:endParaRPr lang="en-US" alt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0" y="65643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www.hrexaminer.com</a:t>
            </a:r>
          </a:p>
        </p:txBody>
      </p:sp>
    </p:spTree>
    <p:extLst>
      <p:ext uri="{BB962C8B-B14F-4D97-AF65-F5344CB8AC3E}">
        <p14:creationId xmlns:p14="http://schemas.microsoft.com/office/powerpoint/2010/main" val="20941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540º, 900º, -180º …</a:t>
            </a:r>
          </a:p>
          <a:p>
            <a:r>
              <a:rPr lang="en-US" dirty="0" smtClean="0"/>
              <a:t>(another cycle here?)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540º, 900º, -180º …</a:t>
            </a:r>
          </a:p>
          <a:p>
            <a:r>
              <a:rPr lang="en-US" dirty="0" smtClean="0"/>
              <a:t>(another cycle here?)</a:t>
            </a:r>
          </a:p>
          <a:p>
            <a:endParaRPr lang="en-US" dirty="0"/>
          </a:p>
          <a:p>
            <a:r>
              <a:rPr lang="en-US" dirty="0" smtClean="0"/>
              <a:t>It will be true for 180º</a:t>
            </a:r>
            <a:r>
              <a:rPr lang="en-US" sz="2000" dirty="0" smtClean="0"/>
              <a:t> </a:t>
            </a:r>
            <a:r>
              <a:rPr lang="en-US" dirty="0" smtClean="0"/>
              <a:t>+</a:t>
            </a:r>
            <a:r>
              <a:rPr lang="en-US" sz="2000" dirty="0" smtClean="0"/>
              <a:t> </a:t>
            </a:r>
            <a:r>
              <a:rPr lang="en-US" dirty="0" smtClean="0"/>
              <a:t>c360º</a:t>
            </a:r>
          </a:p>
          <a:p>
            <a:r>
              <a:rPr lang="en-US" dirty="0" smtClean="0"/>
              <a:t>for any </a:t>
            </a:r>
            <a:r>
              <a:rPr lang="en-US" dirty="0"/>
              <a:t>integer </a:t>
            </a:r>
            <a:r>
              <a:rPr lang="en-US" dirty="0" smtClean="0"/>
              <a:t>multiplier “c”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sin or cos be a whole number?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2438400"/>
            <a:ext cx="3429000" cy="3429000"/>
            <a:chOff x="5181600" y="2971800"/>
            <a:chExt cx="3429000" cy="3429000"/>
          </a:xfrm>
        </p:grpSpPr>
        <p:grpSp>
          <p:nvGrpSpPr>
            <p:cNvPr id="10" name="Group 9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222376" y="3883967"/>
                <a:ext cx="854824" cy="784086"/>
                <a:chOff x="1245022" y="4140178"/>
                <a:chExt cx="2396476" cy="212927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245022" y="4767033"/>
                  <a:ext cx="2396476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90º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1541035" y="4140178"/>
                  <a:ext cx="1804447" cy="2129279"/>
                </a:xfrm>
                <a:prstGeom prst="arc">
                  <a:avLst>
                    <a:gd name="adj1" fmla="val 14928642"/>
                    <a:gd name="adj2" fmla="val 3920176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</p:grpSp>
        <p:cxnSp>
          <p:nvCxnSpPr>
            <p:cNvPr id="27" name="Straight Connector 26"/>
            <p:cNvCxnSpPr>
              <a:endCxn id="25" idx="0"/>
            </p:cNvCxnSpPr>
            <p:nvPr/>
          </p:nvCxnSpPr>
          <p:spPr>
            <a:xfrm flipV="1">
              <a:off x="6896100" y="2971800"/>
              <a:ext cx="0" cy="17145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67200" y="25908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i="1" dirty="0" smtClean="0">
                <a:solidFill>
                  <a:srgbClr val="FFFF00"/>
                </a:solidFill>
              </a:rPr>
              <a:t>θ </a:t>
            </a:r>
            <a:r>
              <a:rPr lang="en-US" dirty="0" smtClean="0">
                <a:solidFill>
                  <a:srgbClr val="FFFF00"/>
                </a:solidFill>
              </a:rPr>
              <a:t>= 90º</a:t>
            </a:r>
          </a:p>
          <a:p>
            <a:r>
              <a:rPr lang="en-US" dirty="0" smtClean="0"/>
              <a:t>The </a:t>
            </a:r>
            <a:r>
              <a:rPr lang="en-US" dirty="0"/>
              <a:t>sin </a:t>
            </a:r>
            <a:r>
              <a:rPr lang="en-US" dirty="0" smtClean="0"/>
              <a:t>(</a:t>
            </a:r>
            <a:r>
              <a:rPr lang="en-US" dirty="0"/>
              <a:t>rise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and the </a:t>
            </a:r>
          </a:p>
          <a:p>
            <a:r>
              <a:rPr lang="en-US" dirty="0" smtClean="0"/>
              <a:t>cos (run)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450º, 810º, -270º …</a:t>
            </a:r>
          </a:p>
          <a:p>
            <a:r>
              <a:rPr lang="en-US" dirty="0" smtClean="0"/>
              <a:t>(again, a cycle?)</a:t>
            </a:r>
          </a:p>
          <a:p>
            <a:endParaRPr lang="en-US" dirty="0"/>
          </a:p>
          <a:p>
            <a:r>
              <a:rPr lang="en-US" dirty="0"/>
              <a:t>It will be true for </a:t>
            </a:r>
            <a:r>
              <a:rPr lang="en-US" dirty="0" smtClean="0"/>
              <a:t>90º </a:t>
            </a:r>
            <a:r>
              <a:rPr lang="en-US" dirty="0"/>
              <a:t>+ c360º</a:t>
            </a:r>
          </a:p>
          <a:p>
            <a:r>
              <a:rPr lang="en-US" dirty="0"/>
              <a:t>for any integer multiplier “c”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sin or cos be a whole number?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33400" y="2438400"/>
            <a:ext cx="3429000" cy="3429000"/>
            <a:chOff x="5181600" y="2971800"/>
            <a:chExt cx="3429000" cy="3429000"/>
          </a:xfrm>
        </p:grpSpPr>
        <p:grpSp>
          <p:nvGrpSpPr>
            <p:cNvPr id="10" name="Group 9"/>
            <p:cNvGrpSpPr/>
            <p:nvPr/>
          </p:nvGrpSpPr>
          <p:grpSpPr>
            <a:xfrm>
              <a:off x="5181600" y="2971800"/>
              <a:ext cx="3429000" cy="3429000"/>
              <a:chOff x="5486400" y="2895600"/>
              <a:chExt cx="3429000" cy="34290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486400" y="2895600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222376" y="3883967"/>
                <a:ext cx="854824" cy="784086"/>
                <a:chOff x="1245022" y="4140178"/>
                <a:chExt cx="2396476" cy="212927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245022" y="4767033"/>
                  <a:ext cx="2396476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90º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1541035" y="4140178"/>
                  <a:ext cx="1804447" cy="2129279"/>
                </a:xfrm>
                <a:prstGeom prst="arc">
                  <a:avLst>
                    <a:gd name="adj1" fmla="val 14928642"/>
                    <a:gd name="adj2" fmla="val 3920176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</p:grpSp>
        </p:grpSp>
        <p:cxnSp>
          <p:nvCxnSpPr>
            <p:cNvPr id="27" name="Straight Connector 26"/>
            <p:cNvCxnSpPr/>
            <p:nvPr/>
          </p:nvCxnSpPr>
          <p:spPr>
            <a:xfrm flipV="1">
              <a:off x="6896100" y="4686300"/>
              <a:ext cx="0" cy="1714500"/>
            </a:xfrm>
            <a:prstGeom prst="line">
              <a:avLst/>
            </a:pr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267200" y="2590800"/>
            <a:ext cx="4800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At </a:t>
            </a:r>
            <a:r>
              <a:rPr lang="en-US" i="1" dirty="0" smtClean="0">
                <a:solidFill>
                  <a:srgbClr val="FFFF00"/>
                </a:solidFill>
              </a:rPr>
              <a:t>θ </a:t>
            </a:r>
            <a:r>
              <a:rPr lang="en-US" dirty="0" smtClean="0">
                <a:solidFill>
                  <a:srgbClr val="FFFF00"/>
                </a:solidFill>
              </a:rPr>
              <a:t>= 270º</a:t>
            </a:r>
          </a:p>
          <a:p>
            <a:r>
              <a:rPr lang="en-US" dirty="0" smtClean="0"/>
              <a:t>The </a:t>
            </a:r>
            <a:r>
              <a:rPr lang="en-US" dirty="0"/>
              <a:t>sin </a:t>
            </a:r>
            <a:r>
              <a:rPr lang="en-US" dirty="0" smtClean="0"/>
              <a:t>(</a:t>
            </a:r>
            <a:r>
              <a:rPr lang="en-US" dirty="0"/>
              <a:t>rise</a:t>
            </a:r>
            <a:r>
              <a:rPr lang="en-US" dirty="0" smtClean="0"/>
              <a:t>)</a:t>
            </a:r>
            <a:r>
              <a:rPr lang="en-US" sz="2000" dirty="0" smtClean="0"/>
              <a:t> </a:t>
            </a:r>
            <a:r>
              <a:rPr lang="en-US" dirty="0" smtClean="0"/>
              <a:t>=</a:t>
            </a:r>
            <a:r>
              <a:rPr lang="en-US" sz="2000" dirty="0" smtClean="0"/>
              <a:t> </a:t>
            </a:r>
            <a:r>
              <a:rPr lang="en-US" dirty="0" smtClean="0"/>
              <a:t>-1</a:t>
            </a:r>
          </a:p>
          <a:p>
            <a:r>
              <a:rPr lang="en-US" dirty="0" smtClean="0"/>
              <a:t>and the </a:t>
            </a:r>
          </a:p>
          <a:p>
            <a:r>
              <a:rPr lang="en-US" dirty="0" smtClean="0"/>
              <a:t>cos (run)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638800"/>
          </a:xfrm>
        </p:spPr>
        <p:txBody>
          <a:bodyPr/>
          <a:lstStyle/>
          <a:p>
            <a:r>
              <a:rPr lang="en-US" dirty="0" smtClean="0"/>
              <a:t>This will also be true for 630º, 990º, -95º …</a:t>
            </a:r>
          </a:p>
          <a:p>
            <a:r>
              <a:rPr lang="en-US" dirty="0" smtClean="0"/>
              <a:t>(what’s with the cycles?)</a:t>
            </a:r>
          </a:p>
          <a:p>
            <a:endParaRPr lang="en-US" dirty="0"/>
          </a:p>
          <a:p>
            <a:r>
              <a:rPr lang="en-US" dirty="0"/>
              <a:t>It will be true for </a:t>
            </a:r>
            <a:r>
              <a:rPr lang="en-US" dirty="0" smtClean="0"/>
              <a:t>270º</a:t>
            </a:r>
            <a:r>
              <a:rPr lang="en-US" sz="2000" dirty="0" smtClean="0"/>
              <a:t> </a:t>
            </a:r>
            <a:r>
              <a:rPr lang="en-US" dirty="0"/>
              <a:t>+</a:t>
            </a:r>
            <a:r>
              <a:rPr lang="en-US" sz="2000" dirty="0"/>
              <a:t> </a:t>
            </a:r>
            <a:r>
              <a:rPr lang="en-US" dirty="0"/>
              <a:t>c360º</a:t>
            </a:r>
          </a:p>
          <a:p>
            <a:r>
              <a:rPr lang="en-US" dirty="0"/>
              <a:t>for any integer multiplier “c”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Trigonometry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dirty="0"/>
              <a:t>There are six trig functions:</a:t>
            </a:r>
          </a:p>
          <a:p>
            <a:endParaRPr lang="en-US" sz="2000" dirty="0" smtClean="0"/>
          </a:p>
          <a:p>
            <a:r>
              <a:rPr lang="en-US" dirty="0" smtClean="0"/>
              <a:t>tangent(</a:t>
            </a:r>
            <a:r>
              <a:rPr lang="en-US" i="1" dirty="0" smtClean="0"/>
              <a:t>θ</a:t>
            </a:r>
            <a:r>
              <a:rPr lang="en-US" dirty="0" smtClean="0"/>
              <a:t>)</a:t>
            </a:r>
            <a:r>
              <a:rPr lang="en-US" sz="1000" dirty="0" smtClean="0"/>
              <a:t> </a:t>
            </a:r>
            <a:r>
              <a:rPr lang="en-US" dirty="0"/>
              <a:t>=</a:t>
            </a:r>
            <a:r>
              <a:rPr lang="en-US" sz="1000" dirty="0"/>
              <a:t> </a:t>
            </a:r>
            <a:r>
              <a:rPr lang="en-US" u="sng" dirty="0"/>
              <a:t>length</a:t>
            </a:r>
            <a:r>
              <a:rPr lang="en-US" sz="2000" u="sng" dirty="0"/>
              <a:t> </a:t>
            </a:r>
            <a:r>
              <a:rPr lang="en-US" u="sng" dirty="0"/>
              <a:t>of</a:t>
            </a:r>
            <a:r>
              <a:rPr lang="en-US" sz="2000" u="sng" dirty="0"/>
              <a:t> </a:t>
            </a:r>
            <a:r>
              <a:rPr lang="en-US" u="sng" dirty="0"/>
              <a:t>side</a:t>
            </a:r>
            <a:r>
              <a:rPr lang="en-US" sz="2000" u="sng" dirty="0"/>
              <a:t> </a:t>
            </a:r>
            <a:r>
              <a:rPr lang="en-US" u="sng" dirty="0"/>
              <a:t>opposite</a:t>
            </a:r>
            <a:r>
              <a:rPr lang="en-US" sz="2000" u="sng" dirty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 length</a:t>
            </a:r>
            <a:r>
              <a:rPr lang="en-US" sz="2000" dirty="0" smtClean="0"/>
              <a:t> </a:t>
            </a:r>
            <a:r>
              <a:rPr lang="en-US" dirty="0"/>
              <a:t>of</a:t>
            </a:r>
            <a:r>
              <a:rPr lang="en-US" sz="2000" dirty="0"/>
              <a:t> </a:t>
            </a:r>
            <a:r>
              <a:rPr lang="en-US" dirty="0"/>
              <a:t>side</a:t>
            </a:r>
            <a:r>
              <a:rPr lang="en-US" sz="2000" dirty="0"/>
              <a:t> </a:t>
            </a:r>
            <a:r>
              <a:rPr lang="en-US" dirty="0"/>
              <a:t>adjacent</a:t>
            </a:r>
            <a:r>
              <a:rPr lang="en-US" sz="2000" dirty="0"/>
              <a:t> </a:t>
            </a:r>
            <a:r>
              <a:rPr lang="en-US" i="1" dirty="0" smtClean="0"/>
              <a:t>θ</a:t>
            </a:r>
          </a:p>
          <a:p>
            <a:pPr>
              <a:spcBef>
                <a:spcPts val="0"/>
              </a:spcBef>
            </a:pPr>
            <a:endParaRPr lang="en-US" sz="1000" i="1" dirty="0"/>
          </a:p>
          <a:p>
            <a:r>
              <a:rPr lang="en-US" dirty="0" smtClean="0"/>
              <a:t>			= </a:t>
            </a:r>
            <a:r>
              <a:rPr lang="en-US" u="sng" dirty="0" smtClean="0"/>
              <a:t>sin</a:t>
            </a:r>
            <a:r>
              <a:rPr lang="en-US" sz="2000" u="sng" dirty="0" smtClean="0"/>
              <a:t>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   </a:t>
            </a:r>
            <a:r>
              <a:rPr lang="en-US" dirty="0" smtClean="0"/>
              <a:t>  cos</a:t>
            </a:r>
            <a:r>
              <a:rPr lang="en-US" sz="2000" dirty="0" smtClean="0"/>
              <a:t> </a:t>
            </a:r>
            <a:r>
              <a:rPr lang="en-US" i="1" dirty="0" smtClean="0"/>
              <a:t>θ</a:t>
            </a:r>
            <a:endParaRPr lang="en-US" i="1" dirty="0"/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Abbreviated “tan”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400" y="4062708"/>
            <a:ext cx="2910794" cy="2490492"/>
            <a:chOff x="6324600" y="3910308"/>
            <a:chExt cx="2910794" cy="2490492"/>
          </a:xfrm>
        </p:grpSpPr>
        <p:grpSp>
          <p:nvGrpSpPr>
            <p:cNvPr id="34" name="Group 33"/>
            <p:cNvGrpSpPr/>
            <p:nvPr/>
          </p:nvGrpSpPr>
          <p:grpSpPr>
            <a:xfrm>
              <a:off x="6324600" y="3910308"/>
              <a:ext cx="2910794" cy="2490492"/>
              <a:chOff x="6385606" y="3834108"/>
              <a:chExt cx="2910794" cy="2490492"/>
            </a:xfrm>
          </p:grpSpPr>
          <p:sp>
            <p:nvSpPr>
              <p:cNvPr id="36" name="Right Triangle 35"/>
              <p:cNvSpPr/>
              <p:nvPr/>
            </p:nvSpPr>
            <p:spPr>
              <a:xfrm flipH="1">
                <a:off x="7659854" y="4272302"/>
                <a:ext cx="950745" cy="807052"/>
              </a:xfrm>
              <a:prstGeom prst="rtTriangle">
                <a:avLst/>
              </a:prstGeom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6385606" y="3834108"/>
                <a:ext cx="2910794" cy="2490492"/>
                <a:chOff x="6400800" y="3834108"/>
                <a:chExt cx="2910794" cy="2490492"/>
              </a:xfrm>
            </p:grpSpPr>
            <p:sp>
              <p:nvSpPr>
                <p:cNvPr id="38" name="Arc 37"/>
                <p:cNvSpPr/>
                <p:nvPr/>
              </p:nvSpPr>
              <p:spPr>
                <a:xfrm>
                  <a:off x="7662153" y="4724400"/>
                  <a:ext cx="643647" cy="784086"/>
                </a:xfrm>
                <a:prstGeom prst="arc">
                  <a:avLst>
                    <a:gd name="adj1" fmla="val 17485556"/>
                    <a:gd name="adj2" fmla="val 20412911"/>
                  </a:avLst>
                </a:prstGeom>
                <a:ln w="34925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6400800" y="3834108"/>
                  <a:ext cx="2910794" cy="2490492"/>
                  <a:chOff x="6400800" y="3834108"/>
                  <a:chExt cx="2910794" cy="2490492"/>
                </a:xfrm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7896037" y="4778513"/>
                    <a:ext cx="4567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7558994" y="4996934"/>
                    <a:ext cx="1125629" cy="6463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   run</a:t>
                    </a:r>
                  </a:p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adjacent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19214251">
                    <a:off x="7273852" y="4203304"/>
                    <a:ext cx="203774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rot="16200000">
                    <a:off x="8435140" y="4697813"/>
                    <a:ext cx="5982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CCFFFF"/>
                        </a:solidFill>
                      </a:rPr>
                      <a:t>rise</a:t>
                    </a:r>
                  </a:p>
                </p:txBody>
              </p:sp>
              <p:grpSp>
                <p:nvGrpSpPr>
                  <p:cNvPr id="44" name="Group 43"/>
                  <p:cNvGrpSpPr/>
                  <p:nvPr/>
                </p:nvGrpSpPr>
                <p:grpSpPr>
                  <a:xfrm>
                    <a:off x="6400800" y="3834108"/>
                    <a:ext cx="2514600" cy="2490492"/>
                    <a:chOff x="6400800" y="3834108"/>
                    <a:chExt cx="2514600" cy="2490492"/>
                  </a:xfrm>
                </p:grpSpPr>
                <p:sp>
                  <p:nvSpPr>
                    <p:cNvPr id="45" name="Oval 44"/>
                    <p:cNvSpPr/>
                    <p:nvPr/>
                  </p:nvSpPr>
                  <p:spPr>
                    <a:xfrm>
                      <a:off x="6400800" y="3834108"/>
                      <a:ext cx="2514600" cy="2490492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Rectangle 45"/>
                    <p:cNvSpPr/>
                    <p:nvPr/>
                  </p:nvSpPr>
                  <p:spPr>
                    <a:xfrm>
                      <a:off x="7552798" y="4572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35" name="Rectangle 34"/>
            <p:cNvSpPr/>
            <p:nvPr/>
          </p:nvSpPr>
          <p:spPr>
            <a:xfrm rot="16200000">
              <a:off x="8300675" y="4725498"/>
              <a:ext cx="1087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CCFFFF"/>
                  </a:solidFill>
                </a:rPr>
                <a:t>opposite</a:t>
              </a:r>
              <a:endParaRPr lang="en-US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43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3/5 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4/5, </a:t>
            </a:r>
            <a:r>
              <a:rPr lang="en-US" dirty="0"/>
              <a:t>find </a:t>
            </a:r>
            <a:r>
              <a:rPr lang="en-US" dirty="0" smtClean="0"/>
              <a:t>tan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4/5				b) </a:t>
            </a:r>
            <a:r>
              <a:rPr lang="en-US" dirty="0" smtClean="0"/>
              <a:t>3/4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smtClean="0"/>
              <a:t>5/3</a:t>
            </a:r>
            <a:r>
              <a:rPr lang="en-US" dirty="0"/>
              <a:t>				d) 5/4</a:t>
            </a:r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5226784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tangent(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) </a:t>
            </a:r>
            <a:r>
              <a:rPr lang="en-US" sz="2500" b="1" dirty="0" smtClean="0">
                <a:solidFill>
                  <a:srgbClr val="CCFFFF"/>
                </a:solidFill>
              </a:rPr>
              <a:t>= </a:t>
            </a:r>
            <a:r>
              <a:rPr lang="en-US" sz="2500" b="1" u="sng" dirty="0">
                <a:solidFill>
                  <a:srgbClr val="CCFFFF"/>
                </a:solidFill>
              </a:rPr>
              <a:t>length of side opposite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</a:t>
            </a:r>
            <a:r>
              <a:rPr lang="en-US" sz="2500" b="1" dirty="0" smtClean="0">
                <a:solidFill>
                  <a:srgbClr val="CCFFFF"/>
                </a:solidFill>
              </a:rPr>
              <a:t>  length </a:t>
            </a:r>
            <a:r>
              <a:rPr lang="en-US" sz="2500" b="1" dirty="0">
                <a:solidFill>
                  <a:srgbClr val="CCFFFF"/>
                </a:solidFill>
              </a:rPr>
              <a:t>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	= </a:t>
            </a:r>
            <a:r>
              <a:rPr lang="en-US" sz="2500" b="1" u="sng" dirty="0">
                <a:solidFill>
                  <a:srgbClr val="CCFFFF"/>
                </a:solidFill>
              </a:rPr>
              <a:t>sin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 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0584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3/5 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4/5, </a:t>
            </a:r>
            <a:r>
              <a:rPr lang="en-US" dirty="0"/>
              <a:t>find </a:t>
            </a:r>
            <a:r>
              <a:rPr lang="en-US" dirty="0" smtClean="0"/>
              <a:t>tan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4/5				</a:t>
            </a:r>
            <a:r>
              <a:rPr lang="en-US" dirty="0">
                <a:solidFill>
                  <a:srgbClr val="FFFF00"/>
                </a:solidFill>
              </a:rPr>
              <a:t>b) </a:t>
            </a:r>
            <a:r>
              <a:rPr lang="en-US" dirty="0" smtClean="0">
                <a:solidFill>
                  <a:srgbClr val="FFFF00"/>
                </a:solidFill>
              </a:rPr>
              <a:t>3/4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c) </a:t>
            </a:r>
            <a:r>
              <a:rPr lang="en-US" dirty="0" smtClean="0"/>
              <a:t>5/3</a:t>
            </a:r>
            <a:r>
              <a:rPr lang="en-US" dirty="0"/>
              <a:t>				d) 5/4</a:t>
            </a:r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5226784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tangent(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) </a:t>
            </a:r>
            <a:r>
              <a:rPr lang="en-US" sz="2500" b="1" dirty="0" smtClean="0">
                <a:solidFill>
                  <a:srgbClr val="CCFFFF"/>
                </a:solidFill>
              </a:rPr>
              <a:t>= </a:t>
            </a:r>
            <a:r>
              <a:rPr lang="en-US" sz="2500" b="1" u="sng" dirty="0">
                <a:solidFill>
                  <a:srgbClr val="CCFFFF"/>
                </a:solidFill>
              </a:rPr>
              <a:t>length of side opposite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</a:t>
            </a:r>
            <a:r>
              <a:rPr lang="en-US" sz="2500" b="1" dirty="0" smtClean="0">
                <a:solidFill>
                  <a:srgbClr val="CCFFFF"/>
                </a:solidFill>
              </a:rPr>
              <a:t>  length </a:t>
            </a:r>
            <a:r>
              <a:rPr lang="en-US" sz="2500" b="1" dirty="0">
                <a:solidFill>
                  <a:srgbClr val="CCFFFF"/>
                </a:solidFill>
              </a:rPr>
              <a:t>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	= </a:t>
            </a:r>
            <a:r>
              <a:rPr lang="en-US" sz="2500" b="1" u="sng" dirty="0">
                <a:solidFill>
                  <a:srgbClr val="CCFFFF"/>
                </a:solidFill>
              </a:rPr>
              <a:t>sin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 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19105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 </a:t>
                </a:r>
                <a:r>
                  <a:rPr lang="en-US" dirty="0" smtClean="0"/>
                  <a:t>tan 60º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c) –1		d)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219200"/>
            <a:ext cx="3365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226784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tangent(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) = </a:t>
            </a:r>
            <a:r>
              <a:rPr lang="en-US" sz="2500" b="1" u="sng" dirty="0">
                <a:solidFill>
                  <a:srgbClr val="CCFFFF"/>
                </a:solidFill>
              </a:rPr>
              <a:t>length of side opposite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</a:t>
            </a:r>
            <a:r>
              <a:rPr lang="en-US" sz="2500" b="1" dirty="0" smtClean="0">
                <a:solidFill>
                  <a:srgbClr val="CCFFFF"/>
                </a:solidFill>
              </a:rPr>
              <a:t>  length </a:t>
            </a:r>
            <a:r>
              <a:rPr lang="en-US" sz="2500" b="1" dirty="0">
                <a:solidFill>
                  <a:srgbClr val="CCFFFF"/>
                </a:solidFill>
              </a:rPr>
              <a:t>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	</a:t>
            </a:r>
            <a:r>
              <a:rPr lang="en-US" sz="2500" b="1" dirty="0" smtClean="0">
                <a:solidFill>
                  <a:srgbClr val="CCFFFF"/>
                </a:solidFill>
              </a:rPr>
              <a:t>= </a:t>
            </a:r>
            <a:r>
              <a:rPr lang="en-US" sz="2500" b="1" u="sng" dirty="0">
                <a:solidFill>
                  <a:srgbClr val="CCFFFF"/>
                </a:solidFill>
              </a:rPr>
              <a:t>sin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 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88200" y="4191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88200" y="4191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0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Positive angles </a:t>
            </a:r>
            <a:r>
              <a:rPr lang="en-US" dirty="0"/>
              <a:t>- counterclockwise rotation from </a:t>
            </a:r>
            <a:r>
              <a:rPr lang="en-US" dirty="0" smtClean="0"/>
              <a:t>initial side</a:t>
            </a:r>
          </a:p>
          <a:p>
            <a:endParaRPr lang="en-US" dirty="0"/>
          </a:p>
          <a:p>
            <a:endParaRPr lang="en-US" sz="3000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Negative </a:t>
            </a:r>
            <a:r>
              <a:rPr lang="en-US" dirty="0">
                <a:solidFill>
                  <a:srgbClr val="FFC000"/>
                </a:solidFill>
              </a:rPr>
              <a:t>angles </a:t>
            </a:r>
            <a:r>
              <a:rPr lang="en-US" dirty="0"/>
              <a:t>- clockwise rotation from initial side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62400" y="2590800"/>
            <a:ext cx="3502864" cy="1260012"/>
            <a:chOff x="1066800" y="3728376"/>
            <a:chExt cx="3502864" cy="126001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066800" y="4800600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066800" y="3728376"/>
              <a:ext cx="3502864" cy="1072224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rot="1751885">
              <a:off x="2485897" y="4226388"/>
              <a:ext cx="990600" cy="762000"/>
            </a:xfrm>
            <a:prstGeom prst="arc">
              <a:avLst>
                <a:gd name="adj1" fmla="val 16200000"/>
                <a:gd name="adj2" fmla="val 20602464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968" y="43434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4762158"/>
            <a:ext cx="3499756" cy="1714842"/>
            <a:chOff x="1066800" y="3578346"/>
            <a:chExt cx="3499756" cy="17148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066800" y="4226388"/>
              <a:ext cx="3499756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66800" y="4226388"/>
              <a:ext cx="3350464" cy="106680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Arc 18"/>
            <p:cNvSpPr/>
            <p:nvPr/>
          </p:nvSpPr>
          <p:spPr>
            <a:xfrm rot="13767643" flipH="1">
              <a:off x="2016235" y="3845388"/>
              <a:ext cx="1296084" cy="762000"/>
            </a:xfrm>
            <a:prstGeom prst="arc">
              <a:avLst>
                <a:gd name="adj1" fmla="val 20983310"/>
                <a:gd name="adj2" fmla="val 2560236"/>
              </a:avLst>
            </a:prstGeom>
            <a:ln w="34925">
              <a:solidFill>
                <a:srgbClr val="CCFFFF"/>
              </a:solidFill>
              <a:headEnd type="arrow" w="med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C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92595" y="4226388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b="1" i="1" dirty="0">
                  <a:solidFill>
                    <a:srgbClr val="CCFFFF"/>
                  </a:solidFill>
                  <a:latin typeface="+mn-lt"/>
                  <a:cs typeface="+mn-cs"/>
                </a:rPr>
                <a:t>θ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 </a:t>
                </a:r>
                <a:r>
                  <a:rPr lang="en-US" dirty="0" smtClean="0"/>
                  <a:t>tan 60º</a:t>
                </a:r>
                <a:endParaRPr lang="en-US" dirty="0"/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dirty="0"/>
                  <a:t>c) –1		d)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219200"/>
            <a:ext cx="3365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226784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tangent(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) = </a:t>
            </a:r>
            <a:r>
              <a:rPr lang="en-US" sz="2500" b="1" u="sng" dirty="0">
                <a:solidFill>
                  <a:srgbClr val="CCFFFF"/>
                </a:solidFill>
              </a:rPr>
              <a:t>length of side opposite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</a:t>
            </a:r>
            <a:r>
              <a:rPr lang="en-US" sz="2500" b="1" dirty="0" smtClean="0">
                <a:solidFill>
                  <a:srgbClr val="CCFFFF"/>
                </a:solidFill>
              </a:rPr>
              <a:t>  length </a:t>
            </a:r>
            <a:r>
              <a:rPr lang="en-US" sz="2500" b="1" dirty="0">
                <a:solidFill>
                  <a:srgbClr val="CCFFFF"/>
                </a:solidFill>
              </a:rPr>
              <a:t>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	</a:t>
            </a:r>
            <a:r>
              <a:rPr lang="en-US" sz="2500" b="1" dirty="0" smtClean="0">
                <a:solidFill>
                  <a:srgbClr val="CCFFFF"/>
                </a:solidFill>
              </a:rPr>
              <a:t>= </a:t>
            </a:r>
            <a:r>
              <a:rPr lang="en-US" sz="2500" b="1" u="sng" dirty="0">
                <a:solidFill>
                  <a:srgbClr val="CCFFFF"/>
                </a:solidFill>
              </a:rPr>
              <a:t>sin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 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188200" y="4191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88200" y="4191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tan be zero?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tan be zero?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sin=0 (at 0º)</a:t>
            </a:r>
          </a:p>
          <a:p>
            <a:r>
              <a:rPr lang="en-US" dirty="0" smtClean="0"/>
              <a:t>When would tan be 1?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tan be zero?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sin=0 (at 0º)</a:t>
            </a:r>
          </a:p>
          <a:p>
            <a:r>
              <a:rPr lang="en-US" dirty="0" smtClean="0"/>
              <a:t>When would tan be 1?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sin=cos (at 45º)</a:t>
            </a:r>
          </a:p>
          <a:p>
            <a:r>
              <a:rPr lang="en-US" dirty="0" smtClean="0"/>
              <a:t>When would tan be “undefined”?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tan be zero?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sin=0 (at 0º)</a:t>
            </a:r>
          </a:p>
          <a:p>
            <a:r>
              <a:rPr lang="en-US" dirty="0" smtClean="0"/>
              <a:t>When would tan be 1?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sin=cos (at 45º)</a:t>
            </a:r>
          </a:p>
          <a:p>
            <a:r>
              <a:rPr lang="en-US" dirty="0" smtClean="0"/>
              <a:t>When would tan be “undefined”?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cos=0 (at 90º)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 smtClean="0"/>
              <a:t>When would tan be zero?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sin=0 (at 0º)</a:t>
            </a:r>
          </a:p>
          <a:p>
            <a:r>
              <a:rPr lang="en-US" dirty="0" smtClean="0"/>
              <a:t>When would tan be 1?</a:t>
            </a:r>
          </a:p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sin=cos (at 45º)</a:t>
            </a:r>
          </a:p>
          <a:p>
            <a:r>
              <a:rPr lang="en-US" dirty="0" smtClean="0"/>
              <a:t>When would tan be “undefined”?</a:t>
            </a:r>
          </a:p>
          <a:p>
            <a:r>
              <a:rPr lang="en-US" dirty="0"/>
              <a:t>	</a:t>
            </a:r>
            <a:r>
              <a:rPr lang="en-US" dirty="0" smtClean="0">
                <a:solidFill>
                  <a:srgbClr val="FFFF00"/>
                </a:solidFill>
              </a:rPr>
              <a:t>when cos=0 (at 90º)</a:t>
            </a:r>
          </a:p>
          <a:p>
            <a:r>
              <a:rPr lang="en-US" dirty="0" smtClean="0"/>
              <a:t>and, because of the cycles, at any point 360º away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 DISCUSSION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pic>
        <p:nvPicPr>
          <p:cNvPr id="2050" name="Picture 2" descr="So you're saying you can remember the trig functions b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57807"/>
            <a:ext cx="6307153" cy="537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629400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https://makeameme.org/meme/so-youre-saying-5c4f27</a:t>
            </a:r>
          </a:p>
        </p:txBody>
      </p:sp>
    </p:spTree>
    <p:extLst>
      <p:ext uri="{BB962C8B-B14F-4D97-AF65-F5344CB8AC3E}">
        <p14:creationId xmlns:p14="http://schemas.microsoft.com/office/powerpoint/2010/main" val="3879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51713"/>
          </a:xfrm>
        </p:spPr>
        <p:txBody>
          <a:bodyPr/>
          <a:lstStyle/>
          <a:p>
            <a:r>
              <a:rPr lang="en-US" sz="3600" dirty="0"/>
              <a:t>There are six trig functions:</a:t>
            </a:r>
          </a:p>
          <a:p>
            <a:endParaRPr lang="en-US" sz="2000" dirty="0" smtClean="0"/>
          </a:p>
          <a:p>
            <a:r>
              <a:rPr lang="en-US" sz="3500" dirty="0" smtClean="0"/>
              <a:t>cotangent </a:t>
            </a:r>
            <a:r>
              <a:rPr lang="en-US" sz="3500" dirty="0"/>
              <a:t>= </a:t>
            </a:r>
            <a:r>
              <a:rPr lang="en-US" sz="3500" u="sng" dirty="0"/>
              <a:t>length of side adjacent </a:t>
            </a:r>
            <a:r>
              <a:rPr lang="en-US" sz="3500" i="1" u="sng" dirty="0"/>
              <a:t>θ</a:t>
            </a:r>
            <a:r>
              <a:rPr lang="en-US" sz="3500" u="sng" dirty="0"/>
              <a:t>  </a:t>
            </a: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500" dirty="0"/>
              <a:t>  </a:t>
            </a:r>
            <a:r>
              <a:rPr lang="en-US" sz="3500" dirty="0" smtClean="0"/>
              <a:t>(cot)       </a:t>
            </a:r>
            <a:r>
              <a:rPr lang="en-US" sz="3500" dirty="0"/>
              <a:t>length of side opposite </a:t>
            </a:r>
            <a:r>
              <a:rPr lang="en-US" sz="3500" i="1" dirty="0"/>
              <a:t>θ</a:t>
            </a:r>
            <a:r>
              <a:rPr lang="en-US" sz="3500" dirty="0"/>
              <a:t>   </a:t>
            </a:r>
          </a:p>
          <a:p>
            <a:endParaRPr lang="en-US" sz="2000" dirty="0" smtClean="0"/>
          </a:p>
          <a:p>
            <a:r>
              <a:rPr lang="en-US" sz="3600" dirty="0"/>
              <a:t>		</a:t>
            </a:r>
            <a:r>
              <a:rPr lang="en-US" sz="3600" dirty="0" smtClean="0"/>
              <a:t>  </a:t>
            </a:r>
            <a:r>
              <a:rPr lang="en-US" sz="1500" dirty="0" smtClean="0"/>
              <a:t> </a:t>
            </a:r>
            <a:r>
              <a:rPr lang="en-US" sz="3600" dirty="0" smtClean="0"/>
              <a:t>= </a:t>
            </a:r>
            <a:r>
              <a:rPr lang="en-US" sz="3600" u="sng" dirty="0" smtClean="0"/>
              <a:t>cos</a:t>
            </a:r>
            <a:r>
              <a:rPr lang="en-US" sz="1800" u="sng" dirty="0" smtClean="0"/>
              <a:t> </a:t>
            </a:r>
            <a:r>
              <a:rPr lang="en-US" sz="3600" i="1" u="sng" dirty="0"/>
              <a:t>θ</a:t>
            </a:r>
            <a:endParaRPr lang="en-US" sz="3600" dirty="0"/>
          </a:p>
          <a:p>
            <a:pPr>
              <a:spcBef>
                <a:spcPts val="0"/>
              </a:spcBef>
            </a:pPr>
            <a:r>
              <a:rPr lang="en-US" sz="3600" dirty="0"/>
              <a:t>            </a:t>
            </a:r>
            <a:r>
              <a:rPr lang="en-US" sz="3600" dirty="0" smtClean="0"/>
              <a:t>  </a:t>
            </a:r>
            <a:r>
              <a:rPr lang="en-US" sz="1500" dirty="0" smtClean="0"/>
              <a:t> </a:t>
            </a:r>
            <a:r>
              <a:rPr lang="en-US" sz="3600" dirty="0" smtClean="0"/>
              <a:t>sin</a:t>
            </a:r>
            <a:r>
              <a:rPr lang="en-US" sz="1800" dirty="0" smtClean="0"/>
              <a:t> </a:t>
            </a:r>
            <a:r>
              <a:rPr lang="en-US" sz="3600" i="1" dirty="0"/>
              <a:t>θ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883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Given sin </a:t>
                </a:r>
                <a:r>
                  <a:rPr lang="en-US" i="1" dirty="0"/>
                  <a:t>θ</a:t>
                </a:r>
                <a:r>
                  <a:rPr lang="en-US" dirty="0"/>
                  <a:t> = 2/3 and </a:t>
                </a:r>
                <a:endParaRPr lang="en-US" dirty="0" smtClean="0"/>
              </a:p>
              <a:p>
                <a:pPr>
                  <a:lnSpc>
                    <a:spcPts val="4600"/>
                  </a:lnSpc>
                </a:pPr>
                <a:r>
                  <a:rPr lang="en-US" dirty="0" smtClean="0"/>
                  <a:t>cos </a:t>
                </a:r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/3, find </a:t>
                </a:r>
                <a:r>
                  <a:rPr lang="en-US" dirty="0" smtClean="0"/>
                  <a:t>cot </a:t>
                </a:r>
                <a:r>
                  <a:rPr lang="en-US" i="1" dirty="0"/>
                  <a:t>θ</a:t>
                </a:r>
                <a:endParaRPr lang="en-US" dirty="0"/>
              </a:p>
              <a:p>
                <a:pPr>
                  <a:lnSpc>
                    <a:spcPts val="2600"/>
                  </a:lnSpc>
                </a:pPr>
                <a:r>
                  <a:rPr lang="en-US" sz="2000" dirty="0"/>
                  <a:t> </a:t>
                </a:r>
              </a:p>
              <a:p>
                <a:pPr>
                  <a:lnSpc>
                    <a:spcPts val="4600"/>
                  </a:lnSpc>
                </a:pPr>
                <a:r>
                  <a:rPr lang="en-US" dirty="0"/>
                  <a:t>a) 1				</a:t>
                </a:r>
                <a:r>
                  <a:rPr lang="en-US" dirty="0" smtClean="0"/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/2</a:t>
                </a:r>
              </a:p>
              <a:p>
                <a:pPr>
                  <a:lnSpc>
                    <a:spcPts val="4600"/>
                  </a:lnSpc>
                </a:pPr>
                <a:r>
                  <a:rPr lang="en-US" dirty="0" smtClean="0"/>
                  <a:t>c) 2/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			d) 3/2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1816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cotangent = </a:t>
            </a:r>
            <a:r>
              <a:rPr lang="en-US" sz="2500" b="1" u="sng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r>
              <a:rPr lang="en-US" sz="2500" b="1" u="sng" dirty="0">
                <a:solidFill>
                  <a:srgbClr val="CCFFFF"/>
                </a:solidFill>
              </a:rPr>
              <a:t>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(cot)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  </a:t>
            </a:r>
          </a:p>
          <a:p>
            <a:pPr lvl="1"/>
            <a:r>
              <a:rPr lang="en-US" sz="2500" b="1" dirty="0" smtClean="0">
                <a:solidFill>
                  <a:srgbClr val="CCFFFF"/>
                </a:solidFill>
              </a:rPr>
              <a:t>   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cos </a:t>
            </a:r>
            <a:r>
              <a:rPr lang="en-US" sz="2500" b="1" i="1" u="sng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2500" b="1" dirty="0" smtClean="0">
                <a:solidFill>
                  <a:srgbClr val="CCFFFF"/>
                </a:solidFill>
              </a:rPr>
              <a:t>	        sin 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Given sin </a:t>
                </a:r>
                <a:r>
                  <a:rPr lang="en-US" i="1" dirty="0"/>
                  <a:t>θ</a:t>
                </a:r>
                <a:r>
                  <a:rPr lang="en-US" dirty="0"/>
                  <a:t> = 2/3 and </a:t>
                </a:r>
                <a:endParaRPr lang="en-US" dirty="0" smtClean="0"/>
              </a:p>
              <a:p>
                <a:pPr>
                  <a:lnSpc>
                    <a:spcPts val="4600"/>
                  </a:lnSpc>
                </a:pPr>
                <a:r>
                  <a:rPr lang="en-US" dirty="0" smtClean="0"/>
                  <a:t>cos </a:t>
                </a:r>
                <a:r>
                  <a:rPr lang="en-US" i="1" dirty="0"/>
                  <a:t>θ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/>
                  <a:t>/3, find </a:t>
                </a:r>
                <a:r>
                  <a:rPr lang="en-US" dirty="0" smtClean="0"/>
                  <a:t>cot </a:t>
                </a:r>
                <a:r>
                  <a:rPr lang="en-US" i="1" dirty="0"/>
                  <a:t>θ</a:t>
                </a:r>
                <a:endParaRPr lang="en-US" dirty="0"/>
              </a:p>
              <a:p>
                <a:pPr>
                  <a:lnSpc>
                    <a:spcPts val="2600"/>
                  </a:lnSpc>
                </a:pPr>
                <a:r>
                  <a:rPr lang="en-US" sz="2000" dirty="0"/>
                  <a:t> </a:t>
                </a:r>
              </a:p>
              <a:p>
                <a:pPr>
                  <a:lnSpc>
                    <a:spcPts val="4600"/>
                  </a:lnSpc>
                </a:pPr>
                <a:r>
                  <a:rPr lang="en-US" dirty="0"/>
                  <a:t>a) 1			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solidFill>
                              <a:srgbClr val="FFFF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FFFF00"/>
                            </a:solidFill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rgbClr val="FFFF00"/>
                    </a:solidFill>
                  </a:rPr>
                  <a:t>/2</a:t>
                </a:r>
              </a:p>
              <a:p>
                <a:pPr>
                  <a:lnSpc>
                    <a:spcPts val="4600"/>
                  </a:lnSpc>
                </a:pPr>
                <a:r>
                  <a:rPr lang="en-US" dirty="0" smtClean="0"/>
                  <a:t>c) 2/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5</m:t>
                        </m:r>
                      </m:e>
                    </m:rad>
                  </m:oMath>
                </a14:m>
                <a:r>
                  <a:rPr lang="en-US" dirty="0" smtClean="0"/>
                  <a:t>			d) 3/2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638800"/>
              </a:xfrm>
              <a:blipFill rotWithShape="1"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8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1816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cotangent = </a:t>
            </a:r>
            <a:r>
              <a:rPr lang="en-US" sz="2500" b="1" u="sng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r>
              <a:rPr lang="en-US" sz="2500" b="1" u="sng" dirty="0">
                <a:solidFill>
                  <a:srgbClr val="CCFFFF"/>
                </a:solidFill>
              </a:rPr>
              <a:t>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(cot)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  </a:t>
            </a:r>
          </a:p>
          <a:p>
            <a:pPr lvl="1"/>
            <a:r>
              <a:rPr lang="en-US" sz="2500" b="1" dirty="0" smtClean="0">
                <a:solidFill>
                  <a:srgbClr val="CCFFFF"/>
                </a:solidFill>
              </a:rPr>
              <a:t>   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cos </a:t>
            </a:r>
            <a:r>
              <a:rPr lang="en-US" sz="2500" b="1" i="1" u="sng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2500" b="1" dirty="0" smtClean="0">
                <a:solidFill>
                  <a:srgbClr val="CCFFFF"/>
                </a:solidFill>
              </a:rPr>
              <a:t>	        sin 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837" y="1905000"/>
            <a:ext cx="4209363" cy="402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1905000"/>
            <a:ext cx="5443" cy="3950827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4629837" y="3915792"/>
            <a:ext cx="4209363" cy="13263"/>
          </a:xfrm>
          <a:prstGeom prst="straightConnector1">
            <a:avLst/>
          </a:prstGeom>
          <a:ln w="63500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391400" y="2770741"/>
            <a:ext cx="465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0" y="2797314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4419600"/>
            <a:ext cx="106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III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39000" y="4419600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CFFFF"/>
                </a:solidFill>
                <a:latin typeface="+mn-lt"/>
                <a:cs typeface="+mn-cs"/>
              </a:rPr>
              <a:t>IV</a:t>
            </a:r>
            <a:endParaRPr lang="en-US" sz="4000" b="1" dirty="0">
              <a:solidFill>
                <a:srgbClr val="CCFFFF"/>
              </a:solidFill>
              <a:latin typeface="+mn-lt"/>
              <a:cs typeface="+mn-cs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00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 angle with a terminal side in a quadrant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"</a:t>
            </a:r>
            <a:r>
              <a:rPr lang="en-US" dirty="0"/>
              <a:t>lies" in that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quadrant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721929" y="3913413"/>
            <a:ext cx="1981200" cy="1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705600" y="2808552"/>
            <a:ext cx="1981200" cy="1148424"/>
          </a:xfrm>
          <a:prstGeom prst="straightConnector1">
            <a:avLst/>
          </a:prstGeom>
          <a:ln w="635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751885">
            <a:off x="7335251" y="3352817"/>
            <a:ext cx="804468" cy="604142"/>
          </a:xfrm>
          <a:prstGeom prst="arc">
            <a:avLst/>
          </a:prstGeom>
          <a:ln w="63500">
            <a:solidFill>
              <a:srgbClr val="92D050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219200"/>
            <a:ext cx="3365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 </a:t>
                </a:r>
                <a:r>
                  <a:rPr lang="en-US" dirty="0" smtClean="0"/>
                  <a:t>cot 30º</a:t>
                </a:r>
                <a:endParaRPr lang="en-US" dirty="0"/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c</a:t>
                </a:r>
                <a:r>
                  <a:rPr lang="en-US" dirty="0"/>
                  <a:t>) –</a:t>
                </a:r>
                <a:r>
                  <a:rPr lang="en-US" dirty="0" smtClean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d</a:t>
                </a:r>
                <a:r>
                  <a:rPr lang="en-US" dirty="0"/>
                  <a:t>) </a:t>
                </a:r>
                <a:r>
                  <a:rPr lang="en-US" dirty="0" smtClean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1816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cotangent = </a:t>
            </a:r>
            <a:r>
              <a:rPr lang="en-US" sz="2500" b="1" u="sng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r>
              <a:rPr lang="en-US" sz="2500" b="1" u="sng" dirty="0">
                <a:solidFill>
                  <a:srgbClr val="CCFFFF"/>
                </a:solidFill>
              </a:rPr>
              <a:t>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(cot)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  </a:t>
            </a:r>
          </a:p>
          <a:p>
            <a:pPr lvl="1"/>
            <a:r>
              <a:rPr lang="en-US" sz="2500" b="1" dirty="0" smtClean="0">
                <a:solidFill>
                  <a:srgbClr val="CCFFFF"/>
                </a:solidFill>
              </a:rPr>
              <a:t>   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cos </a:t>
            </a:r>
            <a:r>
              <a:rPr lang="en-US" sz="2500" b="1" i="1" u="sng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2500" b="1" dirty="0" smtClean="0">
                <a:solidFill>
                  <a:srgbClr val="CCFFFF"/>
                </a:solidFill>
              </a:rPr>
              <a:t>	        sin 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590273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188200" y="4191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88200" y="4191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1219200"/>
            <a:ext cx="33655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</p:spPr>
            <p:txBody>
              <a:bodyPr/>
              <a:lstStyle/>
              <a:p>
                <a:r>
                  <a:rPr lang="en-US" dirty="0"/>
                  <a:t>Evaluate </a:t>
                </a:r>
                <a:r>
                  <a:rPr lang="en-US" dirty="0" smtClean="0"/>
                  <a:t>cot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30º</a:t>
                </a:r>
                <a:endParaRPr lang="en-US" dirty="0">
                  <a:solidFill>
                    <a:srgbClr val="FFFF00"/>
                  </a:solidFill>
                </a:endParaRPr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 smtClean="0">
                    <a:solidFill>
                      <a:srgbClr val="FFFF00"/>
                    </a:solidFill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smtClean="0"/>
                  <a:t>c</a:t>
                </a:r>
                <a:r>
                  <a:rPr lang="en-US" dirty="0"/>
                  <a:t>) –</a:t>
                </a:r>
                <a:r>
                  <a:rPr lang="en-US" dirty="0" smtClean="0"/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>
                    <a:solidFill>
                      <a:srgbClr val="CCFFFF"/>
                    </a:solidFill>
                  </a:rPr>
                  <a:t>d</a:t>
                </a:r>
                <a:r>
                  <a:rPr lang="en-US" dirty="0">
                    <a:solidFill>
                      <a:srgbClr val="CCFFFF"/>
                    </a:solidFill>
                  </a:rPr>
                  <a:t>) </a:t>
                </a:r>
                <a:r>
                  <a:rPr lang="en-US" dirty="0" smtClean="0">
                    <a:solidFill>
                      <a:srgbClr val="CCFFFF"/>
                    </a:solidFill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CCFF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CCFF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solidFill>
                          <a:srgbClr val="CCFF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rgbClr val="CCFFFF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229600" cy="5638800"/>
              </a:xfrm>
              <a:blipFill rotWithShape="1">
                <a:blip r:embed="rId3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181600"/>
            <a:ext cx="609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cotangent = </a:t>
            </a:r>
            <a:r>
              <a:rPr lang="en-US" sz="2500" b="1" u="sng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u="sng" dirty="0">
                <a:solidFill>
                  <a:srgbClr val="CCFFFF"/>
                </a:solidFill>
              </a:rPr>
              <a:t>θ</a:t>
            </a:r>
            <a:r>
              <a:rPr lang="en-US" sz="2500" b="1" u="sng" dirty="0">
                <a:solidFill>
                  <a:srgbClr val="CCFFFF"/>
                </a:solidFill>
              </a:rPr>
              <a:t>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(cot)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  </a:t>
            </a:r>
          </a:p>
          <a:p>
            <a:pPr lvl="1"/>
            <a:r>
              <a:rPr lang="en-US" sz="2500" b="1" dirty="0" smtClean="0">
                <a:solidFill>
                  <a:srgbClr val="CCFFFF"/>
                </a:solidFill>
              </a:rPr>
              <a:t>   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cos </a:t>
            </a:r>
            <a:r>
              <a:rPr lang="en-US" sz="2500" b="1" i="1" u="sng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</a:t>
            </a:r>
            <a:r>
              <a:rPr lang="en-US" sz="2500" b="1" dirty="0" smtClean="0">
                <a:solidFill>
                  <a:srgbClr val="CCFFFF"/>
                </a:solidFill>
              </a:rPr>
              <a:t>	        sin 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590273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7188200" y="4191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88200" y="4191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51713"/>
          </a:xfrm>
        </p:spPr>
        <p:txBody>
          <a:bodyPr/>
          <a:lstStyle/>
          <a:p>
            <a:r>
              <a:rPr lang="en-US" sz="3600" dirty="0"/>
              <a:t>There are six trig functions:</a:t>
            </a:r>
          </a:p>
          <a:p>
            <a:endParaRPr lang="en-US" sz="2000" dirty="0" smtClean="0"/>
          </a:p>
          <a:p>
            <a:r>
              <a:rPr lang="en-US" sz="3500" dirty="0" smtClean="0"/>
              <a:t>secant     </a:t>
            </a:r>
            <a:r>
              <a:rPr lang="en-US" sz="3500" dirty="0"/>
              <a:t>= </a:t>
            </a:r>
            <a:r>
              <a:rPr lang="en-US" sz="3500" u="sng" dirty="0"/>
              <a:t> length    of    hypotenuse</a:t>
            </a:r>
            <a:r>
              <a:rPr lang="en-US" sz="3500" dirty="0"/>
              <a:t> </a:t>
            </a:r>
          </a:p>
          <a:p>
            <a:pPr>
              <a:spcBef>
                <a:spcPts val="0"/>
              </a:spcBef>
            </a:pPr>
            <a:r>
              <a:rPr lang="en-US" sz="3500" dirty="0"/>
              <a:t>  (sec)         length of side adjacent </a:t>
            </a:r>
            <a:r>
              <a:rPr lang="en-US" sz="3500" i="1" dirty="0"/>
              <a:t>θ</a:t>
            </a:r>
            <a:endParaRPr lang="en-US" sz="3500" dirty="0"/>
          </a:p>
          <a:p>
            <a:endParaRPr lang="en-US" sz="2000" dirty="0"/>
          </a:p>
          <a:p>
            <a:r>
              <a:rPr lang="en-US" sz="3200" dirty="0"/>
              <a:t>		  </a:t>
            </a:r>
            <a:r>
              <a:rPr lang="en-US" sz="1400" dirty="0"/>
              <a:t> </a:t>
            </a:r>
            <a:r>
              <a:rPr lang="en-US" sz="3200" dirty="0"/>
              <a:t>= </a:t>
            </a:r>
            <a:r>
              <a:rPr lang="en-US" sz="3200" u="sng" dirty="0" smtClean="0"/>
              <a:t>  1  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200" dirty="0"/>
              <a:t>              </a:t>
            </a: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3200" dirty="0" smtClean="0"/>
              <a:t>cos</a:t>
            </a:r>
            <a:r>
              <a:rPr lang="en-US" sz="1600" dirty="0" smtClean="0"/>
              <a:t> </a:t>
            </a:r>
            <a:r>
              <a:rPr lang="en-US" sz="3200" i="1" dirty="0"/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15366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2/3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5/3, </a:t>
            </a:r>
            <a:r>
              <a:rPr lang="en-US" dirty="0"/>
              <a:t>find </a:t>
            </a:r>
            <a:r>
              <a:rPr lang="en-US" dirty="0" smtClean="0"/>
              <a:t>sec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</a:t>
            </a:r>
            <a:r>
              <a:rPr lang="en-US" dirty="0" smtClean="0"/>
              <a:t>1</a:t>
            </a:r>
            <a:r>
              <a:rPr lang="en-US" dirty="0"/>
              <a:t>				b) </a:t>
            </a:r>
            <a:r>
              <a:rPr lang="en-US" dirty="0" smtClean="0"/>
              <a:t>3/5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smtClean="0"/>
              <a:t>5/3</a:t>
            </a:r>
            <a:r>
              <a:rPr lang="en-US" dirty="0"/>
              <a:t>				d) </a:t>
            </a:r>
            <a:r>
              <a:rPr lang="en-US" dirty="0" smtClean="0"/>
              <a:t>3/2</a:t>
            </a:r>
            <a:endParaRPr lang="en-US" dirty="0"/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5226784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secant     = </a:t>
            </a:r>
            <a:r>
              <a:rPr lang="en-US" sz="2500" b="1" u="sng" dirty="0">
                <a:solidFill>
                  <a:srgbClr val="CCFFFF"/>
                </a:solidFill>
              </a:rPr>
              <a:t> length  </a:t>
            </a:r>
            <a:r>
              <a:rPr lang="en-US" sz="2500" b="1" u="sng" dirty="0" smtClean="0">
                <a:solidFill>
                  <a:srgbClr val="CCFFFF"/>
                </a:solidFill>
              </a:rPr>
              <a:t>  of    </a:t>
            </a:r>
            <a:r>
              <a:rPr lang="en-US" sz="2500" b="1" u="sng" dirty="0">
                <a:solidFill>
                  <a:srgbClr val="CCFFFF"/>
                </a:solidFill>
              </a:rPr>
              <a:t>hypotenuse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(sec)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7586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2/3 </a:t>
            </a:r>
            <a:r>
              <a:rPr lang="en-US" dirty="0"/>
              <a:t>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5/3, </a:t>
            </a:r>
            <a:r>
              <a:rPr lang="en-US" dirty="0"/>
              <a:t>find </a:t>
            </a:r>
            <a:r>
              <a:rPr lang="en-US" dirty="0" smtClean="0"/>
              <a:t>sec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</a:t>
            </a:r>
            <a:r>
              <a:rPr lang="en-US" dirty="0" smtClean="0"/>
              <a:t>1</a:t>
            </a:r>
            <a:r>
              <a:rPr lang="en-US" dirty="0"/>
              <a:t>				</a:t>
            </a:r>
            <a:r>
              <a:rPr lang="en-US" dirty="0">
                <a:solidFill>
                  <a:srgbClr val="FFFF00"/>
                </a:solidFill>
              </a:rPr>
              <a:t>b) </a:t>
            </a:r>
            <a:r>
              <a:rPr lang="en-US" dirty="0" smtClean="0">
                <a:solidFill>
                  <a:srgbClr val="FFFF00"/>
                </a:solidFill>
              </a:rPr>
              <a:t>3/5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c) </a:t>
            </a:r>
            <a:r>
              <a:rPr lang="en-US" dirty="0" smtClean="0"/>
              <a:t>5/3</a:t>
            </a:r>
            <a:r>
              <a:rPr lang="en-US" dirty="0"/>
              <a:t>				d) </a:t>
            </a:r>
            <a:r>
              <a:rPr lang="en-US" dirty="0" smtClean="0"/>
              <a:t>3/2</a:t>
            </a:r>
            <a:endParaRPr lang="en-US" dirty="0"/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3200" y="5226784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secant     = </a:t>
            </a:r>
            <a:r>
              <a:rPr lang="en-US" sz="2500" b="1" u="sng" dirty="0">
                <a:solidFill>
                  <a:srgbClr val="CCFFFF"/>
                </a:solidFill>
              </a:rPr>
              <a:t> length  </a:t>
            </a:r>
            <a:r>
              <a:rPr lang="en-US" sz="2500" b="1" u="sng" dirty="0" smtClean="0">
                <a:solidFill>
                  <a:srgbClr val="CCFFFF"/>
                </a:solidFill>
              </a:rPr>
              <a:t>  of    </a:t>
            </a:r>
            <a:r>
              <a:rPr lang="en-US" sz="2500" b="1" u="sng" dirty="0">
                <a:solidFill>
                  <a:srgbClr val="CCFFFF"/>
                </a:solidFill>
              </a:rPr>
              <a:t>hypotenuse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(sec)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1436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</p:spPr>
            <p:txBody>
              <a:bodyPr/>
              <a:lstStyle/>
              <a:p>
                <a:r>
                  <a:rPr lang="en-US" dirty="0" smtClean="0"/>
                  <a:t>Evaluate </a:t>
                </a:r>
                <a:r>
                  <a:rPr lang="en-US" dirty="0"/>
                  <a:t>sec 45º</a:t>
                </a:r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c</a:t>
                </a:r>
                <a:r>
                  <a:rPr lang="en-US" dirty="0"/>
                  <a:t>) </a:t>
                </a:r>
                <a:r>
                  <a:rPr lang="en-US" dirty="0" smtClean="0"/>
                  <a:t>5/3</a:t>
                </a:r>
                <a:r>
                  <a:rPr lang="en-US" dirty="0"/>
                  <a:t>		</a:t>
                </a:r>
                <a:r>
                  <a:rPr lang="en-US" dirty="0" smtClean="0"/>
                  <a:t>d</a:t>
                </a:r>
                <a:r>
                  <a:rPr lang="en-US" dirty="0"/>
                  <a:t>) </a:t>
                </a:r>
                <a:r>
                  <a:rPr lang="en-US" dirty="0" smtClean="0"/>
                  <a:t>5/4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  <a:blipFill rotWithShape="1">
                <a:blip r:embed="rId2"/>
                <a:stretch>
                  <a:fillRect l="-266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1219201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226784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secant     = </a:t>
            </a:r>
            <a:r>
              <a:rPr lang="en-US" sz="2500" b="1" u="sng" dirty="0">
                <a:solidFill>
                  <a:srgbClr val="CCFFFF"/>
                </a:solidFill>
              </a:rPr>
              <a:t> length  </a:t>
            </a:r>
            <a:r>
              <a:rPr lang="en-US" sz="2500" b="1" u="sng" dirty="0" smtClean="0">
                <a:solidFill>
                  <a:srgbClr val="CCFFFF"/>
                </a:solidFill>
              </a:rPr>
              <a:t>  of    </a:t>
            </a:r>
            <a:r>
              <a:rPr lang="en-US" sz="2500" b="1" u="sng" dirty="0">
                <a:solidFill>
                  <a:srgbClr val="CCFFFF"/>
                </a:solidFill>
              </a:rPr>
              <a:t>hypotenuse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(sec)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1828800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333459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724345" y="3886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91200" y="3429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3429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</p:spPr>
            <p:txBody>
              <a:bodyPr/>
              <a:lstStyle/>
              <a:p>
                <a:r>
                  <a:rPr lang="en-US" dirty="0" smtClean="0"/>
                  <a:t>Evaluate </a:t>
                </a:r>
                <a:r>
                  <a:rPr lang="en-US" dirty="0"/>
                  <a:t>sec </a:t>
                </a:r>
                <a:r>
                  <a:rPr lang="en-US" dirty="0">
                    <a:solidFill>
                      <a:srgbClr val="FFFF00"/>
                    </a:solidFill>
                  </a:rPr>
                  <a:t>45º</a:t>
                </a:r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c</a:t>
                </a:r>
                <a:r>
                  <a:rPr lang="en-US" dirty="0"/>
                  <a:t>) </a:t>
                </a:r>
                <a:r>
                  <a:rPr lang="en-US" dirty="0" smtClean="0"/>
                  <a:t>5/3</a:t>
                </a:r>
                <a:r>
                  <a:rPr lang="en-US" dirty="0"/>
                  <a:t>	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d</a:t>
                </a:r>
                <a:r>
                  <a:rPr lang="en-US" dirty="0">
                    <a:solidFill>
                      <a:srgbClr val="FFFF00"/>
                    </a:solidFill>
                  </a:rPr>
                  <a:t>)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5/4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  <a:blipFill rotWithShape="1">
                <a:blip r:embed="rId2"/>
                <a:stretch>
                  <a:fillRect l="-266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1219201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226784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secant     = </a:t>
            </a:r>
            <a:r>
              <a:rPr lang="en-US" sz="2500" b="1" u="sng" dirty="0">
                <a:solidFill>
                  <a:srgbClr val="CCFFFF"/>
                </a:solidFill>
              </a:rPr>
              <a:t> length  </a:t>
            </a:r>
            <a:r>
              <a:rPr lang="en-US" sz="2500" b="1" u="sng" dirty="0" smtClean="0">
                <a:solidFill>
                  <a:srgbClr val="CCFFFF"/>
                </a:solidFill>
              </a:rPr>
              <a:t>  of    </a:t>
            </a:r>
            <a:r>
              <a:rPr lang="en-US" sz="2500" b="1" u="sng" dirty="0">
                <a:solidFill>
                  <a:srgbClr val="CCFFFF"/>
                </a:solidFill>
              </a:rPr>
              <a:t>hypotenuse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(sec)        </a:t>
            </a:r>
            <a:r>
              <a:rPr lang="en-US" sz="1500" b="1" dirty="0">
                <a:solidFill>
                  <a:srgbClr val="CCFFFF"/>
                </a:solidFill>
              </a:rPr>
              <a:t> </a:t>
            </a:r>
            <a:r>
              <a:rPr lang="en-US" sz="2500" b="1" dirty="0">
                <a:solidFill>
                  <a:srgbClr val="CCFFFF"/>
                </a:solidFill>
              </a:rPr>
              <a:t>length of side adjacent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endParaRPr lang="en-US" sz="2500" b="1" dirty="0">
              <a:solidFill>
                <a:srgbClr val="CCFFFF"/>
              </a:solidFill>
            </a:endParaRPr>
          </a:p>
          <a:p>
            <a:r>
              <a:rPr lang="en-US" sz="2500" b="1" dirty="0">
                <a:solidFill>
                  <a:srgbClr val="CCFFFF"/>
                </a:solidFill>
              </a:rPr>
              <a:t>	</a:t>
            </a:r>
            <a:r>
              <a:rPr lang="en-US" sz="2500" b="1" dirty="0" smtClean="0">
                <a:solidFill>
                  <a:srgbClr val="CCFFFF"/>
                </a:solidFill>
              </a:rPr>
              <a:t> 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0" y="1828800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333459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724345" y="3886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91200" y="3429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3429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90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351713"/>
          </a:xfrm>
        </p:spPr>
        <p:txBody>
          <a:bodyPr/>
          <a:lstStyle/>
          <a:p>
            <a:r>
              <a:rPr lang="en-US" sz="3600" dirty="0"/>
              <a:t>There are six trig functions:</a:t>
            </a:r>
          </a:p>
          <a:p>
            <a:endParaRPr lang="en-US" sz="2000" dirty="0" smtClean="0"/>
          </a:p>
          <a:p>
            <a:r>
              <a:rPr lang="en-US" sz="3500" dirty="0" smtClean="0"/>
              <a:t>cosecant   </a:t>
            </a:r>
            <a:r>
              <a:rPr lang="en-US" sz="3500" dirty="0"/>
              <a:t>= </a:t>
            </a:r>
            <a:r>
              <a:rPr lang="en-US" sz="3500" u="sng" dirty="0"/>
              <a:t> length    of    hypotenuse   </a:t>
            </a:r>
            <a:endParaRPr lang="en-US" sz="3500" dirty="0"/>
          </a:p>
          <a:p>
            <a:pPr>
              <a:spcBef>
                <a:spcPts val="0"/>
              </a:spcBef>
            </a:pPr>
            <a:r>
              <a:rPr lang="en-US" sz="3500" dirty="0"/>
              <a:t>  </a:t>
            </a:r>
            <a:r>
              <a:rPr lang="en-US" sz="3500" dirty="0" smtClean="0"/>
              <a:t>(</a:t>
            </a:r>
            <a:r>
              <a:rPr lang="en-US" sz="3500" dirty="0" err="1" smtClean="0"/>
              <a:t>csc</a:t>
            </a:r>
            <a:r>
              <a:rPr lang="en-US" sz="3500" dirty="0" smtClean="0"/>
              <a:t>)         </a:t>
            </a:r>
            <a:r>
              <a:rPr lang="en-US" sz="3500" dirty="0"/>
              <a:t>length of side opposite </a:t>
            </a:r>
            <a:r>
              <a:rPr lang="en-US" sz="3500" i="1" dirty="0" smtClean="0"/>
              <a:t>θ</a:t>
            </a:r>
          </a:p>
          <a:p>
            <a:pPr>
              <a:spcBef>
                <a:spcPts val="0"/>
              </a:spcBef>
            </a:pPr>
            <a:endParaRPr lang="en-US" sz="3500" i="1" dirty="0"/>
          </a:p>
          <a:p>
            <a:r>
              <a:rPr lang="en-US" sz="3600" dirty="0"/>
              <a:t>		  </a:t>
            </a:r>
            <a:r>
              <a:rPr lang="en-US" sz="1600" dirty="0"/>
              <a:t> </a:t>
            </a:r>
            <a:r>
              <a:rPr lang="en-US" sz="3600" dirty="0"/>
              <a:t>= </a:t>
            </a:r>
            <a:r>
              <a:rPr lang="en-US" sz="3600" u="sng" dirty="0"/>
              <a:t>  1  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              </a:t>
            </a:r>
            <a:r>
              <a:rPr lang="en-US" sz="1600" dirty="0"/>
              <a:t>   </a:t>
            </a:r>
            <a:r>
              <a:rPr lang="en-US" sz="3600" dirty="0" smtClean="0"/>
              <a:t>sin</a:t>
            </a:r>
            <a:r>
              <a:rPr lang="en-US" sz="1800" dirty="0" smtClean="0"/>
              <a:t> </a:t>
            </a:r>
            <a:r>
              <a:rPr lang="en-US" sz="3600" i="1" dirty="0"/>
              <a:t>θ</a:t>
            </a:r>
          </a:p>
          <a:p>
            <a:pPr>
              <a:spcBef>
                <a:spcPts val="0"/>
              </a:spcBef>
            </a:pP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53660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3/5 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4/5, </a:t>
            </a:r>
            <a:r>
              <a:rPr lang="en-US" dirty="0"/>
              <a:t>find </a:t>
            </a:r>
            <a:r>
              <a:rPr lang="en-US" dirty="0" err="1" smtClean="0"/>
              <a:t>csc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4/5				b) </a:t>
            </a:r>
            <a:r>
              <a:rPr lang="en-US" dirty="0" smtClean="0"/>
              <a:t>3/4</a:t>
            </a:r>
            <a:endParaRPr lang="en-US" dirty="0"/>
          </a:p>
          <a:p>
            <a:r>
              <a:rPr lang="en-US" dirty="0"/>
              <a:t>c) </a:t>
            </a:r>
            <a:r>
              <a:rPr lang="en-US" dirty="0" smtClean="0"/>
              <a:t>5/3</a:t>
            </a:r>
            <a:r>
              <a:rPr lang="en-US" dirty="0"/>
              <a:t>				d) 5/4</a:t>
            </a:r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150584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cosecant   = </a:t>
            </a:r>
            <a:r>
              <a:rPr lang="en-US" sz="2500" b="1" u="sng" dirty="0">
                <a:solidFill>
                  <a:srgbClr val="CCFFFF"/>
                </a:solidFill>
              </a:rPr>
              <a:t> length    of    hypotenuse 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)  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 </a:t>
            </a:r>
            <a:r>
              <a:rPr lang="en-US" sz="2500" b="1" dirty="0" smtClean="0">
                <a:solidFill>
                  <a:srgbClr val="CCFFFF"/>
                </a:solidFill>
              </a:rPr>
              <a:t>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337189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Given sin </a:t>
            </a:r>
            <a:r>
              <a:rPr lang="en-US" i="1" dirty="0"/>
              <a:t>θ</a:t>
            </a:r>
            <a:r>
              <a:rPr lang="en-US" dirty="0"/>
              <a:t> = 3/5 and </a:t>
            </a:r>
            <a:endParaRPr lang="en-US" dirty="0" smtClean="0"/>
          </a:p>
          <a:p>
            <a:r>
              <a:rPr lang="en-US" dirty="0" smtClean="0"/>
              <a:t>cos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r>
              <a:rPr lang="en-US" dirty="0"/>
              <a:t> = </a:t>
            </a:r>
            <a:r>
              <a:rPr lang="en-US" dirty="0" smtClean="0"/>
              <a:t>4/5, </a:t>
            </a:r>
            <a:r>
              <a:rPr lang="en-US" dirty="0"/>
              <a:t>find </a:t>
            </a:r>
            <a:r>
              <a:rPr lang="en-US" dirty="0" err="1" smtClean="0"/>
              <a:t>csc</a:t>
            </a:r>
            <a:r>
              <a:rPr lang="en-US" i="1" dirty="0" smtClean="0"/>
              <a:t> </a:t>
            </a:r>
            <a:r>
              <a:rPr lang="en-US" i="1" dirty="0"/>
              <a:t>θ</a:t>
            </a:r>
            <a:endParaRPr lang="en-US" dirty="0"/>
          </a:p>
          <a:p>
            <a:r>
              <a:rPr lang="en-US" sz="2000" dirty="0"/>
              <a:t> </a:t>
            </a:r>
          </a:p>
          <a:p>
            <a:r>
              <a:rPr lang="en-US" dirty="0"/>
              <a:t>a) 4/5				b) </a:t>
            </a:r>
            <a:r>
              <a:rPr lang="en-US" dirty="0" smtClean="0"/>
              <a:t>3/4</a:t>
            </a: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c) </a:t>
            </a:r>
            <a:r>
              <a:rPr lang="en-US" dirty="0" smtClean="0">
                <a:solidFill>
                  <a:srgbClr val="FFFF00"/>
                </a:solidFill>
              </a:rPr>
              <a:t>5/3</a:t>
            </a:r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/>
              <a:t>			d) 5/4</a:t>
            </a:r>
          </a:p>
          <a:p>
            <a:endParaRPr lang="en-US" sz="3000" i="1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150584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cosecant   = </a:t>
            </a:r>
            <a:r>
              <a:rPr lang="en-US" sz="2500" b="1" u="sng" dirty="0">
                <a:solidFill>
                  <a:srgbClr val="CCFFFF"/>
                </a:solidFill>
              </a:rPr>
              <a:t> length    of    hypotenuse 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)  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 </a:t>
            </a:r>
            <a:r>
              <a:rPr lang="en-US" sz="2500" b="1" dirty="0" smtClean="0">
                <a:solidFill>
                  <a:srgbClr val="CCFFFF"/>
                </a:solidFill>
              </a:rPr>
              <a:t>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</p:spTree>
    <p:extLst>
      <p:ext uri="{BB962C8B-B14F-4D97-AF65-F5344CB8AC3E}">
        <p14:creationId xmlns:p14="http://schemas.microsoft.com/office/powerpoint/2010/main" val="11032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degree, symbolized by </a:t>
            </a:r>
            <a:r>
              <a:rPr lang="en-US" dirty="0" smtClean="0">
                <a:solidFill>
                  <a:schemeClr val="tx1"/>
                </a:solidFill>
              </a:rPr>
              <a:t>° </a:t>
            </a:r>
            <a:r>
              <a:rPr lang="en-US" dirty="0" smtClean="0"/>
              <a:t>measures angles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                   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95400" y="4800600"/>
            <a:ext cx="7010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295400" y="3124200"/>
            <a:ext cx="6629400" cy="167640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751885">
            <a:off x="4918086" y="3921588"/>
            <a:ext cx="990600" cy="762000"/>
          </a:xfrm>
          <a:prstGeom prst="arc">
            <a:avLst/>
          </a:prstGeom>
          <a:ln w="63500">
            <a:solidFill>
              <a:srgbClr val="CCFFFF"/>
            </a:solidFill>
            <a:headEnd type="arrow" w="med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132061" y="3730746"/>
            <a:ext cx="1015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  <a:latin typeface="+mn-lt"/>
                <a:cs typeface="+mn-cs"/>
              </a:rPr>
              <a:t>23°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89148" y="3940314"/>
            <a:ext cx="4972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>
                <a:solidFill>
                  <a:srgbClr val="CCFFFF"/>
                </a:solidFill>
                <a:latin typeface="+mn-lt"/>
                <a:cs typeface="+mn-cs"/>
              </a:rPr>
              <a:t>θ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</p:spPr>
            <p:txBody>
              <a:bodyPr/>
              <a:lstStyle/>
              <a:p>
                <a:r>
                  <a:rPr lang="en-US" dirty="0" smtClean="0"/>
                  <a:t>Evaluate </a:t>
                </a:r>
                <a:r>
                  <a:rPr lang="en-US" dirty="0" err="1" smtClean="0"/>
                  <a:t>csc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θ</a:t>
                </a:r>
                <a:r>
                  <a:rPr lang="en-US" dirty="0" smtClean="0"/>
                  <a:t>º</a:t>
                </a:r>
                <a:endParaRPr lang="en-US" dirty="0"/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c) </a:t>
                </a:r>
                <a:r>
                  <a:rPr lang="en-US" dirty="0" smtClean="0"/>
                  <a:t>5/3</a:t>
                </a:r>
                <a:r>
                  <a:rPr lang="en-US" dirty="0"/>
                  <a:t>		</a:t>
                </a:r>
                <a:r>
                  <a:rPr lang="en-US" dirty="0" smtClean="0"/>
                  <a:t>d</a:t>
                </a:r>
                <a:r>
                  <a:rPr lang="en-US" dirty="0"/>
                  <a:t>) </a:t>
                </a:r>
                <a:r>
                  <a:rPr lang="en-US" dirty="0" smtClean="0"/>
                  <a:t>5/4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  <a:blipFill rotWithShape="1">
                <a:blip r:embed="rId2"/>
                <a:stretch>
                  <a:fillRect l="-266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5150584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cosecant   = </a:t>
            </a:r>
            <a:r>
              <a:rPr lang="en-US" sz="2500" b="1" u="sng" dirty="0">
                <a:solidFill>
                  <a:srgbClr val="CCFFFF"/>
                </a:solidFill>
              </a:rPr>
              <a:t> length    of    hypotenuse 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)  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 </a:t>
            </a:r>
            <a:r>
              <a:rPr lang="en-US" sz="2500" b="1" dirty="0" smtClean="0">
                <a:solidFill>
                  <a:srgbClr val="CCFFFF"/>
                </a:solidFill>
              </a:rPr>
              <a:t>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1219201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0" y="1828800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2333459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6724345" y="3886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91200" y="3429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3429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</p:spPr>
            <p:txBody>
              <a:bodyPr/>
              <a:lstStyle/>
              <a:p>
                <a:r>
                  <a:rPr lang="en-US" dirty="0" smtClean="0"/>
                  <a:t>Evaluate </a:t>
                </a:r>
                <a:r>
                  <a:rPr lang="en-US" dirty="0" err="1" smtClean="0"/>
                  <a:t>csc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θ</a:t>
                </a:r>
                <a:r>
                  <a:rPr lang="en-US" dirty="0" smtClean="0"/>
                  <a:t>º</a:t>
                </a:r>
                <a:endParaRPr lang="en-US" dirty="0"/>
              </a:p>
              <a:p>
                <a:r>
                  <a:rPr lang="en-US" sz="2000" dirty="0"/>
                  <a:t> </a:t>
                </a:r>
              </a:p>
              <a:p>
                <a:r>
                  <a:rPr lang="en-US" dirty="0" smtClean="0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/>
                  <a:t>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dirty="0"/>
                  <a:t>c) </a:t>
                </a:r>
                <a:r>
                  <a:rPr lang="en-US" dirty="0" smtClean="0"/>
                  <a:t>5/3</a:t>
                </a:r>
                <a:r>
                  <a:rPr lang="en-US" dirty="0"/>
                  <a:t>		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d</a:t>
                </a:r>
                <a:r>
                  <a:rPr lang="en-US" dirty="0">
                    <a:solidFill>
                      <a:srgbClr val="FFFF00"/>
                    </a:solidFill>
                  </a:rPr>
                  <a:t>)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5/4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838200"/>
                <a:ext cx="8001000" cy="5638800"/>
              </a:xfrm>
              <a:blipFill rotWithShape="1">
                <a:blip r:embed="rId2"/>
                <a:stretch>
                  <a:fillRect l="-266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5150584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cosecant   = </a:t>
            </a:r>
            <a:r>
              <a:rPr lang="en-US" sz="2500" b="1" u="sng" dirty="0">
                <a:solidFill>
                  <a:srgbClr val="CCFFFF"/>
                </a:solidFill>
              </a:rPr>
              <a:t> length    of    hypotenuse   </a:t>
            </a:r>
            <a:endParaRPr lang="en-US" sz="2500" b="1" dirty="0">
              <a:solidFill>
                <a:srgbClr val="CCFF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(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)         length of side opposite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	 </a:t>
            </a:r>
            <a:r>
              <a:rPr lang="en-US" sz="2500" b="1" dirty="0" smtClean="0">
                <a:solidFill>
                  <a:srgbClr val="CCFFFF"/>
                </a:solidFill>
              </a:rPr>
              <a:t>     = </a:t>
            </a:r>
            <a:r>
              <a:rPr lang="en-US" sz="2500" b="1" u="sng" dirty="0" smtClean="0">
                <a:solidFill>
                  <a:srgbClr val="CCFFFF"/>
                </a:solidFill>
              </a:rPr>
              <a:t>  </a:t>
            </a:r>
            <a:r>
              <a:rPr lang="en-US" sz="2500" b="1" u="sng" dirty="0">
                <a:solidFill>
                  <a:srgbClr val="CCFFFF"/>
                </a:solidFill>
              </a:rPr>
              <a:t>1  </a:t>
            </a:r>
            <a:r>
              <a:rPr lang="en-US" sz="2500" b="1" dirty="0">
                <a:solidFill>
                  <a:schemeClr val="bg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500" b="1" dirty="0">
                <a:solidFill>
                  <a:srgbClr val="CCFFFF"/>
                </a:solidFill>
              </a:rPr>
              <a:t>               </a:t>
            </a:r>
            <a:r>
              <a:rPr lang="en-US" sz="2500" b="1" dirty="0" smtClean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1219201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00" y="1828800"/>
            <a:ext cx="14670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</a:rPr>
              <a:t>Careful!!</a:t>
            </a:r>
            <a:endParaRPr lang="en-US" sz="2500" b="1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0" y="2333459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11" name="Rectangle 10"/>
          <p:cNvSpPr/>
          <p:nvPr/>
        </p:nvSpPr>
        <p:spPr>
          <a:xfrm>
            <a:off x="6724345" y="3886200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791200" y="34290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34290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5638800"/>
          </a:xfrm>
        </p:spPr>
        <p:txBody>
          <a:bodyPr/>
          <a:lstStyle/>
          <a:p>
            <a:r>
              <a:rPr lang="en-US" dirty="0" smtClean="0"/>
              <a:t>Remembering that the three angles of a triangle must add up to 180º, what is </a:t>
            </a:r>
            <a:r>
              <a:rPr lang="en-US" i="1" dirty="0" smtClean="0"/>
              <a:t>θ</a:t>
            </a:r>
            <a:r>
              <a:rPr lang="en-US" dirty="0"/>
              <a:t>?</a:t>
            </a:r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3256003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4000" y="4370261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10" name="Rectangle 9"/>
          <p:cNvSpPr/>
          <p:nvPr/>
        </p:nvSpPr>
        <p:spPr>
          <a:xfrm>
            <a:off x="6724345" y="5923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791200" y="54229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00800" y="54229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24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001000" cy="5638800"/>
          </a:xfrm>
        </p:spPr>
        <p:txBody>
          <a:bodyPr/>
          <a:lstStyle/>
          <a:p>
            <a:r>
              <a:rPr lang="en-US" dirty="0" smtClean="0"/>
              <a:t>Remembering that the three angles of a triangle must add up to 180º, what is </a:t>
            </a:r>
            <a:r>
              <a:rPr lang="en-US" i="1" dirty="0" smtClean="0"/>
              <a:t>θ</a:t>
            </a:r>
            <a:r>
              <a:rPr lang="en-US" dirty="0"/>
              <a:t>?</a:t>
            </a:r>
            <a:r>
              <a:rPr lang="en-US" sz="2000" dirty="0"/>
              <a:t> 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FF00"/>
                </a:solidFill>
              </a:rPr>
              <a:t>θ </a:t>
            </a:r>
            <a:r>
              <a:rPr lang="en-US" dirty="0" smtClean="0">
                <a:solidFill>
                  <a:srgbClr val="FFFF00"/>
                </a:solidFill>
              </a:rPr>
              <a:t>= 45º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b="15293"/>
          <a:stretch/>
        </p:blipFill>
        <p:spPr bwMode="auto">
          <a:xfrm>
            <a:off x="5617028" y="3256003"/>
            <a:ext cx="30697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0" y="4370261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3</a:t>
            </a:r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6724345" y="5923002"/>
            <a:ext cx="418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4</a:t>
            </a:r>
            <a:endParaRPr lang="en-US" sz="3000" b="1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791200" y="54229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00800" y="54229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0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8406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Because of the cyclical nature of these formulas,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500" dirty="0" smtClean="0"/>
              <a:t>	sin </a:t>
            </a:r>
            <a:r>
              <a:rPr lang="en-US" sz="3500" i="1" dirty="0"/>
              <a:t>θ</a:t>
            </a:r>
            <a:r>
              <a:rPr lang="en-US" sz="3500" dirty="0"/>
              <a:t> = </a:t>
            </a:r>
            <a:r>
              <a:rPr lang="en-US" sz="3500" dirty="0" smtClean="0"/>
              <a:t>cos (</a:t>
            </a:r>
            <a:r>
              <a:rPr lang="en-US" sz="3500" i="1" dirty="0" smtClean="0"/>
              <a:t>θ</a:t>
            </a:r>
            <a:r>
              <a:rPr lang="en-US" sz="3500" dirty="0" smtClean="0"/>
              <a:t>-90°)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500" dirty="0" smtClean="0"/>
              <a:t>	cos </a:t>
            </a:r>
            <a:r>
              <a:rPr lang="en-US" sz="3500" i="1" dirty="0"/>
              <a:t>θ</a:t>
            </a:r>
            <a:r>
              <a:rPr lang="en-US" sz="3500" dirty="0"/>
              <a:t> </a:t>
            </a:r>
            <a:r>
              <a:rPr lang="en-US" sz="3500" dirty="0" smtClean="0"/>
              <a:t>= </a:t>
            </a:r>
            <a:r>
              <a:rPr lang="en-US" sz="3500" dirty="0"/>
              <a:t>sin </a:t>
            </a:r>
            <a:r>
              <a:rPr lang="en-US" sz="3500" dirty="0" smtClean="0"/>
              <a:t>(</a:t>
            </a:r>
            <a:r>
              <a:rPr lang="en-US" sz="3500" i="1" dirty="0" smtClean="0"/>
              <a:t>θ</a:t>
            </a:r>
            <a:r>
              <a:rPr lang="en-US" sz="3500" dirty="0" smtClean="0"/>
              <a:t>-90°)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500" dirty="0" smtClean="0"/>
              <a:t>	sec </a:t>
            </a:r>
            <a:r>
              <a:rPr lang="en-US" sz="3500" i="1" dirty="0"/>
              <a:t>θ</a:t>
            </a:r>
            <a:r>
              <a:rPr lang="en-US" sz="3500" dirty="0"/>
              <a:t> </a:t>
            </a:r>
            <a:r>
              <a:rPr lang="en-US" sz="3500" dirty="0" smtClean="0"/>
              <a:t>= </a:t>
            </a:r>
            <a:r>
              <a:rPr lang="en-US" sz="3500" dirty="0" err="1"/>
              <a:t>csc</a:t>
            </a:r>
            <a:r>
              <a:rPr lang="en-US" sz="3500" dirty="0"/>
              <a:t> </a:t>
            </a:r>
            <a:r>
              <a:rPr lang="en-US" sz="3500" dirty="0" smtClean="0"/>
              <a:t>(</a:t>
            </a:r>
            <a:r>
              <a:rPr lang="en-US" sz="3500" i="1" dirty="0" smtClean="0"/>
              <a:t>θ</a:t>
            </a:r>
            <a:r>
              <a:rPr lang="en-US" sz="3500" dirty="0" smtClean="0"/>
              <a:t>-90°)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500" dirty="0" smtClean="0"/>
              <a:t>	</a:t>
            </a:r>
            <a:r>
              <a:rPr lang="en-US" sz="3500" dirty="0" err="1" smtClean="0"/>
              <a:t>csc</a:t>
            </a:r>
            <a:r>
              <a:rPr lang="en-US" sz="3500" dirty="0" smtClean="0"/>
              <a:t> </a:t>
            </a:r>
            <a:r>
              <a:rPr lang="en-US" sz="3500" i="1" dirty="0"/>
              <a:t>θ</a:t>
            </a:r>
            <a:r>
              <a:rPr lang="en-US" sz="3500" dirty="0"/>
              <a:t> = </a:t>
            </a:r>
            <a:r>
              <a:rPr lang="en-US" sz="3500" dirty="0" smtClean="0"/>
              <a:t>sec (</a:t>
            </a:r>
            <a:r>
              <a:rPr lang="en-US" sz="3500" i="1" dirty="0" smtClean="0"/>
              <a:t>θ</a:t>
            </a:r>
            <a:r>
              <a:rPr lang="en-US" sz="3500" dirty="0" smtClean="0"/>
              <a:t>-90°)</a:t>
            </a:r>
            <a:r>
              <a:rPr lang="en-US" sz="3500" dirty="0"/>
              <a:t> </a:t>
            </a:r>
            <a:endParaRPr lang="en-US" sz="35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US" dirty="0" smtClean="0"/>
              <a:t>where </a:t>
            </a:r>
            <a:r>
              <a:rPr lang="en-US" dirty="0"/>
              <a:t>c is any integer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47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Which of the following </a:t>
            </a:r>
            <a:r>
              <a:rPr lang="en-US" dirty="0" smtClean="0"/>
              <a:t>would have the </a:t>
            </a:r>
            <a:r>
              <a:rPr lang="en-US" dirty="0"/>
              <a:t>same value as </a:t>
            </a:r>
            <a:r>
              <a:rPr lang="en-US" dirty="0" smtClean="0"/>
              <a:t>sin </a:t>
            </a:r>
            <a:r>
              <a:rPr lang="en-US" dirty="0"/>
              <a:t>35º?</a:t>
            </a:r>
          </a:p>
          <a:p>
            <a:r>
              <a:rPr lang="en-US" sz="1000" dirty="0"/>
              <a:t> </a:t>
            </a:r>
          </a:p>
          <a:p>
            <a:r>
              <a:rPr lang="en-US" dirty="0"/>
              <a:t>a) </a:t>
            </a:r>
            <a:r>
              <a:rPr lang="en-US" dirty="0" smtClean="0"/>
              <a:t>cos 305º</a:t>
            </a:r>
            <a:r>
              <a:rPr lang="en-US" dirty="0"/>
              <a:t>		</a:t>
            </a:r>
            <a:r>
              <a:rPr lang="en-US" dirty="0" smtClean="0"/>
              <a:t>b</a:t>
            </a:r>
            <a:r>
              <a:rPr lang="en-US" dirty="0"/>
              <a:t>) </a:t>
            </a:r>
            <a:r>
              <a:rPr lang="en-US" dirty="0" smtClean="0"/>
              <a:t>cos 665º</a:t>
            </a:r>
            <a:endParaRPr lang="en-US" dirty="0"/>
          </a:p>
          <a:p>
            <a:r>
              <a:rPr lang="en-US" dirty="0" smtClean="0"/>
              <a:t>c</a:t>
            </a:r>
            <a:r>
              <a:rPr lang="en-US" dirty="0"/>
              <a:t>) </a:t>
            </a:r>
            <a:r>
              <a:rPr lang="en-US" dirty="0" smtClean="0"/>
              <a:t>cos 1025º</a:t>
            </a:r>
            <a:r>
              <a:rPr lang="en-US" dirty="0"/>
              <a:t>		</a:t>
            </a:r>
            <a:r>
              <a:rPr lang="en-US" dirty="0" smtClean="0"/>
              <a:t>d</a:t>
            </a:r>
            <a:r>
              <a:rPr lang="en-US" dirty="0"/>
              <a:t>) </a:t>
            </a:r>
            <a:r>
              <a:rPr lang="en-US" dirty="0" smtClean="0"/>
              <a:t>cos -55º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600" y="5150584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cos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-90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sin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-90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CCFFFF"/>
                </a:solidFill>
              </a:rPr>
              <a:t>sec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-90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sec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-90</a:t>
            </a:r>
            <a:r>
              <a:rPr lang="en-US" sz="2500" b="1" dirty="0">
                <a:solidFill>
                  <a:srgbClr val="CCFFFF"/>
                </a:solidFill>
              </a:rPr>
              <a:t>°) </a:t>
            </a:r>
          </a:p>
        </p:txBody>
      </p:sp>
    </p:spTree>
    <p:extLst>
      <p:ext uri="{BB962C8B-B14F-4D97-AF65-F5344CB8AC3E}">
        <p14:creationId xmlns:p14="http://schemas.microsoft.com/office/powerpoint/2010/main" val="19771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800"/>
          </a:xfrm>
        </p:spPr>
        <p:txBody>
          <a:bodyPr/>
          <a:lstStyle/>
          <a:p>
            <a:r>
              <a:rPr lang="en-US" dirty="0"/>
              <a:t>Which of the following </a:t>
            </a:r>
            <a:r>
              <a:rPr lang="en-US" dirty="0" smtClean="0"/>
              <a:t>would have the </a:t>
            </a:r>
            <a:r>
              <a:rPr lang="en-US" dirty="0"/>
              <a:t>same value as </a:t>
            </a:r>
            <a:r>
              <a:rPr lang="en-US" dirty="0" smtClean="0"/>
              <a:t>sin </a:t>
            </a:r>
            <a:r>
              <a:rPr lang="en-US" dirty="0"/>
              <a:t>35º?</a:t>
            </a:r>
          </a:p>
          <a:p>
            <a:r>
              <a:rPr lang="en-US" sz="1000" dirty="0"/>
              <a:t> </a:t>
            </a:r>
          </a:p>
          <a:p>
            <a:r>
              <a:rPr lang="en-US" dirty="0">
                <a:solidFill>
                  <a:srgbClr val="FFFF00"/>
                </a:solidFill>
              </a:rPr>
              <a:t>a) cos 305º		b) cos 665º</a:t>
            </a:r>
          </a:p>
          <a:p>
            <a:r>
              <a:rPr lang="en-US" dirty="0">
                <a:solidFill>
                  <a:srgbClr val="FFFF00"/>
                </a:solidFill>
              </a:rPr>
              <a:t>c) cos 1025º		d) cos -55º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All of them!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(More cycles!)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TRIGONOMETRY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</a:t>
            </a:r>
            <a:r>
              <a:rPr lang="en-US" altLang="en-US" sz="2400" dirty="0" smtClean="0">
                <a:solidFill>
                  <a:schemeClr val="bg1"/>
                </a:solidFill>
              </a:rPr>
              <a:t>PROBLEM 15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5150584"/>
            <a:ext cx="358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CFFFF"/>
                </a:solidFill>
              </a:rPr>
              <a:t>sin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cos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+90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>
                <a:solidFill>
                  <a:srgbClr val="CCFFFF"/>
                </a:solidFill>
              </a:rPr>
              <a:t>cos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sin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+90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CCFFFF"/>
                </a:solidFill>
              </a:rPr>
              <a:t>sec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</a:t>
            </a: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+90</a:t>
            </a:r>
            <a:r>
              <a:rPr lang="en-US" sz="2500" b="1" dirty="0">
                <a:solidFill>
                  <a:srgbClr val="CCFFFF"/>
                </a:solidFill>
              </a:rPr>
              <a:t>°)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2500" b="1" dirty="0" err="1">
                <a:solidFill>
                  <a:srgbClr val="CCFFFF"/>
                </a:solidFill>
              </a:rPr>
              <a:t>csc</a:t>
            </a:r>
            <a:r>
              <a:rPr lang="en-US" sz="2500" b="1" dirty="0">
                <a:solidFill>
                  <a:srgbClr val="CCFFFF"/>
                </a:solidFill>
              </a:rPr>
              <a:t> </a:t>
            </a:r>
            <a:r>
              <a:rPr lang="en-US" sz="2500" b="1" i="1" dirty="0">
                <a:solidFill>
                  <a:srgbClr val="CCFFFF"/>
                </a:solidFill>
              </a:rPr>
              <a:t>θ</a:t>
            </a:r>
            <a:r>
              <a:rPr lang="en-US" sz="2500" b="1" dirty="0">
                <a:solidFill>
                  <a:srgbClr val="CCFFFF"/>
                </a:solidFill>
              </a:rPr>
              <a:t> = sec (</a:t>
            </a:r>
            <a:r>
              <a:rPr lang="en-US" sz="2500" b="1" i="1" dirty="0" smtClean="0">
                <a:solidFill>
                  <a:srgbClr val="CCFFFF"/>
                </a:solidFill>
              </a:rPr>
              <a:t>θ</a:t>
            </a:r>
            <a:r>
              <a:rPr lang="en-US" sz="2500" b="1" dirty="0" smtClean="0">
                <a:solidFill>
                  <a:srgbClr val="CCFFFF"/>
                </a:solidFill>
              </a:rPr>
              <a:t>+90</a:t>
            </a:r>
            <a:r>
              <a:rPr lang="en-US" sz="2500" b="1" dirty="0">
                <a:solidFill>
                  <a:srgbClr val="CCFFFF"/>
                </a:solidFill>
              </a:rPr>
              <a:t>°) </a:t>
            </a:r>
          </a:p>
        </p:txBody>
      </p:sp>
    </p:spTree>
    <p:extLst>
      <p:ext uri="{BB962C8B-B14F-4D97-AF65-F5344CB8AC3E}">
        <p14:creationId xmlns:p14="http://schemas.microsoft.com/office/powerpoint/2010/main" val="10125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34656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For a “unit circle” (radius=1)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calculations become much easier: 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191000" y="3200400"/>
            <a:ext cx="3601254" cy="3429000"/>
            <a:chOff x="4191000" y="3200400"/>
            <a:chExt cx="3601254" cy="3429000"/>
          </a:xfrm>
        </p:grpSpPr>
        <p:grpSp>
          <p:nvGrpSpPr>
            <p:cNvPr id="51" name="Group 50"/>
            <p:cNvGrpSpPr/>
            <p:nvPr/>
          </p:nvGrpSpPr>
          <p:grpSpPr>
            <a:xfrm>
              <a:off x="4191000" y="3200400"/>
              <a:ext cx="3429000" cy="3429000"/>
              <a:chOff x="533400" y="2209800"/>
              <a:chExt cx="3429000" cy="34290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5912494" y="3750128"/>
              <a:ext cx="1250306" cy="1453558"/>
              <a:chOff x="1204423" y="2949002"/>
              <a:chExt cx="3505200" cy="394731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62" name="Right Triangle 61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Rectangle 6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59" name="Arc 58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 rot="19060999">
              <a:off x="5966236" y="3800680"/>
              <a:ext cx="10588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6917040" y="4256346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60618" y="48768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32714" y="5146008"/>
              <a:ext cx="14895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adjacent</a:t>
              </a:r>
            </a:p>
          </p:txBody>
        </p:sp>
        <p:sp>
          <p:nvSpPr>
            <p:cNvPr id="57" name="Rectangle 56"/>
            <p:cNvSpPr/>
            <p:nvPr/>
          </p:nvSpPr>
          <p:spPr>
            <a:xfrm rot="16200000">
              <a:off x="6835421" y="4213580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angles</a:t>
            </a:r>
            <a:r>
              <a:rPr lang="en-US" dirty="0" smtClean="0"/>
              <a:t>:</a:t>
            </a:r>
          </a:p>
          <a:p>
            <a:r>
              <a:rPr lang="en-US" sz="2500" dirty="0" smtClean="0">
                <a:solidFill>
                  <a:srgbClr val="FFC000"/>
                </a:solidFill>
              </a:rPr>
              <a:t>Acute angles </a:t>
            </a:r>
            <a:r>
              <a:rPr lang="en-US" sz="2500" dirty="0" smtClean="0"/>
              <a:t>0º&lt; </a:t>
            </a:r>
            <a:r>
              <a:rPr lang="en-US" sz="2500" i="1" dirty="0"/>
              <a:t>θ</a:t>
            </a:r>
            <a:r>
              <a:rPr lang="en-US" sz="2500" dirty="0" smtClean="0"/>
              <a:t> &lt; 90º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>
                <a:solidFill>
                  <a:srgbClr val="FFC000"/>
                </a:solidFill>
              </a:rPr>
              <a:t>Right angles </a:t>
            </a:r>
            <a:r>
              <a:rPr lang="en-US" sz="2500" i="1" dirty="0" smtClean="0"/>
              <a:t>θ</a:t>
            </a:r>
            <a:r>
              <a:rPr lang="en-US" sz="2500" dirty="0" smtClean="0"/>
              <a:t> = </a:t>
            </a:r>
            <a:r>
              <a:rPr lang="en-US" sz="2500" dirty="0"/>
              <a:t>90º</a:t>
            </a:r>
          </a:p>
          <a:p>
            <a:endParaRPr lang="en-US" sz="2500" dirty="0"/>
          </a:p>
          <a:p>
            <a:endParaRPr lang="en-US" sz="2500" dirty="0" smtClean="0">
              <a:solidFill>
                <a:srgbClr val="FFC000"/>
              </a:solidFill>
            </a:endParaRPr>
          </a:p>
          <a:p>
            <a:r>
              <a:rPr lang="en-US" sz="2500" dirty="0" smtClean="0">
                <a:solidFill>
                  <a:srgbClr val="FFC000"/>
                </a:solidFill>
              </a:rPr>
              <a:t>Obtuse </a:t>
            </a:r>
            <a:r>
              <a:rPr lang="en-US" sz="2500" dirty="0">
                <a:solidFill>
                  <a:srgbClr val="FFC000"/>
                </a:solidFill>
              </a:rPr>
              <a:t>angles </a:t>
            </a:r>
            <a:r>
              <a:rPr lang="en-US" sz="2500" dirty="0"/>
              <a:t>9</a:t>
            </a:r>
            <a:r>
              <a:rPr lang="en-US" sz="2500" dirty="0" smtClean="0"/>
              <a:t>0º</a:t>
            </a:r>
            <a:r>
              <a:rPr lang="en-US" sz="2500" dirty="0"/>
              <a:t>&lt; </a:t>
            </a:r>
            <a:r>
              <a:rPr lang="en-US" sz="2500" i="1" dirty="0"/>
              <a:t>θ</a:t>
            </a:r>
            <a:r>
              <a:rPr lang="en-US" sz="2500" dirty="0"/>
              <a:t> &lt; </a:t>
            </a:r>
            <a:r>
              <a:rPr lang="en-US" sz="2500" dirty="0" smtClean="0"/>
              <a:t>180º</a:t>
            </a:r>
            <a:endParaRPr lang="en-US" sz="2500" dirty="0"/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>
                <a:solidFill>
                  <a:srgbClr val="FFC000"/>
                </a:solidFill>
              </a:rPr>
              <a:t>Straight angles </a:t>
            </a:r>
            <a:r>
              <a:rPr lang="en-US" sz="2500" i="1" dirty="0"/>
              <a:t>θ</a:t>
            </a:r>
            <a:r>
              <a:rPr lang="en-US" sz="2500" dirty="0"/>
              <a:t> = 180º </a:t>
            </a:r>
          </a:p>
          <a:p>
            <a:r>
              <a:rPr lang="en-US" sz="2500" dirty="0" smtClean="0"/>
              <a:t> 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135661" y="1600200"/>
            <a:ext cx="3017739" cy="1153886"/>
            <a:chOff x="5135661" y="1752600"/>
            <a:chExt cx="3017739" cy="115388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135662" y="1752600"/>
              <a:ext cx="3017738" cy="76200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135661" y="2514600"/>
              <a:ext cx="3017739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c 8"/>
            <p:cNvSpPr/>
            <p:nvPr/>
          </p:nvSpPr>
          <p:spPr>
            <a:xfrm>
              <a:off x="6814457" y="1932042"/>
              <a:ext cx="457200" cy="974444"/>
            </a:xfrm>
            <a:prstGeom prst="arc">
              <a:avLst>
                <a:gd name="adj1" fmla="val 17451104"/>
                <a:gd name="adj2" fmla="val 111728"/>
              </a:avLst>
            </a:prstGeom>
            <a:ln w="3810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7833" y="2048433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29202" y="5858259"/>
            <a:ext cx="3017738" cy="841897"/>
            <a:chOff x="5029202" y="5003903"/>
            <a:chExt cx="3017738" cy="841897"/>
          </a:xfrm>
        </p:grpSpPr>
        <p:grpSp>
          <p:nvGrpSpPr>
            <p:cNvPr id="14" name="Group 13"/>
            <p:cNvGrpSpPr/>
            <p:nvPr/>
          </p:nvGrpSpPr>
          <p:grpSpPr>
            <a:xfrm>
              <a:off x="6357257" y="5003903"/>
              <a:ext cx="1689683" cy="841897"/>
              <a:chOff x="6463718" y="1966789"/>
              <a:chExt cx="1689683" cy="84189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>
                <a:off x="6750991" y="2525487"/>
                <a:ext cx="140241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>
                <a:off x="6463718" y="1966789"/>
                <a:ext cx="457200" cy="841897"/>
              </a:xfrm>
              <a:prstGeom prst="arc">
                <a:avLst>
                  <a:gd name="adj1" fmla="val 10816682"/>
                  <a:gd name="adj2" fmla="val 172110"/>
                </a:avLst>
              </a:prstGeom>
              <a:ln w="3810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475819" y="2032276"/>
                <a:ext cx="38023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i="1" dirty="0">
                    <a:solidFill>
                      <a:srgbClr val="CCFFFF"/>
                    </a:solidFill>
                  </a:rPr>
                  <a:t>θ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 flipV="1">
              <a:off x="5029202" y="5562601"/>
              <a:ext cx="1551212" cy="172"/>
            </a:xfrm>
            <a:prstGeom prst="line">
              <a:avLst/>
            </a:prstGeom>
            <a:ln w="63500">
              <a:solidFill>
                <a:srgbClr val="00B0F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29200" y="2786743"/>
            <a:ext cx="3017739" cy="979714"/>
            <a:chOff x="5135661" y="1567543"/>
            <a:chExt cx="3017739" cy="97971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5661" y="1567543"/>
              <a:ext cx="1" cy="979714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35661" y="2514600"/>
              <a:ext cx="3017739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240941" y="20193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 flipH="1">
            <a:off x="5105400" y="3200400"/>
            <a:ext cx="584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94021" y="3200400"/>
            <a:ext cx="0" cy="444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04808" y="4495800"/>
            <a:ext cx="2747119" cy="1153886"/>
            <a:chOff x="5406282" y="1752600"/>
            <a:chExt cx="2747119" cy="115388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06282" y="1752600"/>
              <a:ext cx="1238249" cy="772887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644531" y="2514600"/>
              <a:ext cx="1508870" cy="0"/>
            </a:xfrm>
            <a:prstGeom prst="line">
              <a:avLst/>
            </a:prstGeom>
            <a:ln w="63500">
              <a:solidFill>
                <a:srgbClr val="00B0F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>
              <a:off x="6139543" y="1932042"/>
              <a:ext cx="1132114" cy="974444"/>
            </a:xfrm>
            <a:prstGeom prst="arc">
              <a:avLst>
                <a:gd name="adj1" fmla="val 12538713"/>
                <a:gd name="adj2" fmla="val 111728"/>
              </a:avLst>
            </a:prstGeom>
            <a:ln w="38100">
              <a:solidFill>
                <a:srgbClr val="CCFFFF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508860" y="2057400"/>
              <a:ext cx="38023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>
                  <a:solidFill>
                    <a:srgbClr val="CCFFFF"/>
                  </a:solidFill>
                </a:rPr>
                <a:t>θ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3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Because the hypotenuse is 1:</a:t>
            </a:r>
          </a:p>
          <a:p>
            <a:r>
              <a:rPr lang="en-US" dirty="0"/>
              <a:t>sine = </a:t>
            </a:r>
            <a:r>
              <a:rPr lang="en-US" u="sng" dirty="0"/>
              <a:t>length of side opposite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        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 </a:t>
            </a:r>
            <a:r>
              <a:rPr lang="en-US" sz="1000" dirty="0" smtClean="0"/>
              <a:t> </a:t>
            </a:r>
            <a:r>
              <a:rPr lang="en-US" dirty="0" smtClean="0"/>
              <a:t>= “rise”</a:t>
            </a:r>
            <a:endParaRPr lang="en-US" dirty="0"/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1000" y="3200400"/>
            <a:ext cx="3601254" cy="3429000"/>
            <a:chOff x="4191000" y="3200400"/>
            <a:chExt cx="3601254" cy="3429000"/>
          </a:xfrm>
        </p:grpSpPr>
        <p:grpSp>
          <p:nvGrpSpPr>
            <p:cNvPr id="47" name="Group 46"/>
            <p:cNvGrpSpPr/>
            <p:nvPr/>
          </p:nvGrpSpPr>
          <p:grpSpPr>
            <a:xfrm>
              <a:off x="4191000" y="3200400"/>
              <a:ext cx="3429000" cy="3429000"/>
              <a:chOff x="533400" y="2209800"/>
              <a:chExt cx="3429000" cy="34290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912494" y="3750128"/>
              <a:ext cx="1250306" cy="1453558"/>
              <a:chOff x="1204423" y="2949002"/>
              <a:chExt cx="3505200" cy="394731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58" name="Right Triangle 57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55" name="Arc 54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 rot="19060999">
              <a:off x="5966236" y="3800680"/>
              <a:ext cx="10588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50" name="Rectangle 49"/>
            <p:cNvSpPr/>
            <p:nvPr/>
          </p:nvSpPr>
          <p:spPr>
            <a:xfrm rot="16200000">
              <a:off x="6917040" y="4256346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60618" y="48768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932714" y="5146008"/>
              <a:ext cx="14895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adjacent</a:t>
              </a:r>
            </a:p>
          </p:txBody>
        </p:sp>
        <p:sp>
          <p:nvSpPr>
            <p:cNvPr id="53" name="Rectangle 52"/>
            <p:cNvSpPr/>
            <p:nvPr/>
          </p:nvSpPr>
          <p:spPr>
            <a:xfrm rot="16200000">
              <a:off x="6835421" y="4213580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5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dirty="0" smtClean="0"/>
              <a:t>Because the hypotenuse is 1:</a:t>
            </a:r>
          </a:p>
          <a:p>
            <a:r>
              <a:rPr lang="en-US" dirty="0" smtClean="0"/>
              <a:t>cos </a:t>
            </a:r>
            <a:r>
              <a:rPr lang="en-US" dirty="0"/>
              <a:t>= </a:t>
            </a:r>
            <a:r>
              <a:rPr lang="en-US" u="sng" dirty="0"/>
              <a:t>length of side </a:t>
            </a:r>
            <a:r>
              <a:rPr lang="en-US" u="sng" dirty="0" smtClean="0"/>
              <a:t>adjacent </a:t>
            </a:r>
            <a:r>
              <a:rPr lang="en-US" i="1" u="sng" dirty="0"/>
              <a:t>θ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          </a:t>
            </a:r>
            <a:r>
              <a:rPr lang="en-US" dirty="0" smtClean="0"/>
              <a:t>          1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	 </a:t>
            </a:r>
            <a:r>
              <a:rPr lang="en-US" sz="1000" dirty="0" smtClean="0"/>
              <a:t> </a:t>
            </a:r>
            <a:r>
              <a:rPr lang="en-US" dirty="0" smtClean="0"/>
              <a:t>= “run”</a:t>
            </a:r>
            <a:endParaRPr lang="en-US" dirty="0"/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91000" y="3200400"/>
            <a:ext cx="3601254" cy="3429000"/>
            <a:chOff x="4191000" y="3200400"/>
            <a:chExt cx="3601254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4191000" y="3200400"/>
              <a:ext cx="3429000" cy="3429000"/>
              <a:chOff x="533400" y="2209800"/>
              <a:chExt cx="3429000" cy="3429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33400" y="2209800"/>
                <a:ext cx="3429000" cy="34290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091447" y="3429000"/>
                <a:ext cx="31290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>
                    <a:solidFill>
                      <a:srgbClr val="FFC000"/>
                    </a:solidFill>
                  </a:rPr>
                  <a:t>.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12494" y="3750128"/>
              <a:ext cx="1250306" cy="1453558"/>
              <a:chOff x="1204423" y="2949002"/>
              <a:chExt cx="3505200" cy="394731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04423" y="2949002"/>
                <a:ext cx="3505200" cy="3320456"/>
                <a:chOff x="1204423" y="2949002"/>
                <a:chExt cx="3505200" cy="332045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 flipH="1">
                  <a:off x="1204423" y="2949002"/>
                  <a:ext cx="3505200" cy="3200400"/>
                  <a:chOff x="1524000" y="2743200"/>
                  <a:chExt cx="5943600" cy="3200400"/>
                </a:xfrm>
              </p:grpSpPr>
              <p:sp>
                <p:nvSpPr>
                  <p:cNvPr id="21" name="Right Triangle 20"/>
                  <p:cNvSpPr/>
                  <p:nvPr/>
                </p:nvSpPr>
                <p:spPr>
                  <a:xfrm>
                    <a:off x="1524000" y="2743200"/>
                    <a:ext cx="5943600" cy="3200400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2" name="Straight Connector 21"/>
                  <p:cNvCxnSpPr/>
                  <p:nvPr/>
                </p:nvCxnSpPr>
                <p:spPr>
                  <a:xfrm>
                    <a:off x="1524000" y="5388951"/>
                    <a:ext cx="990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flipH="1">
                    <a:off x="2517004" y="5388951"/>
                    <a:ext cx="0" cy="4445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2041560" y="4973961"/>
                  <a:ext cx="1280624" cy="1295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8" name="Arc 7"/>
              <p:cNvSpPr/>
              <p:nvPr/>
            </p:nvSpPr>
            <p:spPr>
              <a:xfrm>
                <a:off x="1623425" y="4767033"/>
                <a:ext cx="1804447" cy="2129279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 rot="19060999">
              <a:off x="5966236" y="3800680"/>
              <a:ext cx="1058831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 b="1" dirty="0">
                  <a:solidFill>
                    <a:srgbClr val="CCFFFF"/>
                  </a:solidFill>
                </a:rPr>
                <a:t>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 rot="16200000">
              <a:off x="6917040" y="4256346"/>
              <a:ext cx="760144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rise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60618" y="4876800"/>
              <a:ext cx="67358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run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32714" y="5146008"/>
              <a:ext cx="148951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>
                  <a:solidFill>
                    <a:srgbClr val="CCFFFF"/>
                  </a:solidFill>
                </a:rPr>
                <a:t>adjacent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6835421" y="4213580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1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24088" y="2329543"/>
            <a:ext cx="3429000" cy="3429000"/>
            <a:chOff x="3224088" y="2329543"/>
            <a:chExt cx="3429000" cy="3429000"/>
          </a:xfrm>
        </p:grpSpPr>
        <p:grpSp>
          <p:nvGrpSpPr>
            <p:cNvPr id="33" name="Group 32"/>
            <p:cNvGrpSpPr/>
            <p:nvPr/>
          </p:nvGrpSpPr>
          <p:grpSpPr>
            <a:xfrm>
              <a:off x="3224088" y="2329543"/>
              <a:ext cx="3429000" cy="3429000"/>
              <a:chOff x="557089" y="3227614"/>
              <a:chExt cx="3429000" cy="34290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557089" y="3227614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36" name="Right Triangle 35"/>
              <p:cNvSpPr/>
              <p:nvPr/>
            </p:nvSpPr>
            <p:spPr>
              <a:xfrm flipH="1">
                <a:off x="2278584" y="3505200"/>
                <a:ext cx="921816" cy="1450658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2991510" y="4751614"/>
                <a:ext cx="208890" cy="163683"/>
                <a:chOff x="2991510" y="4751614"/>
                <a:chExt cx="208890" cy="163683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Rectangle 39"/>
              <p:cNvSpPr/>
              <p:nvPr/>
            </p:nvSpPr>
            <p:spPr>
              <a:xfrm>
                <a:off x="2438400" y="4523013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41" name="Arc 40"/>
              <p:cNvSpPr/>
              <p:nvPr/>
            </p:nvSpPr>
            <p:spPr>
              <a:xfrm>
                <a:off x="2209800" y="4446814"/>
                <a:ext cx="643647" cy="784086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6200000">
                <a:off x="3087297" y="4039322"/>
                <a:ext cx="59824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7AEEFE"/>
                    </a:solidFill>
                  </a:rPr>
                  <a:t>sin</a:t>
                </a:r>
                <a:endParaRPr lang="en-US" sz="2500" dirty="0">
                  <a:solidFill>
                    <a:srgbClr val="7AEEFE"/>
                  </a:solidFill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438400" y="4876800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FF00"/>
                    </a:solidFill>
                  </a:rPr>
                  <a:t>cos</a:t>
                </a:r>
                <a:endParaRPr lang="en-US" sz="25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200400" y="3505200"/>
                <a:ext cx="0" cy="1447800"/>
              </a:xfrm>
              <a:prstGeom prst="line">
                <a:avLst/>
              </a:prstGeom>
              <a:ln w="63500">
                <a:solidFill>
                  <a:srgbClr val="7AEE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50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sp>
        <p:nvSpPr>
          <p:cNvPr id="3100" name="Rectangle 3099"/>
          <p:cNvSpPr/>
          <p:nvPr/>
        </p:nvSpPr>
        <p:spPr>
          <a:xfrm>
            <a:off x="6907007" y="3657600"/>
            <a:ext cx="22369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…and that’s why it’s called the “tangent”</a:t>
            </a:r>
            <a:endParaRPr lang="en-US" sz="2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3224088" y="1371600"/>
            <a:ext cx="3882365" cy="4386943"/>
            <a:chOff x="3224088" y="1371600"/>
            <a:chExt cx="3882365" cy="4386943"/>
          </a:xfrm>
        </p:grpSpPr>
        <p:grpSp>
          <p:nvGrpSpPr>
            <p:cNvPr id="102" name="Group 101"/>
            <p:cNvGrpSpPr/>
            <p:nvPr/>
          </p:nvGrpSpPr>
          <p:grpSpPr>
            <a:xfrm>
              <a:off x="3224088" y="1371600"/>
              <a:ext cx="3882365" cy="4386943"/>
              <a:chOff x="557089" y="2269671"/>
              <a:chExt cx="3882365" cy="4386943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557089" y="3227614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04" name="Right Triangle 103"/>
              <p:cNvSpPr/>
              <p:nvPr/>
            </p:nvSpPr>
            <p:spPr>
              <a:xfrm flipH="1">
                <a:off x="2278584" y="3505200"/>
                <a:ext cx="921816" cy="1450658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991510" y="4751614"/>
                <a:ext cx="208890" cy="163683"/>
                <a:chOff x="2991510" y="4751614"/>
                <a:chExt cx="208890" cy="163683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2438400" y="4523013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07" name="Arc 106"/>
              <p:cNvSpPr/>
              <p:nvPr/>
            </p:nvSpPr>
            <p:spPr>
              <a:xfrm>
                <a:off x="2209800" y="4446814"/>
                <a:ext cx="643647" cy="784086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6200000">
                <a:off x="3087297" y="4039322"/>
                <a:ext cx="59824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7AEEFE"/>
                    </a:solidFill>
                  </a:rPr>
                  <a:t>sin</a:t>
                </a:r>
                <a:endParaRPr lang="en-US" sz="2500" dirty="0">
                  <a:solidFill>
                    <a:srgbClr val="7AEEFE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438400" y="4876800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FF00"/>
                    </a:solidFill>
                  </a:rPr>
                  <a:t>cos</a:t>
                </a:r>
                <a:endParaRPr lang="en-US" sz="25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3200400" y="3505200"/>
                <a:ext cx="0" cy="1447800"/>
              </a:xfrm>
              <a:prstGeom prst="line">
                <a:avLst/>
              </a:prstGeom>
              <a:ln w="63500">
                <a:solidFill>
                  <a:srgbClr val="7AEE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3276602" y="4985657"/>
                <a:ext cx="685800" cy="1"/>
              </a:xfrm>
              <a:prstGeom prst="line">
                <a:avLst/>
              </a:prstGeom>
              <a:ln w="317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3978729" y="2269671"/>
                <a:ext cx="0" cy="2743200"/>
              </a:xfrm>
              <a:prstGeom prst="line">
                <a:avLst/>
              </a:prstGeom>
              <a:ln w="63500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4" idx="0"/>
              </p:cNvCxnSpPr>
              <p:nvPr/>
            </p:nvCxnSpPr>
            <p:spPr>
              <a:xfrm flipV="1">
                <a:off x="3200400" y="2269672"/>
                <a:ext cx="767443" cy="1235528"/>
              </a:xfrm>
              <a:prstGeom prst="line">
                <a:avLst/>
              </a:prstGeom>
              <a:ln w="444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/>
              <p:cNvSpPr/>
              <p:nvPr/>
            </p:nvSpPr>
            <p:spPr>
              <a:xfrm rot="16200000">
                <a:off x="3867342" y="3371658"/>
                <a:ext cx="66717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66FF"/>
                    </a:solidFill>
                  </a:rPr>
                  <a:t>tan</a:t>
                </a:r>
                <a:endParaRPr lang="en-US" sz="2500" dirty="0">
                  <a:solidFill>
                    <a:srgbClr val="FF66FF"/>
                  </a:solidFill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20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224088" y="1371600"/>
            <a:ext cx="3882365" cy="4386943"/>
            <a:chOff x="3224088" y="1371600"/>
            <a:chExt cx="3882365" cy="4386943"/>
          </a:xfrm>
        </p:grpSpPr>
        <p:cxnSp>
          <p:nvCxnSpPr>
            <p:cNvPr id="65" name="Straight Connector 64"/>
            <p:cNvCxnSpPr/>
            <p:nvPr/>
          </p:nvCxnSpPr>
          <p:spPr>
            <a:xfrm flipH="1">
              <a:off x="5943601" y="4087586"/>
              <a:ext cx="685800" cy="1"/>
            </a:xfrm>
            <a:prstGeom prst="line">
              <a:avLst/>
            </a:prstGeom>
            <a:ln w="317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3224088" y="1371600"/>
              <a:ext cx="3882365" cy="4386943"/>
              <a:chOff x="3224088" y="1371600"/>
              <a:chExt cx="3882365" cy="4386943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224088" y="1371600"/>
                <a:ext cx="3429000" cy="4386943"/>
                <a:chOff x="3224088" y="1371600"/>
                <a:chExt cx="3429000" cy="4386943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3224088" y="1371600"/>
                  <a:ext cx="3429000" cy="4386943"/>
                  <a:chOff x="557089" y="2269671"/>
                  <a:chExt cx="3429000" cy="4386943"/>
                </a:xfrm>
              </p:grpSpPr>
              <p:grpSp>
                <p:nvGrpSpPr>
                  <p:cNvPr id="34" name="Group 33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36" name="Right Triangle 35"/>
                  <p:cNvSpPr/>
                  <p:nvPr/>
                </p:nvSpPr>
                <p:spPr>
                  <a:xfrm flipH="1">
                    <a:off x="2278584" y="3505200"/>
                    <a:ext cx="921816" cy="1450658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2991510" y="4751614"/>
                    <a:ext cx="208890" cy="163683"/>
                    <a:chOff x="2991510" y="4751614"/>
                    <a:chExt cx="208890" cy="163683"/>
                  </a:xfrm>
                </p:grpSpPr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flipH="1">
                      <a:off x="2992016" y="4751614"/>
                      <a:ext cx="20838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2991510" y="4751614"/>
                      <a:ext cx="0" cy="1636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Rectangle 39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 rot="16200000">
                    <a:off x="3087297" y="4039322"/>
                    <a:ext cx="598241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7AEEFE"/>
                        </a:solidFill>
                      </a:rPr>
                      <a:t>sin</a:t>
                    </a:r>
                    <a:endParaRPr lang="en-US" sz="2500" dirty="0">
                      <a:solidFill>
                        <a:srgbClr val="7AEEFE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2438400" y="4876800"/>
                    <a:ext cx="673582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FF00"/>
                        </a:solidFill>
                      </a:rPr>
                      <a:t>cos</a:t>
                    </a:r>
                    <a:endParaRPr lang="en-US" sz="2500" dirty="0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200400" y="3505200"/>
                    <a:ext cx="0" cy="1447800"/>
                  </a:xfrm>
                  <a:prstGeom prst="line">
                    <a:avLst/>
                  </a:prstGeom>
                  <a:ln w="63500">
                    <a:solidFill>
                      <a:srgbClr val="7AEEF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V="1">
                    <a:off x="3128865" y="2269671"/>
                    <a:ext cx="838978" cy="1360715"/>
                  </a:xfrm>
                  <a:prstGeom prst="line">
                    <a:avLst/>
                  </a:prstGeom>
                  <a:ln w="63500">
                    <a:solidFill>
                      <a:srgbClr val="FFC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Rectangle 52"/>
                  <p:cNvSpPr/>
                  <p:nvPr/>
                </p:nvSpPr>
                <p:spPr>
                  <a:xfrm rot="18351161">
                    <a:off x="3027279" y="2648909"/>
                    <a:ext cx="681597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C000"/>
                        </a:solidFill>
                      </a:rPr>
                      <a:t>sec</a:t>
                    </a:r>
                    <a:endParaRPr lang="en-US" sz="25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984404" y="4071258"/>
                  <a:ext cx="921816" cy="0"/>
                </a:xfrm>
                <a:prstGeom prst="line">
                  <a:avLst/>
                </a:prstGeom>
                <a:ln w="635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6645728" y="1371600"/>
                <a:ext cx="0" cy="2743200"/>
              </a:xfrm>
              <a:prstGeom prst="line">
                <a:avLst/>
              </a:prstGeom>
              <a:ln w="63500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 rot="16200000">
                <a:off x="6534341" y="2473587"/>
                <a:ext cx="66717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66FF"/>
                    </a:solidFill>
                  </a:rPr>
                  <a:t>tan</a:t>
                </a:r>
                <a:endParaRPr lang="en-US" sz="2500" dirty="0">
                  <a:solidFill>
                    <a:srgbClr val="FF66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23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5943601" y="4087586"/>
            <a:ext cx="685800" cy="1"/>
          </a:xfrm>
          <a:prstGeom prst="line">
            <a:avLst/>
          </a:prstGeom>
          <a:ln w="317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2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6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444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63500">
                  <a:solidFill>
                    <a:srgbClr val="C997F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2001409">
                  <a:off x="2519061" y="2807377"/>
                  <a:ext cx="668773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997FB"/>
                      </a:solidFill>
                    </a:rPr>
                    <a:t>cot</a:t>
                  </a:r>
                  <a:endParaRPr lang="en-US" sz="2500" dirty="0">
                    <a:solidFill>
                      <a:srgbClr val="C997FB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50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			Pythagorean 					Theorem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https://classicalwisdom.com/wp-content/uploads/2014/07/pythagoras-painting.jpg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1143000"/>
            <a:ext cx="3628103" cy="544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6350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16200000">
                  <a:off x="1704870" y="3754261"/>
                  <a:ext cx="6703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err="1" smtClean="0">
                      <a:solidFill>
                        <a:srgbClr val="92D050"/>
                      </a:solidFill>
                    </a:rPr>
                    <a:t>csc</a:t>
                  </a:r>
                  <a:endParaRPr lang="en-US" sz="2500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63500">
                  <a:solidFill>
                    <a:srgbClr val="C997F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2001409">
                  <a:off x="2519061" y="2807377"/>
                  <a:ext cx="668773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997FB"/>
                      </a:solidFill>
                    </a:rPr>
                    <a:t>cot</a:t>
                  </a:r>
                  <a:endParaRPr lang="en-US" sz="2500" dirty="0">
                    <a:solidFill>
                      <a:srgbClr val="C997FB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45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6350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16200000">
                  <a:off x="1704870" y="3754261"/>
                  <a:ext cx="6703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err="1" smtClean="0">
                      <a:solidFill>
                        <a:srgbClr val="92D050"/>
                      </a:solidFill>
                    </a:rPr>
                    <a:t>csc</a:t>
                  </a:r>
                  <a:endParaRPr lang="en-US" sz="2500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63500">
                  <a:solidFill>
                    <a:srgbClr val="C997F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2001409">
                  <a:off x="2519061" y="2807377"/>
                  <a:ext cx="668773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997FB"/>
                      </a:solidFill>
                    </a:rPr>
                    <a:t>cot</a:t>
                  </a:r>
                  <a:endParaRPr lang="en-US" sz="2500" dirty="0">
                    <a:solidFill>
                      <a:srgbClr val="C997FB"/>
                    </a:solidFill>
                  </a:endParaRPr>
                </a:p>
              </p:txBody>
            </p:sp>
            <p:cxnSp>
              <p:nvCxnSpPr>
                <p:cNvPr id="3090" name="Straight Connector 3089"/>
                <p:cNvCxnSpPr/>
                <p:nvPr/>
              </p:nvCxnSpPr>
              <p:spPr>
                <a:xfrm>
                  <a:off x="2262676" y="5353854"/>
                  <a:ext cx="3299925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3200400" y="5237946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1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6350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16200000">
                  <a:off x="1704870" y="3754261"/>
                  <a:ext cx="6703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err="1" smtClean="0">
                      <a:solidFill>
                        <a:srgbClr val="92D050"/>
                      </a:solidFill>
                    </a:rPr>
                    <a:t>csc</a:t>
                  </a:r>
                  <a:endParaRPr lang="en-US" sz="2500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63500">
                  <a:solidFill>
                    <a:srgbClr val="C997F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2001409">
                  <a:off x="2519061" y="2807377"/>
                  <a:ext cx="668773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997FB"/>
                      </a:solidFill>
                    </a:rPr>
                    <a:t>cot</a:t>
                  </a:r>
                  <a:endParaRPr lang="en-US" sz="2500" dirty="0">
                    <a:solidFill>
                      <a:srgbClr val="C997FB"/>
                    </a:solidFill>
                  </a:endParaRPr>
                </a:p>
              </p:txBody>
            </p:sp>
            <p:cxnSp>
              <p:nvCxnSpPr>
                <p:cNvPr id="3090" name="Straight Connector 3089"/>
                <p:cNvCxnSpPr/>
                <p:nvPr/>
              </p:nvCxnSpPr>
              <p:spPr>
                <a:xfrm>
                  <a:off x="2262676" y="5353854"/>
                  <a:ext cx="3299925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3200400" y="5237946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4905931" y="2351314"/>
            <a:ext cx="2285999" cy="1"/>
          </a:xfrm>
          <a:prstGeom prst="line">
            <a:avLst/>
          </a:prstGeom>
          <a:ln w="317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9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095" name="Group 3094"/>
            <p:cNvGrpSpPr/>
            <p:nvPr/>
          </p:nvGrpSpPr>
          <p:grpSpPr>
            <a:xfrm>
              <a:off x="3224088" y="1371600"/>
              <a:ext cx="5005512" cy="4386943"/>
              <a:chOff x="557089" y="2269671"/>
              <a:chExt cx="5005512" cy="4386943"/>
            </a:xfrm>
          </p:grpSpPr>
          <p:grpSp>
            <p:nvGrpSpPr>
              <p:cNvPr id="49" name="Group 48"/>
              <p:cNvGrpSpPr/>
              <p:nvPr/>
            </p:nvGrpSpPr>
            <p:grpSpPr>
              <a:xfrm rot="1934247">
                <a:off x="3090240" y="3233328"/>
                <a:ext cx="184645" cy="211730"/>
                <a:chOff x="2991510" y="4751614"/>
                <a:chExt cx="208893" cy="163683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94" name="Group 3093"/>
              <p:cNvGrpSpPr/>
              <p:nvPr/>
            </p:nvGrpSpPr>
            <p:grpSpPr>
              <a:xfrm>
                <a:off x="557089" y="2269671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557089" y="3227614"/>
                  <a:ext cx="3429000" cy="3429000"/>
                  <a:chOff x="533400" y="2209800"/>
                  <a:chExt cx="3429000" cy="3429000"/>
                </a:xfrm>
              </p:grpSpPr>
              <p:sp>
                <p:nvSpPr>
                  <p:cNvPr id="21" name="Oval 20"/>
                  <p:cNvSpPr/>
                  <p:nvPr/>
                </p:nvSpPr>
                <p:spPr>
                  <a:xfrm>
                    <a:off x="533400" y="2209800"/>
                    <a:ext cx="3429000" cy="3429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2091447" y="3429000"/>
                    <a:ext cx="312906" cy="7078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4000" dirty="0" smtClean="0">
                        <a:solidFill>
                          <a:srgbClr val="FFC000"/>
                        </a:solidFill>
                      </a:rPr>
                      <a:t>.</a:t>
                    </a:r>
                    <a:endParaRPr lang="en-US" sz="4000" dirty="0">
                      <a:solidFill>
                        <a:srgbClr val="FFC000"/>
                      </a:solidFill>
                    </a:endParaRPr>
                  </a:p>
                </p:txBody>
              </p:sp>
            </p:grpSp>
            <p:sp>
              <p:nvSpPr>
                <p:cNvPr id="18" name="Right Triangle 17"/>
                <p:cNvSpPr/>
                <p:nvPr/>
              </p:nvSpPr>
              <p:spPr>
                <a:xfrm flipH="1">
                  <a:off x="2278584" y="3505200"/>
                  <a:ext cx="921816" cy="1450658"/>
                </a:xfrm>
                <a:prstGeom prst="rtTriangl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2991510" y="4751614"/>
                  <a:ext cx="208890" cy="163683"/>
                  <a:chOff x="2991510" y="4751614"/>
                  <a:chExt cx="208890" cy="163683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2438400" y="4523013"/>
                  <a:ext cx="456799" cy="477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500" b="1" i="1" dirty="0">
                      <a:solidFill>
                        <a:srgbClr val="CCFFFF"/>
                      </a:solidFill>
                    </a:rPr>
                    <a:t>θ</a:t>
                  </a:r>
                  <a:endParaRPr lang="en-US" sz="2500" b="1" dirty="0">
                    <a:solidFill>
                      <a:srgbClr val="CCFFFF"/>
                    </a:solidFill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209800" y="4446814"/>
                  <a:ext cx="643647" cy="784086"/>
                </a:xfrm>
                <a:prstGeom prst="arc">
                  <a:avLst>
                    <a:gd name="adj1" fmla="val 17106648"/>
                    <a:gd name="adj2" fmla="val 21521798"/>
                  </a:avLst>
                </a:prstGeom>
                <a:ln w="44450">
                  <a:solidFill>
                    <a:srgbClr val="CCFFFF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6200000">
                  <a:off x="3087297" y="4039322"/>
                  <a:ext cx="598241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7AEEFE"/>
                      </a:solidFill>
                    </a:rPr>
                    <a:t>sin</a:t>
                  </a:r>
                  <a:endParaRPr lang="en-US" sz="2500" dirty="0">
                    <a:solidFill>
                      <a:srgbClr val="7AEEFE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38400" y="4876800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FF00"/>
                      </a:solidFill>
                    </a:rPr>
                    <a:t>cos</a:t>
                  </a:r>
                  <a:endParaRPr lang="en-US" sz="2500" dirty="0">
                    <a:solidFill>
                      <a:srgbClr val="FFFF00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262676" y="2906486"/>
                  <a:ext cx="0" cy="2082029"/>
                </a:xfrm>
                <a:prstGeom prst="line">
                  <a:avLst/>
                </a:prstGeom>
                <a:ln w="63500">
                  <a:solidFill>
                    <a:srgbClr val="92D05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H="1" flipV="1">
                  <a:off x="3239221" y="3505200"/>
                  <a:ext cx="2323380" cy="1494868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200400" y="3505200"/>
                  <a:ext cx="0" cy="1447800"/>
                </a:xfrm>
                <a:prstGeom prst="line">
                  <a:avLst/>
                </a:prstGeom>
                <a:ln w="63500">
                  <a:solidFill>
                    <a:srgbClr val="7AEEF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276602" y="4985657"/>
                  <a:ext cx="2285999" cy="1"/>
                </a:xfrm>
                <a:prstGeom prst="line">
                  <a:avLst/>
                </a:prstGeom>
                <a:ln w="317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>
                  <a:stCxn id="21" idx="6"/>
                </p:cNvCxnSpPr>
                <p:nvPr/>
              </p:nvCxnSpPr>
              <p:spPr>
                <a:xfrm flipH="1" flipV="1">
                  <a:off x="3978729" y="2286002"/>
                  <a:ext cx="0" cy="2656112"/>
                </a:xfrm>
                <a:prstGeom prst="line">
                  <a:avLst/>
                </a:prstGeom>
                <a:ln w="63500">
                  <a:solidFill>
                    <a:srgbClr val="FF66FF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flipV="1">
                  <a:off x="3128865" y="2269671"/>
                  <a:ext cx="838978" cy="1360715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 rot="16200000">
                  <a:off x="3867342" y="3371658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 rot="16200000">
                  <a:off x="1704870" y="3754261"/>
                  <a:ext cx="670376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err="1" smtClean="0">
                      <a:solidFill>
                        <a:srgbClr val="92D050"/>
                      </a:solidFill>
                    </a:rPr>
                    <a:t>csc</a:t>
                  </a:r>
                  <a:endParaRPr lang="en-US" sz="2500" dirty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 rot="18351161">
                  <a:off x="3027279" y="2648909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cxnSp>
              <p:nvCxnSpPr>
                <p:cNvPr id="73" name="Straight Connector 72"/>
                <p:cNvCxnSpPr/>
                <p:nvPr/>
              </p:nvCxnSpPr>
              <p:spPr>
                <a:xfrm flipH="1" flipV="1">
                  <a:off x="2229532" y="2853457"/>
                  <a:ext cx="1009689" cy="651743"/>
                </a:xfrm>
                <a:prstGeom prst="line">
                  <a:avLst/>
                </a:prstGeom>
                <a:ln w="63500">
                  <a:solidFill>
                    <a:srgbClr val="C997F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2" name="Rectangle 81"/>
                <p:cNvSpPr/>
                <p:nvPr/>
              </p:nvSpPr>
              <p:spPr>
                <a:xfrm rot="2001409">
                  <a:off x="2519061" y="2807377"/>
                  <a:ext cx="668773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997FB"/>
                      </a:solidFill>
                    </a:rPr>
                    <a:t>cot</a:t>
                  </a:r>
                  <a:endParaRPr lang="en-US" sz="2500" dirty="0">
                    <a:solidFill>
                      <a:srgbClr val="C997FB"/>
                    </a:solidFill>
                  </a:endParaRPr>
                </a:p>
              </p:txBody>
            </p:sp>
            <p:cxnSp>
              <p:nvCxnSpPr>
                <p:cNvPr id="3090" name="Straight Connector 3089"/>
                <p:cNvCxnSpPr/>
                <p:nvPr/>
              </p:nvCxnSpPr>
              <p:spPr>
                <a:xfrm>
                  <a:off x="2262676" y="5353854"/>
                  <a:ext cx="3299925" cy="0"/>
                </a:xfrm>
                <a:prstGeom prst="line">
                  <a:avLst/>
                </a:prstGeom>
                <a:ln w="635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3200400" y="5237946"/>
                  <a:ext cx="681597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C000"/>
                      </a:solidFill>
                    </a:rPr>
                    <a:t>sec</a:t>
                  </a:r>
                  <a:endParaRPr lang="en-US" sz="2500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 rot="1868271">
                  <a:off x="4210548" y="3880615"/>
                  <a:ext cx="66717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FF66FF"/>
                      </a:solidFill>
                    </a:rPr>
                    <a:t>tan</a:t>
                  </a:r>
                  <a:endParaRPr lang="en-US" sz="2500" dirty="0">
                    <a:solidFill>
                      <a:srgbClr val="FF66FF"/>
                    </a:solidFill>
                  </a:endParaRPr>
                </a:p>
              </p:txBody>
            </p:sp>
          </p:grpSp>
        </p:grpSp>
        <p:cxnSp>
          <p:nvCxnSpPr>
            <p:cNvPr id="36" name="Straight Connector 35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H="1">
            <a:off x="4905931" y="2351314"/>
            <a:ext cx="2285999" cy="1"/>
          </a:xfrm>
          <a:prstGeom prst="line">
            <a:avLst/>
          </a:prstGeom>
          <a:ln w="317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934452" y="2340430"/>
            <a:ext cx="1118964" cy="0"/>
          </a:xfrm>
          <a:prstGeom prst="line">
            <a:avLst/>
          </a:prstGeom>
          <a:ln w="63500">
            <a:solidFill>
              <a:srgbClr val="C997F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cxnSp>
        <p:nvCxnSpPr>
          <p:cNvPr id="32" name="Straight Connector 31"/>
          <p:cNvCxnSpPr>
            <a:stCxn id="18" idx="4"/>
            <a:endCxn id="18" idx="2"/>
          </p:cNvCxnSpPr>
          <p:nvPr/>
        </p:nvCxnSpPr>
        <p:spPr>
          <a:xfrm>
            <a:off x="4945583" y="4057787"/>
            <a:ext cx="921816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905931" y="2351314"/>
            <a:ext cx="2285999" cy="1"/>
          </a:xfrm>
          <a:prstGeom prst="line">
            <a:avLst/>
          </a:prstGeom>
          <a:ln w="317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224088" y="1371600"/>
            <a:ext cx="5005512" cy="4386943"/>
            <a:chOff x="3224088" y="1371600"/>
            <a:chExt cx="5005512" cy="4386943"/>
          </a:xfrm>
        </p:grpSpPr>
        <p:grpSp>
          <p:nvGrpSpPr>
            <p:cNvPr id="3" name="Group 2"/>
            <p:cNvGrpSpPr/>
            <p:nvPr/>
          </p:nvGrpSpPr>
          <p:grpSpPr>
            <a:xfrm>
              <a:off x="3224088" y="1371600"/>
              <a:ext cx="5005512" cy="4386943"/>
              <a:chOff x="3224088" y="1371600"/>
              <a:chExt cx="5005512" cy="4386943"/>
            </a:xfrm>
          </p:grpSpPr>
          <p:grpSp>
            <p:nvGrpSpPr>
              <p:cNvPr id="3095" name="Group 3094"/>
              <p:cNvGrpSpPr/>
              <p:nvPr/>
            </p:nvGrpSpPr>
            <p:grpSpPr>
              <a:xfrm>
                <a:off x="3224088" y="1371600"/>
                <a:ext cx="5005512" cy="4386943"/>
                <a:chOff x="557089" y="2269671"/>
                <a:chExt cx="5005512" cy="4386943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 rot="1934247">
                  <a:off x="3090240" y="3233328"/>
                  <a:ext cx="184645" cy="211730"/>
                  <a:chOff x="2991510" y="4751614"/>
                  <a:chExt cx="208893" cy="163683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2992016" y="4751614"/>
                    <a:ext cx="20838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991510" y="4751614"/>
                    <a:ext cx="0" cy="16368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4" name="Group 3093"/>
                <p:cNvGrpSpPr/>
                <p:nvPr/>
              </p:nvGrpSpPr>
              <p:grpSpPr>
                <a:xfrm>
                  <a:off x="557089" y="2269671"/>
                  <a:ext cx="5005512" cy="4386943"/>
                  <a:chOff x="557089" y="2269671"/>
                  <a:chExt cx="5005512" cy="4386943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557089" y="3227614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sp>
                <p:nvSpPr>
                  <p:cNvPr id="18" name="Right Triangle 17"/>
                  <p:cNvSpPr/>
                  <p:nvPr/>
                </p:nvSpPr>
                <p:spPr>
                  <a:xfrm flipH="1">
                    <a:off x="2278584" y="3505200"/>
                    <a:ext cx="921816" cy="1450658"/>
                  </a:xfrm>
                  <a:prstGeom prst="rtTriangl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991510" y="4751614"/>
                    <a:ext cx="208890" cy="163683"/>
                    <a:chOff x="2991510" y="4751614"/>
                    <a:chExt cx="208890" cy="163683"/>
                  </a:xfrm>
                </p:grpSpPr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flipH="1">
                      <a:off x="2992016" y="4751614"/>
                      <a:ext cx="208384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/>
                    <p:cNvCxnSpPr/>
                    <p:nvPr/>
                  </p:nvCxnSpPr>
                  <p:spPr>
                    <a:xfrm>
                      <a:off x="2991510" y="4751614"/>
                      <a:ext cx="0" cy="163683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Rectangle 16"/>
                  <p:cNvSpPr/>
                  <p:nvPr/>
                </p:nvSpPr>
                <p:spPr>
                  <a:xfrm>
                    <a:off x="2438400" y="4523013"/>
                    <a:ext cx="456799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i="1" dirty="0">
                        <a:solidFill>
                          <a:srgbClr val="CCFFFF"/>
                        </a:solidFill>
                      </a:rPr>
                      <a:t>θ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15" name="Arc 14"/>
                  <p:cNvSpPr/>
                  <p:nvPr/>
                </p:nvSpPr>
                <p:spPr>
                  <a:xfrm>
                    <a:off x="2209800" y="4446814"/>
                    <a:ext cx="643647" cy="784086"/>
                  </a:xfrm>
                  <a:prstGeom prst="arc">
                    <a:avLst>
                      <a:gd name="adj1" fmla="val 17106648"/>
                      <a:gd name="adj2" fmla="val 21521798"/>
                    </a:avLst>
                  </a:prstGeom>
                  <a:ln w="44450">
                    <a:solidFill>
                      <a:srgbClr val="CCFFFF"/>
                    </a:solidFill>
                    <a:head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500" dirty="0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 rot="16200000">
                    <a:off x="3087297" y="4039322"/>
                    <a:ext cx="598241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7AEEFE"/>
                        </a:solidFill>
                      </a:rPr>
                      <a:t>sin</a:t>
                    </a:r>
                    <a:endParaRPr lang="en-US" sz="2500" dirty="0">
                      <a:solidFill>
                        <a:srgbClr val="7AEEFE"/>
                      </a:solidFill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2438400" y="4876800"/>
                    <a:ext cx="673582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FF00"/>
                        </a:solidFill>
                      </a:rPr>
                      <a:t>cos</a:t>
                    </a:r>
                    <a:endParaRPr lang="en-US" sz="2500" dirty="0">
                      <a:solidFill>
                        <a:srgbClr val="FFFF00"/>
                      </a:solidFill>
                    </a:endParaRPr>
                  </a:p>
                </p:txBody>
              </p:sp>
              <p:cxnSp>
                <p:nvCxnSpPr>
                  <p:cNvPr id="23" name="Straight Connector 22"/>
                  <p:cNvCxnSpPr/>
                  <p:nvPr/>
                </p:nvCxnSpPr>
                <p:spPr>
                  <a:xfrm flipH="1" flipV="1">
                    <a:off x="2262676" y="2906486"/>
                    <a:ext cx="0" cy="2082029"/>
                  </a:xfrm>
                  <a:prstGeom prst="line">
                    <a:avLst/>
                  </a:prstGeom>
                  <a:ln w="63500">
                    <a:solidFill>
                      <a:srgbClr val="92D05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Straight Connector 24"/>
                  <p:cNvCxnSpPr/>
                  <p:nvPr/>
                </p:nvCxnSpPr>
                <p:spPr>
                  <a:xfrm flipH="1" flipV="1">
                    <a:off x="3239221" y="3505200"/>
                    <a:ext cx="2323380" cy="1494868"/>
                  </a:xfrm>
                  <a:prstGeom prst="line">
                    <a:avLst/>
                  </a:prstGeom>
                  <a:ln w="63500">
                    <a:solidFill>
                      <a:srgbClr val="FF66FF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/>
                  <p:nvPr/>
                </p:nvCxnSpPr>
                <p:spPr>
                  <a:xfrm>
                    <a:off x="3200400" y="3505200"/>
                    <a:ext cx="0" cy="1447800"/>
                  </a:xfrm>
                  <a:prstGeom prst="line">
                    <a:avLst/>
                  </a:prstGeom>
                  <a:ln w="63500">
                    <a:solidFill>
                      <a:srgbClr val="7AEEF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flipH="1">
                    <a:off x="3276602" y="4985657"/>
                    <a:ext cx="2285999" cy="1"/>
                  </a:xfrm>
                  <a:prstGeom prst="line">
                    <a:avLst/>
                  </a:prstGeom>
                  <a:ln w="31750">
                    <a:solidFill>
                      <a:srgbClr val="92D05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>
                    <a:stCxn id="21" idx="6"/>
                  </p:cNvCxnSpPr>
                  <p:nvPr/>
                </p:nvCxnSpPr>
                <p:spPr>
                  <a:xfrm flipH="1" flipV="1">
                    <a:off x="3978729" y="2286002"/>
                    <a:ext cx="0" cy="2656112"/>
                  </a:xfrm>
                  <a:prstGeom prst="line">
                    <a:avLst/>
                  </a:prstGeom>
                  <a:ln w="63500">
                    <a:solidFill>
                      <a:srgbClr val="FF66FF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flipV="1">
                    <a:off x="3128865" y="2269671"/>
                    <a:ext cx="838978" cy="1360715"/>
                  </a:xfrm>
                  <a:prstGeom prst="line">
                    <a:avLst/>
                  </a:prstGeom>
                  <a:ln w="63500">
                    <a:solidFill>
                      <a:srgbClr val="FFC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Rectangle 45"/>
                  <p:cNvSpPr/>
                  <p:nvPr/>
                </p:nvSpPr>
                <p:spPr>
                  <a:xfrm rot="16200000">
                    <a:off x="3867342" y="3371658"/>
                    <a:ext cx="667170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66FF"/>
                        </a:solidFill>
                      </a:rPr>
                      <a:t>tan</a:t>
                    </a:r>
                    <a:endParaRPr lang="en-US" sz="2500" dirty="0">
                      <a:solidFill>
                        <a:srgbClr val="FF66FF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 rot="16200000">
                    <a:off x="1704870" y="3754261"/>
                    <a:ext cx="670376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err="1" smtClean="0">
                        <a:solidFill>
                          <a:srgbClr val="92D050"/>
                        </a:solidFill>
                      </a:rPr>
                      <a:t>csc</a:t>
                    </a:r>
                    <a:endParaRPr lang="en-US" sz="2500" dirty="0">
                      <a:solidFill>
                        <a:srgbClr val="92D050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 rot="18351161">
                    <a:off x="3027279" y="2648909"/>
                    <a:ext cx="681597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C000"/>
                        </a:solidFill>
                      </a:rPr>
                      <a:t>sec</a:t>
                    </a:r>
                    <a:endParaRPr lang="en-US" sz="2500" dirty="0">
                      <a:solidFill>
                        <a:srgbClr val="FFC000"/>
                      </a:solidFill>
                    </a:endParaRPr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flipH="1" flipV="1">
                    <a:off x="2229532" y="2853457"/>
                    <a:ext cx="1009689" cy="651743"/>
                  </a:xfrm>
                  <a:prstGeom prst="line">
                    <a:avLst/>
                  </a:prstGeom>
                  <a:ln w="63500">
                    <a:solidFill>
                      <a:srgbClr val="C997FB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Rectangle 81"/>
                  <p:cNvSpPr/>
                  <p:nvPr/>
                </p:nvSpPr>
                <p:spPr>
                  <a:xfrm rot="2001409">
                    <a:off x="2519061" y="2807377"/>
                    <a:ext cx="668773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C997FB"/>
                        </a:solidFill>
                      </a:rPr>
                      <a:t>cot</a:t>
                    </a:r>
                    <a:endParaRPr lang="en-US" sz="2500" dirty="0">
                      <a:solidFill>
                        <a:srgbClr val="C997FB"/>
                      </a:solidFill>
                    </a:endParaRPr>
                  </a:p>
                </p:txBody>
              </p:sp>
              <p:cxnSp>
                <p:nvCxnSpPr>
                  <p:cNvPr id="3090" name="Straight Connector 3089"/>
                  <p:cNvCxnSpPr/>
                  <p:nvPr/>
                </p:nvCxnSpPr>
                <p:spPr>
                  <a:xfrm>
                    <a:off x="2262676" y="5353854"/>
                    <a:ext cx="3299925" cy="0"/>
                  </a:xfrm>
                  <a:prstGeom prst="line">
                    <a:avLst/>
                  </a:prstGeom>
                  <a:ln w="6350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/>
                  <p:cNvSpPr/>
                  <p:nvPr/>
                </p:nvSpPr>
                <p:spPr>
                  <a:xfrm>
                    <a:off x="3200400" y="5237946"/>
                    <a:ext cx="681597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C000"/>
                        </a:solidFill>
                      </a:rPr>
                      <a:t>sec</a:t>
                    </a:r>
                    <a:endParaRPr lang="en-US" sz="2500" dirty="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 rot="1868271">
                    <a:off x="4210548" y="3880615"/>
                    <a:ext cx="667170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FF66FF"/>
                        </a:solidFill>
                      </a:rPr>
                      <a:t>tan</a:t>
                    </a:r>
                    <a:endParaRPr lang="en-US" sz="2500" dirty="0">
                      <a:solidFill>
                        <a:srgbClr val="FF66FF"/>
                      </a:solidFill>
                    </a:endParaRPr>
                  </a:p>
                </p:txBody>
              </p:sp>
            </p:grpSp>
          </p:grpSp>
          <p:cxnSp>
            <p:nvCxnSpPr>
              <p:cNvPr id="36" name="Straight Connector 35"/>
              <p:cNvCxnSpPr/>
              <p:nvPr/>
            </p:nvCxnSpPr>
            <p:spPr>
              <a:xfrm flipH="1">
                <a:off x="4984404" y="4071258"/>
                <a:ext cx="921816" cy="0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 flipH="1" flipV="1">
              <a:off x="4934452" y="2340430"/>
              <a:ext cx="1118964" cy="0"/>
            </a:xfrm>
            <a:prstGeom prst="line">
              <a:avLst/>
            </a:prstGeom>
            <a:ln w="63500">
              <a:solidFill>
                <a:srgbClr val="C997F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963886" y="2378529"/>
              <a:ext cx="1071190" cy="1670957"/>
            </a:xfrm>
            <a:prstGeom prst="line">
              <a:avLst/>
            </a:prstGeom>
            <a:ln w="63500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18076405">
              <a:off x="4931436" y="2976106"/>
              <a:ext cx="670376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err="1" smtClean="0">
                  <a:solidFill>
                    <a:srgbClr val="92D050"/>
                  </a:solidFill>
                </a:rPr>
                <a:t>csc</a:t>
              </a:r>
              <a:endParaRPr lang="en-US" sz="2500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0" y="6611035"/>
            <a:ext cx="533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https://www.yourdictionary.com/images/main.shriek.jpg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42" y="1104900"/>
            <a:ext cx="6101584" cy="504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Graphically: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This is the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important one:</a:t>
            </a:r>
            <a:endParaRPr lang="en-US" dirty="0"/>
          </a:p>
          <a:p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4575835" y="1371600"/>
            <a:ext cx="3882365" cy="4386943"/>
            <a:chOff x="3224088" y="1371600"/>
            <a:chExt cx="3882365" cy="4386943"/>
          </a:xfrm>
        </p:grpSpPr>
        <p:grpSp>
          <p:nvGrpSpPr>
            <p:cNvPr id="102" name="Group 101"/>
            <p:cNvGrpSpPr/>
            <p:nvPr/>
          </p:nvGrpSpPr>
          <p:grpSpPr>
            <a:xfrm>
              <a:off x="3224088" y="1371600"/>
              <a:ext cx="3882365" cy="4386943"/>
              <a:chOff x="557089" y="2269671"/>
              <a:chExt cx="3882365" cy="4386943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557089" y="3227614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126" name="Oval 125"/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smtClean="0">
                      <a:solidFill>
                        <a:srgbClr val="FFC000"/>
                      </a:solidFill>
                    </a:rPr>
                    <a:t>.</a:t>
                  </a:r>
                  <a:endParaRPr lang="en-US" sz="4000" dirty="0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104" name="Right Triangle 103"/>
              <p:cNvSpPr/>
              <p:nvPr/>
            </p:nvSpPr>
            <p:spPr>
              <a:xfrm flipH="1">
                <a:off x="2278584" y="3505200"/>
                <a:ext cx="921816" cy="1450658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/>
              <p:cNvGrpSpPr/>
              <p:nvPr/>
            </p:nvGrpSpPr>
            <p:grpSpPr>
              <a:xfrm>
                <a:off x="2991510" y="4751614"/>
                <a:ext cx="208890" cy="163683"/>
                <a:chOff x="2991510" y="4751614"/>
                <a:chExt cx="208890" cy="163683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6" name="Rectangle 105"/>
              <p:cNvSpPr/>
              <p:nvPr/>
            </p:nvSpPr>
            <p:spPr>
              <a:xfrm>
                <a:off x="2438400" y="4523013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07" name="Arc 106"/>
              <p:cNvSpPr/>
              <p:nvPr/>
            </p:nvSpPr>
            <p:spPr>
              <a:xfrm>
                <a:off x="2209800" y="4446814"/>
                <a:ext cx="643647" cy="784086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6200000">
                <a:off x="3087297" y="4039322"/>
                <a:ext cx="59824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7AEEFE"/>
                    </a:solidFill>
                  </a:rPr>
                  <a:t>sin</a:t>
                </a:r>
                <a:endParaRPr lang="en-US" sz="2500" dirty="0">
                  <a:solidFill>
                    <a:srgbClr val="7AEEFE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438400" y="4876800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FF00"/>
                    </a:solidFill>
                  </a:rPr>
                  <a:t>cos</a:t>
                </a:r>
                <a:endParaRPr lang="en-US" sz="25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3200400" y="3505200"/>
                <a:ext cx="0" cy="1447800"/>
              </a:xfrm>
              <a:prstGeom prst="line">
                <a:avLst/>
              </a:prstGeom>
              <a:ln w="63500">
                <a:solidFill>
                  <a:srgbClr val="7AEE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3276602" y="4985657"/>
                <a:ext cx="685800" cy="1"/>
              </a:xfrm>
              <a:prstGeom prst="line">
                <a:avLst/>
              </a:prstGeom>
              <a:ln w="317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3978729" y="2269671"/>
                <a:ext cx="0" cy="2743200"/>
              </a:xfrm>
              <a:prstGeom prst="line">
                <a:avLst/>
              </a:prstGeom>
              <a:ln w="63500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4" idx="0"/>
              </p:cNvCxnSpPr>
              <p:nvPr/>
            </p:nvCxnSpPr>
            <p:spPr>
              <a:xfrm flipV="1">
                <a:off x="3200400" y="2269672"/>
                <a:ext cx="767443" cy="1235528"/>
              </a:xfrm>
              <a:prstGeom prst="line">
                <a:avLst/>
              </a:prstGeom>
              <a:ln w="444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tangle 115"/>
              <p:cNvSpPr/>
              <p:nvPr/>
            </p:nvSpPr>
            <p:spPr>
              <a:xfrm rot="16200000">
                <a:off x="3867342" y="3371658"/>
                <a:ext cx="66717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FF66FF"/>
                    </a:solidFill>
                  </a:rPr>
                  <a:t>tan</a:t>
                </a:r>
                <a:endParaRPr lang="en-US" sz="2500" dirty="0">
                  <a:solidFill>
                    <a:srgbClr val="FF66FF"/>
                  </a:solidFill>
                </a:endParaRP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4343400" y="6629400"/>
            <a:ext cx="4800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http://www.shutterstock.com/s/whew/search.html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07129"/>
            <a:ext cx="2604018" cy="394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901078" y="6534835"/>
            <a:ext cx="22429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0114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 smtClean="0"/>
              <a:t>According to the Pythagorean Theorem, for a hypotenuse of length 1:</a:t>
            </a:r>
          </a:p>
          <a:p>
            <a:endParaRPr lang="en-US" sz="1000" dirty="0"/>
          </a:p>
          <a:p>
            <a:r>
              <a:rPr lang="en-US" dirty="0" smtClean="0"/>
              <a:t>hyp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2</a:t>
            </a:r>
            <a:r>
              <a:rPr lang="en-US" dirty="0" smtClean="0"/>
              <a:t> = rise</a:t>
            </a:r>
            <a:r>
              <a:rPr lang="en-US" baseline="30000" dirty="0" smtClean="0"/>
              <a:t>2</a:t>
            </a:r>
            <a:r>
              <a:rPr lang="en-US" dirty="0" smtClean="0"/>
              <a:t> + run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1 = sin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  <a:r>
              <a:rPr lang="en-US" dirty="0" smtClean="0">
                <a:solidFill>
                  <a:srgbClr val="FFC000"/>
                </a:solidFill>
              </a:rPr>
              <a:t> + cos</a:t>
            </a:r>
            <a:r>
              <a:rPr lang="en-US" baseline="30000" dirty="0" smtClean="0">
                <a:solidFill>
                  <a:srgbClr val="FFC000"/>
                </a:solidFill>
              </a:rPr>
              <a:t>2</a:t>
            </a:r>
          </a:p>
          <a:p>
            <a:r>
              <a:rPr lang="en-US" dirty="0" smtClean="0"/>
              <a:t>(an identity)</a:t>
            </a:r>
            <a:endParaRPr lang="en-US" dirty="0"/>
          </a:p>
          <a:p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 smtClean="0">
                <a:solidFill>
                  <a:srgbClr val="00B0F0"/>
                </a:solidFill>
              </a:rPr>
              <a:t>VFrench</a:t>
            </a:r>
            <a:r>
              <a:rPr lang="en-US" sz="1500" dirty="0" smtClean="0">
                <a:solidFill>
                  <a:srgbClr val="00B0F0"/>
                </a:solidFill>
              </a:rPr>
              <a:t>, 2015 </a:t>
            </a:r>
            <a:endParaRPr lang="en-US" sz="1500" dirty="0">
              <a:solidFill>
                <a:srgbClr val="00B0F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1600" y="2971800"/>
            <a:ext cx="3962400" cy="3429000"/>
            <a:chOff x="5334000" y="2895600"/>
            <a:chExt cx="3962400" cy="3429000"/>
          </a:xfrm>
        </p:grpSpPr>
        <p:sp>
          <p:nvSpPr>
            <p:cNvPr id="24" name="Rectangle 23"/>
            <p:cNvSpPr/>
            <p:nvPr/>
          </p:nvSpPr>
          <p:spPr>
            <a:xfrm rot="16200000">
              <a:off x="7978421" y="3996167"/>
              <a:ext cx="1436612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dirty="0" smtClean="0">
                  <a:solidFill>
                    <a:srgbClr val="CCFFFF"/>
                  </a:solidFill>
                </a:rPr>
                <a:t>opposite</a:t>
              </a:r>
              <a:endParaRPr lang="en-US" sz="2500" dirty="0">
                <a:solidFill>
                  <a:srgbClr val="CCFF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34000" y="2895600"/>
              <a:ext cx="3962400" cy="3429000"/>
              <a:chOff x="5334000" y="2895600"/>
              <a:chExt cx="3962400" cy="34290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334000" y="2895600"/>
                <a:ext cx="3429000" cy="3429000"/>
                <a:chOff x="5334000" y="2895600"/>
                <a:chExt cx="3429000" cy="3429000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5334000" y="2895600"/>
                  <a:ext cx="3429000" cy="3429000"/>
                  <a:chOff x="5486400" y="2895600"/>
                  <a:chExt cx="3429000" cy="3429000"/>
                </a:xfrm>
              </p:grpSpPr>
              <p:grpSp>
                <p:nvGrpSpPr>
                  <p:cNvPr id="33" name="Group 32"/>
                  <p:cNvGrpSpPr/>
                  <p:nvPr/>
                </p:nvGrpSpPr>
                <p:grpSpPr>
                  <a:xfrm>
                    <a:off x="5486400" y="2895600"/>
                    <a:ext cx="3429000" cy="3429000"/>
                    <a:chOff x="533400" y="2209800"/>
                    <a:chExt cx="3429000" cy="3429000"/>
                  </a:xfrm>
                </p:grpSpPr>
                <p:sp>
                  <p:nvSpPr>
                    <p:cNvPr id="4" name="Oval 3"/>
                    <p:cNvSpPr/>
                    <p:nvPr/>
                  </p:nvSpPr>
                  <p:spPr>
                    <a:xfrm>
                      <a:off x="533400" y="2209800"/>
                      <a:ext cx="3429000" cy="3429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2091447" y="3429000"/>
                      <a:ext cx="312906" cy="707886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40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  <a:endParaRPr lang="en-US" sz="4000" dirty="0">
                        <a:solidFill>
                          <a:srgbClr val="FFC000"/>
                        </a:solidFill>
                      </a:endParaRPr>
                    </a:p>
                  </p:txBody>
                </p:sp>
              </p:grp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7207894" y="3445328"/>
                    <a:ext cx="1250306" cy="1453558"/>
                    <a:chOff x="1204423" y="2949002"/>
                    <a:chExt cx="3505200" cy="3947310"/>
                  </a:xfrm>
                </p:grpSpPr>
                <p:grpSp>
                  <p:nvGrpSpPr>
                    <p:cNvPr id="7" name="Group 6"/>
                    <p:cNvGrpSpPr/>
                    <p:nvPr/>
                  </p:nvGrpSpPr>
                  <p:grpSpPr>
                    <a:xfrm>
                      <a:off x="1204423" y="2949002"/>
                      <a:ext cx="3505200" cy="3320456"/>
                      <a:chOff x="1204423" y="2949002"/>
                      <a:chExt cx="3505200" cy="3320456"/>
                    </a:xfrm>
                  </p:grpSpPr>
                  <p:grpSp>
                    <p:nvGrpSpPr>
                      <p:cNvPr id="14" name="Group 13"/>
                      <p:cNvGrpSpPr/>
                      <p:nvPr/>
                    </p:nvGrpSpPr>
                    <p:grpSpPr>
                      <a:xfrm flipH="1">
                        <a:off x="1204423" y="2949002"/>
                        <a:ext cx="3505200" cy="3200400"/>
                        <a:chOff x="1524000" y="2743200"/>
                        <a:chExt cx="5943600" cy="3200400"/>
                      </a:xfrm>
                    </p:grpSpPr>
                    <p:sp>
                      <p:nvSpPr>
                        <p:cNvPr id="21" name="Right Triangle 20"/>
                        <p:cNvSpPr/>
                        <p:nvPr/>
                      </p:nvSpPr>
                      <p:spPr>
                        <a:xfrm>
                          <a:off x="1524000" y="2743200"/>
                          <a:ext cx="5943600" cy="3200400"/>
                        </a:xfrm>
                        <a:prstGeom prst="rtTriangle">
                          <a:avLst/>
                        </a:prstGeom>
                        <a:ln w="63500">
                          <a:solidFill>
                            <a:srgbClr val="FFC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1524000" y="5388951"/>
                          <a:ext cx="99059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Straight Connector 22"/>
                        <p:cNvCxnSpPr/>
                        <p:nvPr/>
                      </p:nvCxnSpPr>
                      <p:spPr>
                        <a:xfrm flipH="1">
                          <a:off x="2517004" y="5388951"/>
                          <a:ext cx="0" cy="444501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" name="Rectangle 10"/>
                      <p:cNvSpPr/>
                      <p:nvPr/>
                    </p:nvSpPr>
                    <p:spPr>
                      <a:xfrm>
                        <a:off x="2041560" y="4973961"/>
                        <a:ext cx="1280624" cy="1295497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r>
                          <a:rPr lang="en-US" sz="2500" b="1" i="1" dirty="0">
                            <a:solidFill>
                              <a:srgbClr val="CCFFFF"/>
                            </a:solidFill>
                          </a:rPr>
                          <a:t>θ</a:t>
                        </a:r>
                        <a:endParaRPr lang="en-US" sz="2500" b="1" dirty="0">
                          <a:solidFill>
                            <a:srgbClr val="CCFFFF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8" name="Arc 7"/>
                    <p:cNvSpPr/>
                    <p:nvPr/>
                  </p:nvSpPr>
                  <p:spPr>
                    <a:xfrm>
                      <a:off x="1623425" y="4767033"/>
                      <a:ext cx="1804447" cy="2129279"/>
                    </a:xfrm>
                    <a:prstGeom prst="arc">
                      <a:avLst>
                        <a:gd name="adj1" fmla="val 17106648"/>
                        <a:gd name="adj2" fmla="val 21521798"/>
                      </a:avLst>
                    </a:prstGeom>
                    <a:ln w="44450">
                      <a:solidFill>
                        <a:srgbClr val="CCFFFF"/>
                      </a:solidFill>
                      <a:head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500" dirty="0"/>
                    </a:p>
                  </p:txBody>
                </p:sp>
              </p:grpSp>
              <p:sp>
                <p:nvSpPr>
                  <p:cNvPr id="19" name="Rectangle 18"/>
                  <p:cNvSpPr/>
                  <p:nvPr/>
                </p:nvSpPr>
                <p:spPr>
                  <a:xfrm rot="19060999">
                    <a:off x="6677757" y="3595581"/>
                    <a:ext cx="2037742" cy="4770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500" b="1" dirty="0" smtClean="0">
                        <a:solidFill>
                          <a:srgbClr val="CCFFFF"/>
                        </a:solidFill>
                      </a:rPr>
                      <a:t>hypotenuse</a:t>
                    </a:r>
                    <a:endParaRPr lang="en-US" sz="2500" b="1" dirty="0">
                      <a:solidFill>
                        <a:srgbClr val="CCFFFF"/>
                      </a:solidFill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 rot="16200000">
                    <a:off x="8256784" y="4006674"/>
                    <a:ext cx="760144" cy="4770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500" dirty="0" smtClean="0">
                        <a:solidFill>
                          <a:srgbClr val="CCFFFF"/>
                        </a:solidFill>
                      </a:rPr>
                      <a:t>rise</a:t>
                    </a:r>
                    <a:endParaRPr lang="en-US" sz="2500" dirty="0">
                      <a:solidFill>
                        <a:srgbClr val="CCFFFF"/>
                      </a:solidFill>
                    </a:endParaRPr>
                  </a:p>
                </p:txBody>
              </p:sp>
            </p:grpSp>
            <p:sp>
              <p:nvSpPr>
                <p:cNvPr id="25" name="Rectangle 24"/>
                <p:cNvSpPr/>
                <p:nvPr/>
              </p:nvSpPr>
              <p:spPr>
                <a:xfrm>
                  <a:off x="7247608" y="4555081"/>
                  <a:ext cx="673582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run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919704" y="4824289"/>
                  <a:ext cx="1489510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>
                      <a:solidFill>
                        <a:srgbClr val="CCFFFF"/>
                      </a:solidFill>
                    </a:rPr>
                    <a:t>adjacent</a:t>
                  </a: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7140725" y="5181600"/>
                  <a:ext cx="936475" cy="4770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500" dirty="0" smtClean="0">
                      <a:solidFill>
                        <a:srgbClr val="CCFFFF"/>
                      </a:solidFill>
                    </a:rPr>
                    <a:t>“cos”</a:t>
                  </a:r>
                  <a:endParaRPr lang="en-US" sz="2500" dirty="0">
                    <a:solidFill>
                      <a:srgbClr val="CCFFFF"/>
                    </a:solidFill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 rot="16200000">
                <a:off x="8632115" y="3997231"/>
                <a:ext cx="85151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 smtClean="0">
                    <a:solidFill>
                      <a:srgbClr val="CCFFFF"/>
                    </a:solidFill>
                  </a:rPr>
                  <a:t>“sin”</a:t>
                </a:r>
                <a:endParaRPr lang="en-US" sz="2500" dirty="0">
                  <a:solidFill>
                    <a:srgbClr val="CC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5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Trigonometry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formula </a:t>
            </a:r>
            <a:r>
              <a:rPr lang="en-US" i="1" dirty="0"/>
              <a:t>a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b</a:t>
            </a:r>
            <a:r>
              <a:rPr lang="en-US" baseline="30000" dirty="0"/>
              <a:t>2</a:t>
            </a:r>
            <a:r>
              <a:rPr lang="en-US" dirty="0"/>
              <a:t>=</a:t>
            </a:r>
            <a:r>
              <a:rPr lang="en-US" i="1" dirty="0"/>
              <a:t>c</a:t>
            </a:r>
            <a:r>
              <a:rPr lang="en-US" baseline="30000" dirty="0"/>
              <a:t>2</a:t>
            </a:r>
            <a:r>
              <a:rPr lang="en-US" dirty="0"/>
              <a:t>, where </a:t>
            </a:r>
            <a:r>
              <a:rPr lang="en-US" i="1" dirty="0"/>
              <a:t>c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hypotenuse and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dirty="0" smtClean="0"/>
              <a:t>the </a:t>
            </a:r>
            <a:r>
              <a:rPr lang="en-US" dirty="0"/>
              <a:t>other sides, there are three </a:t>
            </a:r>
            <a:r>
              <a:rPr lang="en-US" dirty="0" smtClean="0"/>
              <a:t>identities:</a:t>
            </a:r>
          </a:p>
          <a:p>
            <a:endParaRPr lang="en-US" sz="2000" dirty="0"/>
          </a:p>
          <a:p>
            <a:pPr algn="ctr"/>
            <a:r>
              <a:rPr lang="en-US" dirty="0"/>
              <a:t>sin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r>
              <a:rPr lang="en-US" dirty="0"/>
              <a:t> + cos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r>
              <a:rPr lang="en-US" dirty="0"/>
              <a:t> = 1 </a:t>
            </a:r>
          </a:p>
          <a:p>
            <a:pPr algn="ctr"/>
            <a:r>
              <a:rPr lang="en-US" dirty="0"/>
              <a:t>1 + tan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r>
              <a:rPr lang="en-US" dirty="0"/>
              <a:t> =  sec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endParaRPr lang="en-US" dirty="0"/>
          </a:p>
          <a:p>
            <a:pPr algn="ctr"/>
            <a:r>
              <a:rPr lang="en-US" dirty="0"/>
              <a:t>1 + cot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r>
              <a:rPr lang="en-US" dirty="0"/>
              <a:t> =  csc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θ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0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2526</Words>
  <Application>Microsoft Office PowerPoint</Application>
  <PresentationFormat>On-screen Show (4:3)</PresentationFormat>
  <Paragraphs>935</Paragraphs>
  <Slides>111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Office Theme</vt:lpstr>
      <vt:lpstr>PowerPoint Presentation</vt:lpstr>
      <vt:lpstr>What’s Up?</vt:lpstr>
      <vt:lpstr>What’s Up?</vt:lpstr>
      <vt:lpstr>Review</vt:lpstr>
      <vt:lpstr>Angles</vt:lpstr>
      <vt:lpstr>Angles</vt:lpstr>
      <vt:lpstr>Angles</vt:lpstr>
      <vt:lpstr>Angles</vt:lpstr>
      <vt:lpstr>Triangles</vt:lpstr>
      <vt:lpstr>Triangles</vt:lpstr>
      <vt:lpstr>Angles and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PowerPoint Presentation</vt:lpstr>
      <vt:lpstr>Trigonometry</vt:lpstr>
      <vt:lpstr>Trigonometry</vt:lpstr>
      <vt:lpstr>Trigonometry</vt:lpstr>
      <vt:lpstr>Trigonometry</vt:lpstr>
      <vt:lpstr>Trigonometry</vt:lpstr>
      <vt:lpstr>Trigonometry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Trigonometry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PowerPoint Presentation</vt:lpstr>
      <vt:lpstr>PowerPoint Presentation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Trigonometry</vt:lpstr>
      <vt:lpstr>PowerPoint Presentation</vt:lpstr>
      <vt:lpstr>Trigonometry</vt:lpstr>
      <vt:lpstr>Trigonometry</vt:lpstr>
      <vt:lpstr>Trigonometry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Trigonometry</vt:lpstr>
      <vt:lpstr>PowerPoint Presentation</vt:lpstr>
      <vt:lpstr>Trigonometry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Owner</cp:lastModifiedBy>
  <cp:revision>229</cp:revision>
  <dcterms:created xsi:type="dcterms:W3CDTF">2012-09-06T22:30:26Z</dcterms:created>
  <dcterms:modified xsi:type="dcterms:W3CDTF">2020-09-27T21:42:55Z</dcterms:modified>
</cp:coreProperties>
</file>