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482" r:id="rId2"/>
    <p:sldId id="603" r:id="rId3"/>
    <p:sldId id="607" r:id="rId4"/>
    <p:sldId id="483" r:id="rId5"/>
    <p:sldId id="510" r:id="rId6"/>
    <p:sldId id="511" r:id="rId7"/>
    <p:sldId id="512" r:id="rId8"/>
    <p:sldId id="513" r:id="rId9"/>
    <p:sldId id="514" r:id="rId10"/>
    <p:sldId id="484" r:id="rId11"/>
    <p:sldId id="518" r:id="rId12"/>
    <p:sldId id="519" r:id="rId13"/>
    <p:sldId id="520" r:id="rId14"/>
    <p:sldId id="521" r:id="rId15"/>
    <p:sldId id="522" r:id="rId16"/>
    <p:sldId id="517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4" r:id="rId28"/>
    <p:sldId id="535" r:id="rId29"/>
    <p:sldId id="536" r:id="rId30"/>
    <p:sldId id="537" r:id="rId31"/>
    <p:sldId id="538" r:id="rId32"/>
    <p:sldId id="539" r:id="rId33"/>
    <p:sldId id="540" r:id="rId34"/>
    <p:sldId id="541" r:id="rId35"/>
    <p:sldId id="542" r:id="rId36"/>
    <p:sldId id="543" r:id="rId37"/>
    <p:sldId id="544" r:id="rId38"/>
    <p:sldId id="545" r:id="rId39"/>
    <p:sldId id="546" r:id="rId40"/>
    <p:sldId id="547" r:id="rId41"/>
    <p:sldId id="548" r:id="rId42"/>
    <p:sldId id="549" r:id="rId43"/>
    <p:sldId id="550" r:id="rId44"/>
    <p:sldId id="551" r:id="rId45"/>
    <p:sldId id="552" r:id="rId46"/>
    <p:sldId id="553" r:id="rId47"/>
    <p:sldId id="554" r:id="rId48"/>
    <p:sldId id="555" r:id="rId49"/>
    <p:sldId id="556" r:id="rId50"/>
    <p:sldId id="557" r:id="rId51"/>
    <p:sldId id="558" r:id="rId52"/>
    <p:sldId id="559" r:id="rId53"/>
    <p:sldId id="515" r:id="rId54"/>
    <p:sldId id="561" r:id="rId55"/>
    <p:sldId id="562" r:id="rId56"/>
    <p:sldId id="563" r:id="rId57"/>
    <p:sldId id="564" r:id="rId58"/>
    <p:sldId id="565" r:id="rId59"/>
    <p:sldId id="566" r:id="rId60"/>
    <p:sldId id="567" r:id="rId61"/>
    <p:sldId id="568" r:id="rId62"/>
    <p:sldId id="569" r:id="rId63"/>
    <p:sldId id="570" r:id="rId64"/>
    <p:sldId id="571" r:id="rId65"/>
    <p:sldId id="572" r:id="rId66"/>
    <p:sldId id="573" r:id="rId67"/>
    <p:sldId id="574" r:id="rId68"/>
    <p:sldId id="578" r:id="rId69"/>
    <p:sldId id="579" r:id="rId70"/>
    <p:sldId id="575" r:id="rId71"/>
    <p:sldId id="576" r:id="rId72"/>
    <p:sldId id="577" r:id="rId73"/>
    <p:sldId id="580" r:id="rId74"/>
    <p:sldId id="581" r:id="rId75"/>
    <p:sldId id="582" r:id="rId76"/>
    <p:sldId id="583" r:id="rId77"/>
    <p:sldId id="584" r:id="rId78"/>
    <p:sldId id="587" r:id="rId79"/>
    <p:sldId id="585" r:id="rId80"/>
    <p:sldId id="586" r:id="rId81"/>
    <p:sldId id="592" r:id="rId82"/>
    <p:sldId id="560" r:id="rId83"/>
    <p:sldId id="444" r:id="rId84"/>
    <p:sldId id="445" r:id="rId85"/>
    <p:sldId id="446" r:id="rId86"/>
    <p:sldId id="447" r:id="rId87"/>
    <p:sldId id="448" r:id="rId88"/>
    <p:sldId id="449" r:id="rId89"/>
    <p:sldId id="450" r:id="rId90"/>
    <p:sldId id="451" r:id="rId91"/>
    <p:sldId id="452" r:id="rId92"/>
    <p:sldId id="453" r:id="rId93"/>
    <p:sldId id="481" r:id="rId94"/>
    <p:sldId id="454" r:id="rId95"/>
    <p:sldId id="455" r:id="rId96"/>
    <p:sldId id="591" r:id="rId97"/>
    <p:sldId id="604" r:id="rId98"/>
    <p:sldId id="605" r:id="rId99"/>
    <p:sldId id="606" r:id="rId100"/>
    <p:sldId id="611" r:id="rId101"/>
    <p:sldId id="612" r:id="rId102"/>
    <p:sldId id="613" r:id="rId103"/>
    <p:sldId id="614" r:id="rId104"/>
    <p:sldId id="615" r:id="rId105"/>
    <p:sldId id="593" r:id="rId106"/>
    <p:sldId id="588" r:id="rId107"/>
    <p:sldId id="589" r:id="rId108"/>
    <p:sldId id="590" r:id="rId109"/>
    <p:sldId id="594" r:id="rId110"/>
    <p:sldId id="595" r:id="rId111"/>
    <p:sldId id="596" r:id="rId112"/>
    <p:sldId id="597" r:id="rId113"/>
    <p:sldId id="598" r:id="rId114"/>
    <p:sldId id="599" r:id="rId115"/>
    <p:sldId id="600" r:id="rId116"/>
    <p:sldId id="601" r:id="rId117"/>
    <p:sldId id="602" r:id="rId118"/>
    <p:sldId id="608" r:id="rId119"/>
    <p:sldId id="609" r:id="rId120"/>
    <p:sldId id="610" r:id="rId121"/>
    <p:sldId id="486" r:id="rId122"/>
    <p:sldId id="487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7" autoAdjust="0"/>
    <p:restoredTop sz="94660"/>
  </p:normalViewPr>
  <p:slideViewPr>
    <p:cSldViewPr>
      <p:cViewPr varScale="1">
        <p:scale>
          <a:sx n="60" d="100"/>
          <a:sy n="60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B0940-3C68-4D6B-930B-91CBB42869E7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8EA76-B223-4EAF-A427-B8D81EDDA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6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8EA76-B223-4EAF-A427-B8D81EDDA7A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6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4!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  <p:extLst>
      <p:ext uri="{BB962C8B-B14F-4D97-AF65-F5344CB8AC3E}">
        <p14:creationId xmlns:p14="http://schemas.microsoft.com/office/powerpoint/2010/main" val="19474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"/>
            <a:ext cx="28194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67075"/>
            <a:ext cx="2514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6534835"/>
            <a:ext cx="12137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lol-rofl.com</a:t>
            </a:r>
          </a:p>
        </p:txBody>
      </p:sp>
    </p:spTree>
    <p:extLst>
      <p:ext uri="{BB962C8B-B14F-4D97-AF65-F5344CB8AC3E}">
        <p14:creationId xmlns:p14="http://schemas.microsoft.com/office/powerpoint/2010/main" val="27557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stadium wave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TRANSFORMING TRIG GRAPHS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DISCUSSION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897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stadium wave</a:t>
            </a:r>
          </a:p>
          <a:p>
            <a:endParaRPr lang="en-US" dirty="0"/>
          </a:p>
          <a:p>
            <a:r>
              <a:rPr lang="en-US" dirty="0" smtClean="0"/>
              <a:t>How would you increase the amplitude of this wave?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TRANSFORMING TRIG GRAPHS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DISCUSSION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722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stadium wave</a:t>
            </a:r>
          </a:p>
          <a:p>
            <a:endParaRPr lang="en-US" dirty="0"/>
          </a:p>
          <a:p>
            <a:r>
              <a:rPr lang="en-US" dirty="0" smtClean="0"/>
              <a:t>How would you increase the period (frequency) of this wave?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TRANSFORMING TRIG GRAPHS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DISCUSSION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57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stadium wave</a:t>
            </a:r>
          </a:p>
          <a:p>
            <a:endParaRPr lang="en-US" dirty="0"/>
          </a:p>
          <a:p>
            <a:r>
              <a:rPr lang="en-US" dirty="0" smtClean="0"/>
              <a:t>How would you move the phase (start) of this wave?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TRANSFORMING TRIG GRAPHS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DISCUSSION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576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stadium wave</a:t>
            </a:r>
          </a:p>
          <a:p>
            <a:endParaRPr lang="en-US" dirty="0"/>
          </a:p>
          <a:p>
            <a:r>
              <a:rPr lang="en-US" dirty="0" smtClean="0"/>
              <a:t>How would you shift this wave vertically?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TRANSFORMING TRIG GRAPHS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DISCUSSION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46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6802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my function transformed?</a:t>
            </a:r>
          </a:p>
          <a:p>
            <a:endParaRPr lang="en-US" sz="2000" dirty="0" smtClean="0"/>
          </a:p>
          <a:p>
            <a:r>
              <a:rPr lang="en-US" dirty="0" smtClean="0"/>
              <a:t>If </a:t>
            </a:r>
            <a:r>
              <a:rPr lang="en-US" dirty="0"/>
              <a:t>the tops and bottoms of the sine/cosine curves are at 1 and -1, it is a “regular” curve </a:t>
            </a:r>
          </a:p>
          <a:p>
            <a:r>
              <a:rPr lang="en-US" dirty="0"/>
              <a:t>(“A” is 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5751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my function transformed?</a:t>
            </a:r>
          </a:p>
          <a:p>
            <a:endParaRPr lang="en-US" sz="2000" dirty="0" smtClean="0"/>
          </a:p>
          <a:p>
            <a:r>
              <a:rPr lang="en-US" dirty="0" smtClean="0"/>
              <a:t>If </a:t>
            </a:r>
            <a:r>
              <a:rPr lang="en-US" dirty="0"/>
              <a:t>the inflexion point of a tan/cot curve is at the x-axis, it is a “regular” curve (“A” is 1)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401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my function transformed?</a:t>
            </a:r>
          </a:p>
          <a:p>
            <a:endParaRPr lang="en-US" sz="2000" dirty="0" smtClean="0"/>
          </a:p>
          <a:p>
            <a:r>
              <a:rPr lang="en-US" dirty="0" smtClean="0"/>
              <a:t>If </a:t>
            </a:r>
            <a:r>
              <a:rPr lang="en-US" dirty="0"/>
              <a:t>the tops and bottoms of the “Us” for sec /</a:t>
            </a:r>
            <a:r>
              <a:rPr lang="en-US" dirty="0" err="1"/>
              <a:t>csc</a:t>
            </a:r>
            <a:r>
              <a:rPr lang="en-US" dirty="0"/>
              <a:t> curves are at 1 and -1, it is a “regular” curve </a:t>
            </a:r>
            <a:r>
              <a:rPr lang="en-US" dirty="0" smtClean="0"/>
              <a:t>(“</a:t>
            </a:r>
            <a:r>
              <a:rPr lang="en-US" dirty="0"/>
              <a:t>A” is 1)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401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638800"/>
          </a:xfrm>
        </p:spPr>
        <p:txBody>
          <a:bodyPr/>
          <a:lstStyle/>
          <a:p>
            <a:r>
              <a:rPr lang="en-US" dirty="0"/>
              <a:t>What is the equation for the graph?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3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algebra!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80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Is it a sin/cos/tan/cot/sec/</a:t>
            </a:r>
            <a:r>
              <a:rPr lang="en-US" dirty="0" err="1" smtClean="0"/>
              <a:t>csc</a:t>
            </a:r>
            <a:r>
              <a:rPr lang="en-US" dirty="0" smtClean="0"/>
              <a:t>?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798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/>
          <a:lstStyle/>
          <a:p>
            <a:r>
              <a:rPr lang="en-US" dirty="0" smtClean="0"/>
              <a:t>Is it a sin/cos/tan/cot/sec/</a:t>
            </a:r>
            <a:r>
              <a:rPr lang="en-US" dirty="0" err="1" smtClean="0"/>
              <a:t>csc</a:t>
            </a:r>
            <a:r>
              <a:rPr lang="en-US" dirty="0" smtClean="0"/>
              <a:t>? 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 sin </a:t>
            </a:r>
            <a:r>
              <a:rPr lang="en-US" dirty="0" smtClean="0"/>
              <a:t>(it undulates and goes thru (0,0)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509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Does it have the natural amplitude for a sin?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40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Does it have the natural amplitude for a sin? </a:t>
            </a:r>
            <a:r>
              <a:rPr lang="en-US" dirty="0" smtClean="0">
                <a:solidFill>
                  <a:srgbClr val="FFFF00"/>
                </a:solidFill>
              </a:rPr>
              <a:t>No</a:t>
            </a:r>
            <a:r>
              <a:rPr lang="en-US" dirty="0" smtClean="0"/>
              <a:t>, it goes from -2 to 2 rather than -1 to 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9909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So it’s going to be 2sin… but is the frequency the natural one?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754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So it’s going to be 2sin… but is the frequency the natural one?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</a:t>
            </a:r>
            <a:r>
              <a:rPr lang="en-US" dirty="0" smtClean="0"/>
              <a:t>, it cycles twice as often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246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So it’s going to be: </a:t>
            </a:r>
            <a:r>
              <a:rPr lang="en-US" dirty="0" smtClean="0">
                <a:solidFill>
                  <a:srgbClr val="FFFF00"/>
                </a:solidFill>
              </a:rPr>
              <a:t>2sin(2x)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464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equation for the graph?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12032" r="3269" b="11478"/>
          <a:stretch/>
        </p:blipFill>
        <p:spPr bwMode="auto">
          <a:xfrm>
            <a:off x="4648200" y="1905000"/>
            <a:ext cx="42672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3988435"/>
            <a:ext cx="1988502" cy="110553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99865"/>
            <a:ext cx="1988502" cy="110553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76264"/>
            <a:ext cx="1988502" cy="110553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98" y="5676264"/>
            <a:ext cx="1988502" cy="110553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Rectangle 8"/>
          <p:cNvSpPr/>
          <p:nvPr/>
        </p:nvSpPr>
        <p:spPr>
          <a:xfrm>
            <a:off x="76200" y="4095690"/>
            <a:ext cx="2258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a)  </a:t>
            </a:r>
            <a:r>
              <a:rPr lang="en-US" sz="2000" b="1" i="1" dirty="0">
                <a:solidFill>
                  <a:srgbClr val="CCFFFF"/>
                </a:solidFill>
              </a:rPr>
              <a:t>y </a:t>
            </a:r>
            <a:r>
              <a:rPr lang="en-US" sz="2000" b="1" dirty="0">
                <a:solidFill>
                  <a:srgbClr val="CCFFFF"/>
                </a:solidFill>
              </a:rPr>
              <a:t>= 2sin (2</a:t>
            </a:r>
            <a:r>
              <a:rPr lang="en-US" sz="2000" b="1" i="1" dirty="0">
                <a:solidFill>
                  <a:srgbClr val="CCFFFF"/>
                </a:solidFill>
              </a:rPr>
              <a:t>x</a:t>
            </a:r>
            <a:r>
              <a:rPr lang="en-US" sz="2000" b="1" dirty="0">
                <a:solidFill>
                  <a:srgbClr val="CCFFFF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4095690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b)  </a:t>
            </a:r>
            <a:r>
              <a:rPr lang="en-US" sz="2000" b="1" i="1" dirty="0">
                <a:solidFill>
                  <a:srgbClr val="CCFFFF"/>
                </a:solidFill>
              </a:rPr>
              <a:t>y </a:t>
            </a:r>
            <a:r>
              <a:rPr lang="en-US" sz="2000" b="1" dirty="0">
                <a:solidFill>
                  <a:srgbClr val="CCFFFF"/>
                </a:solidFill>
              </a:rPr>
              <a:t>= 3sin (3</a:t>
            </a:r>
            <a:r>
              <a:rPr lang="en-US" sz="2000" b="1" i="1" dirty="0">
                <a:solidFill>
                  <a:srgbClr val="CCFFFF"/>
                </a:solidFill>
              </a:rPr>
              <a:t>x</a:t>
            </a:r>
            <a:r>
              <a:rPr lang="en-US" sz="2000" b="1" dirty="0" smtClean="0">
                <a:solidFill>
                  <a:srgbClr val="CCFFFF"/>
                </a:solidFill>
              </a:rPr>
              <a:t>)</a:t>
            </a:r>
            <a:endParaRPr lang="en-US" sz="2000" b="1" dirty="0">
              <a:solidFill>
                <a:srgbClr val="CC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5695890"/>
            <a:ext cx="2090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c)  </a:t>
            </a:r>
            <a:r>
              <a:rPr lang="en-US" sz="2000" b="1" i="1" dirty="0">
                <a:solidFill>
                  <a:srgbClr val="CCFFFF"/>
                </a:solidFill>
              </a:rPr>
              <a:t>y </a:t>
            </a:r>
            <a:r>
              <a:rPr lang="en-US" sz="2000" b="1" dirty="0">
                <a:solidFill>
                  <a:srgbClr val="CCFFFF"/>
                </a:solidFill>
              </a:rPr>
              <a:t>= sin (2</a:t>
            </a:r>
            <a:r>
              <a:rPr lang="en-US" sz="2000" b="1" i="1" dirty="0">
                <a:solidFill>
                  <a:srgbClr val="CCFFFF"/>
                </a:solidFill>
              </a:rPr>
              <a:t>x</a:t>
            </a:r>
            <a:r>
              <a:rPr lang="en-US" sz="2000" b="1" dirty="0">
                <a:solidFill>
                  <a:srgbClr val="CCFFFF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5695890"/>
            <a:ext cx="2398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d)  </a:t>
            </a:r>
            <a:r>
              <a:rPr lang="en-US" sz="2000" b="1" i="1" dirty="0">
                <a:solidFill>
                  <a:srgbClr val="CCFFFF"/>
                </a:solidFill>
              </a:rPr>
              <a:t>y </a:t>
            </a:r>
            <a:r>
              <a:rPr lang="en-US" sz="2000" b="1" dirty="0">
                <a:solidFill>
                  <a:srgbClr val="CCFFFF"/>
                </a:solidFill>
              </a:rPr>
              <a:t>= 2sin (</a:t>
            </a:r>
            <a:r>
              <a:rPr lang="en-US" sz="2000" b="1" i="1" dirty="0">
                <a:solidFill>
                  <a:srgbClr val="CCFFFF"/>
                </a:solidFill>
              </a:rPr>
              <a:t>x</a:t>
            </a:r>
            <a:r>
              <a:rPr lang="en-US" sz="2000" b="1" dirty="0">
                <a:solidFill>
                  <a:srgbClr val="CCFFFF"/>
                </a:solidFill>
              </a:rPr>
              <a:t>/2)</a:t>
            </a:r>
          </a:p>
        </p:txBody>
      </p:sp>
    </p:spTree>
    <p:extLst>
      <p:ext uri="{BB962C8B-B14F-4D97-AF65-F5344CB8AC3E}">
        <p14:creationId xmlns:p14="http://schemas.microsoft.com/office/powerpoint/2010/main" val="280319962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It’s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</a:t>
            </a:r>
            <a:r>
              <a:rPr lang="en-US" dirty="0"/>
              <a:t>transformations to sound waves results in effects that are prevalent in audio industries: altering pitch, and amplifying or diminishing sound waves and their echoes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75015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It’s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Transformed sound waves </a:t>
            </a:r>
            <a:r>
              <a:rPr lang="en-US" dirty="0"/>
              <a:t>can </a:t>
            </a:r>
            <a:r>
              <a:rPr lang="en-US" dirty="0" smtClean="0"/>
              <a:t>be </a:t>
            </a:r>
            <a:r>
              <a:rPr lang="en-US" dirty="0"/>
              <a:t>combined, </a:t>
            </a:r>
            <a:r>
              <a:rPr lang="en-US" dirty="0" smtClean="0"/>
              <a:t>resulting in a </a:t>
            </a:r>
            <a:r>
              <a:rPr lang="en-US" dirty="0"/>
              <a:t>different </a:t>
            </a:r>
            <a:r>
              <a:rPr lang="en-US" dirty="0" smtClean="0"/>
              <a:t>quality </a:t>
            </a:r>
            <a:r>
              <a:rPr lang="en-US" dirty="0"/>
              <a:t>of sound </a:t>
            </a:r>
            <a:r>
              <a:rPr lang="en-US" dirty="0" smtClean="0"/>
              <a:t>- the </a:t>
            </a:r>
            <a:r>
              <a:rPr lang="en-US" dirty="0"/>
              <a:t>difference </a:t>
            </a:r>
            <a:r>
              <a:rPr lang="en-US" dirty="0" smtClean="0"/>
              <a:t>between a </a:t>
            </a:r>
            <a:r>
              <a:rPr lang="en-US" dirty="0"/>
              <a:t>voice and a violin, </a:t>
            </a:r>
            <a:r>
              <a:rPr lang="en-US" dirty="0" smtClean="0"/>
              <a:t>for instance, or </a:t>
            </a:r>
            <a:r>
              <a:rPr lang="en-US" dirty="0"/>
              <a:t>between two different </a:t>
            </a:r>
            <a:r>
              <a:rPr lang="en-US" dirty="0" smtClean="0"/>
              <a:t>voices</a:t>
            </a:r>
          </a:p>
        </p:txBody>
      </p:sp>
    </p:spTree>
    <p:extLst>
      <p:ext uri="{BB962C8B-B14F-4D97-AF65-F5344CB8AC3E}">
        <p14:creationId xmlns:p14="http://schemas.microsoft.com/office/powerpoint/2010/main" val="203653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when we did functions…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31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It’s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Synthesizers use </a:t>
            </a:r>
            <a:r>
              <a:rPr lang="en-US" dirty="0"/>
              <a:t>these combinations to recreate the sounds of common musical </a:t>
            </a:r>
            <a:r>
              <a:rPr lang="en-US" dirty="0" smtClean="0"/>
              <a:t>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362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1982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Don’t forget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your Homework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due next week!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of the week!</a:t>
            </a: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62376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said functions had only one “y” value for each “x”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6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Are the trig graphs functions?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9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Trig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algebra, we also looked at the maximum and minimum values for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0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maximum x value for ƒ(x</a:t>
            </a:r>
            <a:r>
              <a:rPr lang="en-US" dirty="0"/>
              <a:t>) = sin(x</a:t>
            </a:r>
            <a:r>
              <a:rPr lang="en-US" dirty="0" smtClean="0"/>
              <a:t>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2286000"/>
            <a:ext cx="9005479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3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minimum x value for ƒ(x</a:t>
            </a:r>
            <a:r>
              <a:rPr lang="en-US" dirty="0"/>
              <a:t>) = sin(x</a:t>
            </a:r>
            <a:r>
              <a:rPr lang="en-US" dirty="0" smtClean="0"/>
              <a:t>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2286000"/>
            <a:ext cx="9005479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1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maximum y value for ƒ(x</a:t>
            </a:r>
            <a:r>
              <a:rPr lang="en-US" dirty="0"/>
              <a:t>) = sin(x</a:t>
            </a:r>
            <a:r>
              <a:rPr lang="en-US" dirty="0" smtClean="0"/>
              <a:t>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2286000"/>
            <a:ext cx="9005479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33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minimum y value for ƒ(x</a:t>
            </a:r>
            <a:r>
              <a:rPr lang="en-US" dirty="0"/>
              <a:t>) = sin(x</a:t>
            </a:r>
            <a:r>
              <a:rPr lang="en-US" dirty="0" smtClean="0"/>
              <a:t>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2286000"/>
            <a:ext cx="9005479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6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Review of trig graphs,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radians, arc length</a:t>
            </a:r>
          </a:p>
          <a:p>
            <a:r>
              <a:rPr lang="en-US" dirty="0" smtClean="0"/>
              <a:t>	Max, min, period</a:t>
            </a:r>
          </a:p>
          <a:p>
            <a:r>
              <a:rPr lang="en-US" dirty="0" smtClean="0"/>
              <a:t>	Exact values of trig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functions</a:t>
            </a:r>
          </a:p>
          <a:p>
            <a:r>
              <a:rPr lang="en-US" smtClean="0"/>
              <a:t>	Transforms </a:t>
            </a:r>
            <a:r>
              <a:rPr lang="en-US" dirty="0" smtClean="0"/>
              <a:t>of 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Trig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here’s a new one</a:t>
            </a:r>
          </a:p>
          <a:p>
            <a:r>
              <a:rPr lang="en-US" dirty="0" smtClean="0"/>
              <a:t>Because the trig functions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cycle, they have a “</a:t>
            </a:r>
            <a:r>
              <a:rPr lang="en-US" dirty="0" smtClean="0">
                <a:solidFill>
                  <a:srgbClr val="FFC000"/>
                </a:solidFill>
              </a:rPr>
              <a:t>period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0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sin(x</a:t>
            </a:r>
            <a:r>
              <a:rPr lang="en-US" dirty="0" smtClean="0"/>
              <a:t>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2286000"/>
            <a:ext cx="9005479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7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sin(x</a:t>
            </a:r>
            <a:r>
              <a:rPr lang="en-US" dirty="0" smtClean="0"/>
              <a:t>) in degrees?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2286000"/>
            <a:ext cx="9005479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28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maximum x value for ƒ(x</a:t>
            </a:r>
            <a:r>
              <a:rPr lang="en-US" dirty="0"/>
              <a:t>) = </a:t>
            </a:r>
            <a:r>
              <a:rPr lang="en-US" dirty="0" smtClean="0"/>
              <a:t>cos(x)?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545036" cy="36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9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minimum x value for ƒ(x</a:t>
            </a:r>
            <a:r>
              <a:rPr lang="en-US" dirty="0"/>
              <a:t>) = </a:t>
            </a:r>
            <a:r>
              <a:rPr lang="en-US" dirty="0" smtClean="0"/>
              <a:t>cos(x)?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545036" cy="36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1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maximum y value for ƒ(x</a:t>
            </a:r>
            <a:r>
              <a:rPr lang="en-US" dirty="0"/>
              <a:t>) = </a:t>
            </a:r>
            <a:r>
              <a:rPr lang="en-US" dirty="0" smtClean="0"/>
              <a:t>cos(x)?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545036" cy="36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140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minimum y value for ƒ(x</a:t>
            </a:r>
            <a:r>
              <a:rPr lang="en-US" dirty="0"/>
              <a:t>) = </a:t>
            </a:r>
            <a:r>
              <a:rPr lang="en-US" dirty="0" smtClean="0"/>
              <a:t>cos(x)?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545036" cy="36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0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smtClean="0"/>
              <a:t>cos(x)?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545036" cy="36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924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smtClean="0"/>
              <a:t>cos(x) in degrees?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545036" cy="36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9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maximum x value for ƒ(x</a:t>
            </a:r>
            <a:r>
              <a:rPr lang="en-US" dirty="0"/>
              <a:t>) = </a:t>
            </a:r>
            <a:r>
              <a:rPr lang="en-US" dirty="0" smtClean="0"/>
              <a:t>tan(x)?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8" y="2385442"/>
            <a:ext cx="841747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300" dirty="0" smtClean="0"/>
              <a:t>Obj 2) </a:t>
            </a:r>
            <a:r>
              <a:rPr lang="en-US" sz="3300" dirty="0"/>
              <a:t>State the </a:t>
            </a:r>
            <a:r>
              <a:rPr lang="en-US" sz="3300" dirty="0">
                <a:solidFill>
                  <a:srgbClr val="FFC000"/>
                </a:solidFill>
              </a:rPr>
              <a:t>exact values </a:t>
            </a:r>
            <a:r>
              <a:rPr lang="en-US" sz="3300" dirty="0"/>
              <a:t>of trigonometric functions of special angles, and compute approximate values using </a:t>
            </a:r>
            <a:r>
              <a:rPr lang="en-US" sz="3300" dirty="0" smtClean="0"/>
              <a:t>technology</a:t>
            </a:r>
          </a:p>
          <a:p>
            <a:pPr lvl="0">
              <a:spcBef>
                <a:spcPts val="0"/>
              </a:spcBef>
            </a:pPr>
            <a:endParaRPr lang="en-US" sz="1000" dirty="0" smtClean="0"/>
          </a:p>
          <a:p>
            <a:r>
              <a:rPr lang="en-US" sz="3300" dirty="0" smtClean="0"/>
              <a:t>Obj 3) </a:t>
            </a:r>
            <a:r>
              <a:rPr lang="en-US" sz="3300" dirty="0"/>
              <a:t>Graph </a:t>
            </a:r>
            <a:r>
              <a:rPr lang="en-US" sz="3300" dirty="0">
                <a:solidFill>
                  <a:srgbClr val="FFC000"/>
                </a:solidFill>
              </a:rPr>
              <a:t>transformed sine </a:t>
            </a:r>
            <a:r>
              <a:rPr lang="en-US" sz="3300" dirty="0"/>
              <a:t>and cosine functions, with various </a:t>
            </a:r>
            <a:r>
              <a:rPr lang="en-US" sz="3300" dirty="0">
                <a:solidFill>
                  <a:srgbClr val="FFC000"/>
                </a:solidFill>
              </a:rPr>
              <a:t>phase shifts, frequencies and a</a:t>
            </a:r>
            <a:r>
              <a:rPr lang="en-US" sz="3300" dirty="0" smtClean="0">
                <a:solidFill>
                  <a:srgbClr val="FFC000"/>
                </a:solidFill>
              </a:rPr>
              <a:t>mplitudes</a:t>
            </a:r>
          </a:p>
          <a:p>
            <a:endParaRPr lang="en-US" sz="1000" dirty="0"/>
          </a:p>
          <a:p>
            <a:r>
              <a:rPr lang="en-US" sz="3300" dirty="0"/>
              <a:t>Obj 4) Apply trigonometric identities to simplify expressions and to solve equations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minimum x value for ƒ(x</a:t>
            </a:r>
            <a:r>
              <a:rPr lang="en-US" dirty="0"/>
              <a:t>) = </a:t>
            </a:r>
            <a:r>
              <a:rPr lang="en-US" dirty="0" smtClean="0"/>
              <a:t>tan(x)?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8" y="2385442"/>
            <a:ext cx="841747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19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maximum y value for ƒ(x</a:t>
            </a:r>
            <a:r>
              <a:rPr lang="en-US" dirty="0"/>
              <a:t>) = </a:t>
            </a:r>
            <a:r>
              <a:rPr lang="en-US" dirty="0" smtClean="0"/>
              <a:t>tan(x)?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8" y="2385442"/>
            <a:ext cx="841747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12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minimum y value for ƒ(x</a:t>
            </a:r>
            <a:r>
              <a:rPr lang="en-US" dirty="0"/>
              <a:t>) = </a:t>
            </a:r>
            <a:r>
              <a:rPr lang="en-US" dirty="0" smtClean="0"/>
              <a:t>tan(x)?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8" y="2385442"/>
            <a:ext cx="841747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291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smtClean="0"/>
              <a:t>tan(x)?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8" y="2385442"/>
            <a:ext cx="841747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41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smtClean="0"/>
              <a:t>tan(x) in degrees?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8" y="2385442"/>
            <a:ext cx="841747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4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maximum x value for ƒ(x</a:t>
            </a:r>
            <a:r>
              <a:rPr lang="en-US" dirty="0"/>
              <a:t>) = </a:t>
            </a:r>
            <a:r>
              <a:rPr lang="en-US" dirty="0" smtClean="0"/>
              <a:t>cot(x)?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" y="2393981"/>
            <a:ext cx="811626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90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minimum x value for ƒ(x</a:t>
            </a:r>
            <a:r>
              <a:rPr lang="en-US" dirty="0"/>
              <a:t>) = </a:t>
            </a:r>
            <a:r>
              <a:rPr lang="en-US" dirty="0" smtClean="0"/>
              <a:t>cot(x)?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" y="2393981"/>
            <a:ext cx="811626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38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maximum y value for ƒ(x</a:t>
            </a:r>
            <a:r>
              <a:rPr lang="en-US" dirty="0"/>
              <a:t>) = </a:t>
            </a:r>
            <a:r>
              <a:rPr lang="en-US" dirty="0" smtClean="0"/>
              <a:t>cot(x)?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" y="2393981"/>
            <a:ext cx="811626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311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minimum y value for ƒ(x</a:t>
            </a:r>
            <a:r>
              <a:rPr lang="en-US" dirty="0"/>
              <a:t>) = </a:t>
            </a:r>
            <a:r>
              <a:rPr lang="en-US" dirty="0" smtClean="0"/>
              <a:t>cot(x)?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" y="2393981"/>
            <a:ext cx="811626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2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smtClean="0"/>
              <a:t>cot(x)?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" y="2393981"/>
            <a:ext cx="811626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smtClean="0">
                <a:solidFill>
                  <a:srgbClr val="CCFF66"/>
                </a:solidFill>
                <a:latin typeface="Arial" charset="0"/>
                <a:cs typeface="Arial" charset="0"/>
              </a:rPr>
              <a:t> </a:t>
            </a:r>
          </a:p>
          <a:p>
            <a:endParaRPr lang="en-US" alt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5643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www.hrexaminer.com</a:t>
            </a:r>
          </a:p>
        </p:txBody>
      </p:sp>
    </p:spTree>
    <p:extLst>
      <p:ext uri="{BB962C8B-B14F-4D97-AF65-F5344CB8AC3E}">
        <p14:creationId xmlns:p14="http://schemas.microsoft.com/office/powerpoint/2010/main" val="24663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smtClean="0"/>
              <a:t>cot(x) in degrees?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" y="2393981"/>
            <a:ext cx="811626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63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maximum x value for ƒ(x</a:t>
            </a:r>
            <a:r>
              <a:rPr lang="en-US" dirty="0"/>
              <a:t>) = </a:t>
            </a:r>
            <a:r>
              <a:rPr lang="en-US" dirty="0" smtClean="0"/>
              <a:t>sec(x)?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1" y="2172183"/>
            <a:ext cx="8286148" cy="37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minimum x value for ƒ(x</a:t>
            </a:r>
            <a:r>
              <a:rPr lang="en-US" dirty="0"/>
              <a:t>) = </a:t>
            </a:r>
            <a:r>
              <a:rPr lang="en-US" dirty="0" smtClean="0"/>
              <a:t>sec(x)?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1" y="2172183"/>
            <a:ext cx="8286148" cy="37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44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maximum y value for ƒ(x</a:t>
            </a:r>
            <a:r>
              <a:rPr lang="en-US" dirty="0"/>
              <a:t>) = </a:t>
            </a:r>
            <a:r>
              <a:rPr lang="en-US" dirty="0" smtClean="0"/>
              <a:t>sec(x)?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1" y="2172183"/>
            <a:ext cx="8286148" cy="37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20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minimum y value for ƒ(x</a:t>
            </a:r>
            <a:r>
              <a:rPr lang="en-US" dirty="0"/>
              <a:t>) = </a:t>
            </a:r>
            <a:r>
              <a:rPr lang="en-US" dirty="0" smtClean="0"/>
              <a:t>sec(x)?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1" y="2172183"/>
            <a:ext cx="8286148" cy="37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611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smtClean="0"/>
              <a:t>sec(x)?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1" y="2172183"/>
            <a:ext cx="8286148" cy="37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225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smtClean="0"/>
              <a:t>sec(x) in degrees?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1" y="2172183"/>
            <a:ext cx="8286148" cy="37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03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maximum x value for ƒ(x</a:t>
            </a:r>
            <a:r>
              <a:rPr lang="en-US" dirty="0"/>
              <a:t>) = </a:t>
            </a:r>
            <a:r>
              <a:rPr lang="en-US" dirty="0" err="1" smtClean="0"/>
              <a:t>csc</a:t>
            </a:r>
            <a:r>
              <a:rPr lang="en-US" dirty="0" smtClean="0"/>
              <a:t>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" y="2209458"/>
            <a:ext cx="8939305" cy="369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223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natural minimum x value for ƒ(x</a:t>
            </a:r>
            <a:r>
              <a:rPr lang="en-US" dirty="0"/>
              <a:t>) = </a:t>
            </a:r>
            <a:r>
              <a:rPr lang="en-US" dirty="0" err="1" smtClean="0"/>
              <a:t>csc</a:t>
            </a:r>
            <a:r>
              <a:rPr lang="en-US" dirty="0" smtClean="0"/>
              <a:t>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" y="2209458"/>
            <a:ext cx="8939305" cy="369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44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maximum y value for ƒ(x</a:t>
            </a:r>
            <a:r>
              <a:rPr lang="en-US" dirty="0"/>
              <a:t>) = </a:t>
            </a:r>
            <a:r>
              <a:rPr lang="en-US" dirty="0" err="1" smtClean="0"/>
              <a:t>csc</a:t>
            </a:r>
            <a:r>
              <a:rPr lang="en-US" dirty="0" smtClean="0"/>
              <a:t>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" y="2209458"/>
            <a:ext cx="8939305" cy="369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143000"/>
            <a:ext cx="9144000" cy="5715000"/>
            <a:chOff x="0" y="990600"/>
            <a:chExt cx="9144000" cy="57150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0"/>
              <a:ext cx="9144000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0860" y="990600"/>
              <a:ext cx="187423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sin(x)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11643" y="1005191"/>
              <a:ext cx="194155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cos(x)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2743200"/>
              <a:ext cx="19479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tan(x)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93183" y="2757791"/>
              <a:ext cx="19367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cot(x)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" y="4648200"/>
              <a:ext cx="194957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sec(x)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93183" y="4662791"/>
              <a:ext cx="19367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</a:t>
              </a:r>
              <a:r>
                <a:rPr lang="en-US" sz="2200" b="1" dirty="0" err="1" smtClean="0">
                  <a:solidFill>
                    <a:srgbClr val="CCFFFF"/>
                  </a:solidFill>
                </a:rPr>
                <a:t>csc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1641292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minimum y value for ƒ(x</a:t>
            </a:r>
            <a:r>
              <a:rPr lang="en-US" dirty="0"/>
              <a:t>) = </a:t>
            </a:r>
            <a:r>
              <a:rPr lang="en-US" dirty="0" err="1" smtClean="0"/>
              <a:t>csc</a:t>
            </a:r>
            <a:r>
              <a:rPr lang="en-US" dirty="0" smtClean="0"/>
              <a:t>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" y="2209458"/>
            <a:ext cx="8939305" cy="369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61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err="1" smtClean="0"/>
              <a:t>csc</a:t>
            </a:r>
            <a:r>
              <a:rPr lang="en-US" dirty="0" smtClean="0"/>
              <a:t>(x)?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" y="2209458"/>
            <a:ext cx="8939305" cy="369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53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natural </a:t>
            </a:r>
            <a:r>
              <a:rPr lang="en-US" dirty="0" smtClean="0"/>
              <a:t>period for ƒ(x</a:t>
            </a:r>
            <a:r>
              <a:rPr lang="en-US" dirty="0"/>
              <a:t>) = </a:t>
            </a:r>
            <a:r>
              <a:rPr lang="en-US" dirty="0" err="1" smtClean="0"/>
              <a:t>csc</a:t>
            </a:r>
            <a:r>
              <a:rPr lang="en-US" dirty="0" smtClean="0"/>
              <a:t>(x) in degrees?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" y="2209458"/>
            <a:ext cx="8939305" cy="369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16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8039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Exact values for trig functions </a:t>
            </a:r>
          </a:p>
          <a:p>
            <a:pPr algn="ctr"/>
            <a:r>
              <a:rPr lang="en-US" dirty="0" smtClean="0"/>
              <a:t>vs</a:t>
            </a:r>
          </a:p>
          <a:p>
            <a:pPr algn="ctr"/>
            <a:r>
              <a:rPr lang="en-US" dirty="0" smtClean="0"/>
              <a:t>Approximate values for 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084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values for trig functions:  	the real/true </a:t>
            </a:r>
            <a:r>
              <a:rPr lang="en-US" dirty="0" smtClean="0">
                <a:solidFill>
                  <a:srgbClr val="FFC000"/>
                </a:solidFill>
              </a:rPr>
              <a:t>EXACT</a:t>
            </a:r>
            <a:r>
              <a:rPr lang="en-US" dirty="0" smtClean="0"/>
              <a:t> values</a:t>
            </a:r>
          </a:p>
          <a:p>
            <a:endParaRPr lang="en-US" sz="2000" dirty="0" smtClean="0"/>
          </a:p>
          <a:p>
            <a:r>
              <a:rPr lang="en-US" dirty="0" smtClean="0"/>
              <a:t>Approximate values for trig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functions: “close-enough” 	“good-enough”	values that 	come out of your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1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 02 we did an exercise “when would sin or cos be a whole number?”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769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We found at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0º (0 rad) </a:t>
            </a:r>
          </a:p>
          <a:p>
            <a:r>
              <a:rPr lang="en-US" dirty="0" smtClean="0"/>
              <a:t>(and all the 360º or 2</a:t>
            </a:r>
            <a:r>
              <a:rPr lang="el-GR" b="0" dirty="0" smtClean="0">
                <a:latin typeface="Comic Sans MS"/>
              </a:rPr>
              <a:t>π</a:t>
            </a:r>
            <a:r>
              <a:rPr lang="en-US" dirty="0" smtClean="0">
                <a:latin typeface="Comic Sans MS"/>
              </a:rPr>
              <a:t> multiples)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sin(</a:t>
            </a:r>
            <a:r>
              <a:rPr lang="en-US" i="1" dirty="0" smtClean="0"/>
              <a:t>θ</a:t>
            </a:r>
            <a:r>
              <a:rPr lang="en-US" dirty="0" smtClean="0"/>
              <a:t>) = 0 and cos(</a:t>
            </a:r>
            <a:r>
              <a:rPr lang="en-US" i="1" dirty="0" smtClean="0"/>
              <a:t>θ</a:t>
            </a:r>
            <a:r>
              <a:rPr lang="en-US" dirty="0" smtClean="0"/>
              <a:t>) = 1</a:t>
            </a:r>
          </a:p>
          <a:p>
            <a:r>
              <a:rPr lang="en-US" dirty="0" smtClean="0"/>
              <a:t>These were “exact”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535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We found at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180º (</a:t>
            </a:r>
            <a:r>
              <a:rPr lang="el-GR" b="0" dirty="0" smtClean="0">
                <a:latin typeface="Comic Sans MS"/>
              </a:rPr>
              <a:t>π</a:t>
            </a:r>
            <a:r>
              <a:rPr lang="en-US" dirty="0" smtClean="0"/>
              <a:t> rad) </a:t>
            </a:r>
          </a:p>
          <a:p>
            <a:r>
              <a:rPr lang="en-US" dirty="0" smtClean="0"/>
              <a:t>(and all the 360º or 2</a:t>
            </a:r>
            <a:r>
              <a:rPr lang="el-GR" b="0" dirty="0" smtClean="0">
                <a:latin typeface="Comic Sans MS"/>
              </a:rPr>
              <a:t>π</a:t>
            </a:r>
            <a:r>
              <a:rPr lang="en-US" dirty="0" smtClean="0">
                <a:latin typeface="Comic Sans MS"/>
              </a:rPr>
              <a:t> multiples)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sin(</a:t>
            </a:r>
            <a:r>
              <a:rPr lang="en-US" i="1" dirty="0" smtClean="0"/>
              <a:t>θ</a:t>
            </a:r>
            <a:r>
              <a:rPr lang="en-US" dirty="0" smtClean="0"/>
              <a:t>) = 0 and cos(</a:t>
            </a:r>
            <a:r>
              <a:rPr lang="en-US" i="1" dirty="0" smtClean="0"/>
              <a:t>θ</a:t>
            </a:r>
            <a:r>
              <a:rPr lang="en-US" dirty="0" smtClean="0"/>
              <a:t>) = -1</a:t>
            </a:r>
          </a:p>
          <a:p>
            <a:r>
              <a:rPr lang="en-US" dirty="0" smtClean="0"/>
              <a:t>These were “exact” values,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97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We found at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90º (</a:t>
            </a:r>
            <a:r>
              <a:rPr lang="el-GR" b="0" dirty="0" smtClean="0"/>
              <a:t>π</a:t>
            </a:r>
            <a:r>
              <a:rPr lang="en-US" b="0" dirty="0" smtClean="0"/>
              <a:t>/2</a:t>
            </a:r>
            <a:r>
              <a:rPr lang="en-US" dirty="0" smtClean="0"/>
              <a:t> rad) </a:t>
            </a:r>
          </a:p>
          <a:p>
            <a:r>
              <a:rPr lang="en-US" dirty="0" smtClean="0"/>
              <a:t>(and all the 360º or 2</a:t>
            </a:r>
            <a:r>
              <a:rPr lang="el-GR" b="0" dirty="0" smtClean="0">
                <a:latin typeface="Comic Sans MS"/>
              </a:rPr>
              <a:t>π</a:t>
            </a:r>
            <a:r>
              <a:rPr lang="en-US" dirty="0" smtClean="0">
                <a:latin typeface="Comic Sans MS"/>
              </a:rPr>
              <a:t> multiples)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sin(</a:t>
            </a:r>
            <a:r>
              <a:rPr lang="en-US" i="1" dirty="0" smtClean="0"/>
              <a:t>θ</a:t>
            </a:r>
            <a:r>
              <a:rPr lang="en-US" dirty="0" smtClean="0"/>
              <a:t>) = 1 and cos(</a:t>
            </a:r>
            <a:r>
              <a:rPr lang="en-US" i="1" dirty="0" smtClean="0"/>
              <a:t>θ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These were “exact” values,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2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Degrees vs Radians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638800"/>
          </a:xfrm>
        </p:spPr>
        <p:txBody>
          <a:bodyPr/>
          <a:lstStyle/>
          <a:p>
            <a:r>
              <a:rPr lang="en-US" dirty="0" smtClean="0"/>
              <a:t>All the way around the circle once (360º) </a:t>
            </a:r>
            <a:r>
              <a:rPr lang="en-US" dirty="0"/>
              <a:t>is </a:t>
            </a:r>
            <a:r>
              <a:rPr lang="en-US" dirty="0" smtClean="0"/>
              <a:t>2</a:t>
            </a:r>
            <a:r>
              <a:rPr lang="en-US" b="0" dirty="0" smtClean="0"/>
              <a:t>π</a:t>
            </a:r>
            <a:r>
              <a:rPr lang="en-US" dirty="0"/>
              <a:t> </a:t>
            </a:r>
            <a:r>
              <a:rPr lang="en-US" dirty="0" smtClean="0"/>
              <a:t>(a length)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438400"/>
            <a:ext cx="8963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We found at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270º (3</a:t>
            </a:r>
            <a:r>
              <a:rPr lang="el-GR" b="0" dirty="0" smtClean="0">
                <a:latin typeface="Comic Sans MS"/>
              </a:rPr>
              <a:t>π</a:t>
            </a:r>
            <a:r>
              <a:rPr lang="en-US" b="0" dirty="0" smtClean="0">
                <a:latin typeface="Comic Sans MS"/>
              </a:rPr>
              <a:t>/2</a:t>
            </a:r>
            <a:r>
              <a:rPr lang="en-US" dirty="0" smtClean="0"/>
              <a:t> rad) </a:t>
            </a:r>
          </a:p>
          <a:p>
            <a:r>
              <a:rPr lang="en-US" dirty="0" smtClean="0"/>
              <a:t>(and all the 360º or 2</a:t>
            </a:r>
            <a:r>
              <a:rPr lang="el-GR" b="0" dirty="0" smtClean="0">
                <a:latin typeface="Comic Sans MS"/>
              </a:rPr>
              <a:t>π</a:t>
            </a:r>
            <a:r>
              <a:rPr lang="en-US" dirty="0" smtClean="0">
                <a:latin typeface="Comic Sans MS"/>
              </a:rPr>
              <a:t> multiples)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sin(</a:t>
            </a:r>
            <a:r>
              <a:rPr lang="en-US" i="1" dirty="0" smtClean="0"/>
              <a:t>θ</a:t>
            </a:r>
            <a:r>
              <a:rPr lang="en-US" dirty="0" smtClean="0"/>
              <a:t>) = -1 and cos(</a:t>
            </a:r>
            <a:r>
              <a:rPr lang="en-US" i="1" dirty="0" smtClean="0"/>
              <a:t>θ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These were “exact” values,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520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But, there are more “exact” values!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08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Remember, these are all based on the Pythagorean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08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just leave the square root as a square root – it will be exact, not approximated!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08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traditional to look at “exact” values for “even” multiples of degrees or radians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086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900" dirty="0"/>
              <a:t>Exact Values of Sin, Cos </a:t>
            </a:r>
            <a:r>
              <a:rPr lang="en-US" sz="2900" dirty="0" smtClean="0"/>
              <a:t>and </a:t>
            </a:r>
            <a:r>
              <a:rPr lang="en-US" sz="2900" dirty="0"/>
              <a:t>Tan </a:t>
            </a:r>
            <a:r>
              <a:rPr lang="en-US" sz="2900" dirty="0" smtClean="0"/>
              <a:t>Functions</a:t>
            </a:r>
          </a:p>
          <a:p>
            <a:pPr algn="ctr"/>
            <a:endParaRPr lang="en-US" sz="2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23032"/>
                  </p:ext>
                </p:extLst>
              </p:nvPr>
            </p:nvGraphicFramePr>
            <p:xfrm>
              <a:off x="457200" y="1955292"/>
              <a:ext cx="8229600" cy="47503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45305"/>
                    <a:gridCol w="1646330"/>
                    <a:gridCol w="1645305"/>
                    <a:gridCol w="1646330"/>
                    <a:gridCol w="164633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5π/4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7π/4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23032"/>
                  </p:ext>
                </p:extLst>
              </p:nvPr>
            </p:nvGraphicFramePr>
            <p:xfrm>
              <a:off x="457200" y="1955292"/>
              <a:ext cx="8229600" cy="47503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45305"/>
                    <a:gridCol w="1646330"/>
                    <a:gridCol w="1645305"/>
                    <a:gridCol w="1646330"/>
                    <a:gridCol w="1646330"/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207317" r="-200000" b="-7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207317" r="-100000" b="-7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393976" r="-200000" b="-515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393976" r="-100000" b="-515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5π/4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583133" r="-200000" b="-32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583133" r="-100000" b="-32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7π/4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782927" r="-200000" b="-13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782927" r="-100000" b="-13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08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see how they came up with these “exact”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60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our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45º </a:t>
            </a:r>
            <a:r>
              <a:rPr lang="en-US" dirty="0"/>
              <a:t>(</a:t>
            </a:r>
            <a:r>
              <a:rPr lang="el-GR" b="0" dirty="0"/>
              <a:t>π</a:t>
            </a:r>
            <a:r>
              <a:rPr lang="en-US" b="0" dirty="0" smtClean="0"/>
              <a:t>/4</a:t>
            </a:r>
            <a:r>
              <a:rPr lang="en-US" dirty="0" smtClean="0"/>
              <a:t> </a:t>
            </a:r>
            <a:r>
              <a:rPr lang="en-US" dirty="0"/>
              <a:t>rad)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60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219200"/>
            <a:ext cx="8534401" cy="5638800"/>
          </a:xfrm>
        </p:spPr>
        <p:txBody>
          <a:bodyPr/>
          <a:lstStyle/>
          <a:p>
            <a:r>
              <a:rPr lang="en-US" dirty="0" smtClean="0"/>
              <a:t>Suppose our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45º </a:t>
            </a:r>
            <a:r>
              <a:rPr lang="en-US" dirty="0"/>
              <a:t>(</a:t>
            </a:r>
            <a:r>
              <a:rPr lang="el-GR" b="0" dirty="0"/>
              <a:t>π</a:t>
            </a:r>
            <a:r>
              <a:rPr lang="en-US" b="0" dirty="0" smtClean="0"/>
              <a:t>/4</a:t>
            </a:r>
            <a:r>
              <a:rPr lang="en-US" dirty="0" smtClean="0"/>
              <a:t> </a:t>
            </a:r>
            <a:r>
              <a:rPr lang="en-US" dirty="0"/>
              <a:t>rad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big is the rise compared to the run?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48400" y="3492721"/>
            <a:ext cx="2743200" cy="3060479"/>
            <a:chOff x="6324600" y="3340321"/>
            <a:chExt cx="2743200" cy="3060479"/>
          </a:xfrm>
        </p:grpSpPr>
        <p:grpSp>
          <p:nvGrpSpPr>
            <p:cNvPr id="6" name="Group 5"/>
            <p:cNvGrpSpPr/>
            <p:nvPr/>
          </p:nvGrpSpPr>
          <p:grpSpPr>
            <a:xfrm>
              <a:off x="6324600" y="3340321"/>
              <a:ext cx="2518127" cy="3060479"/>
              <a:chOff x="6385606" y="3264121"/>
              <a:chExt cx="2518127" cy="3060479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7681006" y="4210455"/>
                <a:ext cx="877824" cy="877824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385606" y="3264121"/>
                <a:ext cx="2518127" cy="3060479"/>
                <a:chOff x="6400800" y="3264121"/>
                <a:chExt cx="2518127" cy="3060479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400800" y="3264121"/>
                  <a:ext cx="2518127" cy="3060479"/>
                  <a:chOff x="6400800" y="3264121"/>
                  <a:chExt cx="2518127" cy="3060479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637371" y="5068669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 rot="18882672">
                    <a:off x="7277083" y="4098326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16200000">
                    <a:off x="8435140" y="46216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" name="Rectangle 6"/>
            <p:cNvSpPr/>
            <p:nvPr/>
          </p:nvSpPr>
          <p:spPr>
            <a:xfrm rot="16200000">
              <a:off x="8339555" y="4681955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4228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219200"/>
            <a:ext cx="8534401" cy="5638800"/>
          </a:xfrm>
        </p:spPr>
        <p:txBody>
          <a:bodyPr/>
          <a:lstStyle/>
          <a:p>
            <a:r>
              <a:rPr lang="en-US" dirty="0" smtClean="0"/>
              <a:t>Suppose our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45º </a:t>
            </a:r>
            <a:r>
              <a:rPr lang="en-US" dirty="0"/>
              <a:t>(</a:t>
            </a:r>
            <a:r>
              <a:rPr lang="el-GR" b="0" dirty="0"/>
              <a:t>π</a:t>
            </a:r>
            <a:r>
              <a:rPr lang="en-US" b="0" dirty="0" smtClean="0"/>
              <a:t>/4</a:t>
            </a:r>
            <a:r>
              <a:rPr lang="en-US" dirty="0" smtClean="0"/>
              <a:t> </a:t>
            </a:r>
            <a:r>
              <a:rPr lang="en-US" dirty="0"/>
              <a:t>rad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big is the rise compared to the run?</a:t>
            </a:r>
          </a:p>
          <a:p>
            <a:r>
              <a:rPr lang="en-US" dirty="0" smtClean="0"/>
              <a:t>At 45º: rise = run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48400" y="3492721"/>
            <a:ext cx="2743200" cy="3060479"/>
            <a:chOff x="6324600" y="3340321"/>
            <a:chExt cx="2743200" cy="3060479"/>
          </a:xfrm>
        </p:grpSpPr>
        <p:grpSp>
          <p:nvGrpSpPr>
            <p:cNvPr id="6" name="Group 5"/>
            <p:cNvGrpSpPr/>
            <p:nvPr/>
          </p:nvGrpSpPr>
          <p:grpSpPr>
            <a:xfrm>
              <a:off x="6324600" y="3340321"/>
              <a:ext cx="2518127" cy="3060479"/>
              <a:chOff x="6385606" y="3264121"/>
              <a:chExt cx="2518127" cy="3060479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7681006" y="4210455"/>
                <a:ext cx="877824" cy="877824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385606" y="3264121"/>
                <a:ext cx="2518127" cy="3060479"/>
                <a:chOff x="6400800" y="3264121"/>
                <a:chExt cx="2518127" cy="3060479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400800" y="3264121"/>
                  <a:ext cx="2518127" cy="3060479"/>
                  <a:chOff x="6400800" y="3264121"/>
                  <a:chExt cx="2518127" cy="3060479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637371" y="5068669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 rot="18882672">
                    <a:off x="7277083" y="4098326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16200000">
                    <a:off x="8435140" y="46216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" name="Rectangle 6"/>
            <p:cNvSpPr/>
            <p:nvPr/>
          </p:nvSpPr>
          <p:spPr>
            <a:xfrm rot="16200000">
              <a:off x="8339555" y="4681955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34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we want to measure the length of the curve on the circle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937072" y="2667000"/>
            <a:ext cx="3902128" cy="3630700"/>
            <a:chOff x="4937072" y="2667000"/>
            <a:chExt cx="3902128" cy="3630700"/>
          </a:xfrm>
        </p:grpSpPr>
        <p:grpSp>
          <p:nvGrpSpPr>
            <p:cNvPr id="44" name="Group 43"/>
            <p:cNvGrpSpPr/>
            <p:nvPr/>
          </p:nvGrpSpPr>
          <p:grpSpPr>
            <a:xfrm>
              <a:off x="4937072" y="2667000"/>
              <a:ext cx="3902128" cy="3630700"/>
              <a:chOff x="4648200" y="2895600"/>
              <a:chExt cx="3902128" cy="363070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688216" y="3097300"/>
                <a:ext cx="3429000" cy="3429000"/>
                <a:chOff x="3224088" y="2329543"/>
                <a:chExt cx="3429000" cy="342900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224088" y="2329543"/>
                  <a:ext cx="3429000" cy="3429000"/>
                  <a:chOff x="557089" y="3227614"/>
                  <a:chExt cx="3429000" cy="3429000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557089" y="3227614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2438400" y="4523013"/>
                    <a:ext cx="456799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>
                    <a:off x="2209800" y="4446814"/>
                    <a:ext cx="643647" cy="784086"/>
                  </a:xfrm>
                  <a:prstGeom prst="arc">
                    <a:avLst>
                      <a:gd name="adj1" fmla="val 17106648"/>
                      <a:gd name="adj2" fmla="val 21521798"/>
                    </a:avLst>
                  </a:prstGeom>
                  <a:ln w="44450">
                    <a:solidFill>
                      <a:srgbClr val="CCFFFF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 dirty="0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3276602" y="4947242"/>
                    <a:ext cx="685800" cy="1"/>
                  </a:xfrm>
                  <a:prstGeom prst="line">
                    <a:avLst/>
                  </a:prstGeom>
                  <a:ln w="31750">
                    <a:solidFill>
                      <a:srgbClr val="CCFF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flipH="1" flipV="1">
                  <a:off x="4938588" y="4032843"/>
                  <a:ext cx="967632" cy="1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 flipH="1">
                <a:off x="6416728" y="3349942"/>
                <a:ext cx="921816" cy="1450658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/>
              <p:cNvSpPr/>
              <p:nvPr/>
            </p:nvSpPr>
            <p:spPr>
              <a:xfrm>
                <a:off x="4648200" y="2895600"/>
                <a:ext cx="3695272" cy="3630052"/>
              </a:xfrm>
              <a:prstGeom prst="arc">
                <a:avLst>
                  <a:gd name="adj1" fmla="val 18137277"/>
                  <a:gd name="adj2" fmla="val 19881"/>
                </a:avLst>
              </a:prstGeom>
              <a:ln w="44450">
                <a:solidFill>
                  <a:srgbClr val="FFC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093529" y="3374886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 smtClean="0">
                    <a:solidFill>
                      <a:srgbClr val="FFC000"/>
                    </a:solidFill>
                  </a:rPr>
                  <a:t>s</a:t>
                </a:r>
                <a:endParaRPr lang="en-US" sz="25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 rot="18174100">
              <a:off x="6648556" y="3491287"/>
              <a:ext cx="65380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i="1" dirty="0" smtClean="0">
                  <a:solidFill>
                    <a:srgbClr val="CCFFFF"/>
                  </a:solidFill>
                </a:rPr>
                <a:t>r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2358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219200"/>
            <a:ext cx="8534401" cy="5638800"/>
          </a:xfrm>
        </p:spPr>
        <p:txBody>
          <a:bodyPr/>
          <a:lstStyle/>
          <a:p>
            <a:r>
              <a:rPr lang="en-US" dirty="0" smtClean="0"/>
              <a:t>Suppose our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45º </a:t>
            </a:r>
            <a:r>
              <a:rPr lang="en-US" dirty="0"/>
              <a:t>(</a:t>
            </a:r>
            <a:r>
              <a:rPr lang="el-GR" b="0" dirty="0"/>
              <a:t>π</a:t>
            </a:r>
            <a:r>
              <a:rPr lang="en-US" b="0" dirty="0" smtClean="0"/>
              <a:t>/4</a:t>
            </a:r>
            <a:r>
              <a:rPr lang="en-US" dirty="0" smtClean="0"/>
              <a:t> </a:t>
            </a:r>
            <a:r>
              <a:rPr lang="en-US" dirty="0"/>
              <a:t>rad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rise = run</a:t>
            </a:r>
          </a:p>
          <a:p>
            <a:r>
              <a:rPr lang="en-US" dirty="0" smtClean="0"/>
              <a:t>What is our hypotenuse?</a:t>
            </a:r>
          </a:p>
          <a:p>
            <a:r>
              <a:rPr lang="en-US" dirty="0"/>
              <a:t>	</a:t>
            </a:r>
            <a:r>
              <a:rPr lang="en-US" dirty="0" smtClean="0"/>
              <a:t>(Remember, it’s a unit circle)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48400" y="3492721"/>
            <a:ext cx="2743200" cy="3060479"/>
            <a:chOff x="6324600" y="3340321"/>
            <a:chExt cx="2743200" cy="3060479"/>
          </a:xfrm>
        </p:grpSpPr>
        <p:grpSp>
          <p:nvGrpSpPr>
            <p:cNvPr id="6" name="Group 5"/>
            <p:cNvGrpSpPr/>
            <p:nvPr/>
          </p:nvGrpSpPr>
          <p:grpSpPr>
            <a:xfrm>
              <a:off x="6324600" y="3340321"/>
              <a:ext cx="2518127" cy="3060479"/>
              <a:chOff x="6385606" y="3264121"/>
              <a:chExt cx="2518127" cy="3060479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7681006" y="4210455"/>
                <a:ext cx="877824" cy="877824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385606" y="3264121"/>
                <a:ext cx="2518127" cy="3060479"/>
                <a:chOff x="6400800" y="3264121"/>
                <a:chExt cx="2518127" cy="3060479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400800" y="3264121"/>
                  <a:ext cx="2518127" cy="3060479"/>
                  <a:chOff x="6400800" y="3264121"/>
                  <a:chExt cx="2518127" cy="3060479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637371" y="5068669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 rot="18882672">
                    <a:off x="7277083" y="4098326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16200000">
                    <a:off x="8435140" y="46216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" name="Rectangle 6"/>
            <p:cNvSpPr/>
            <p:nvPr/>
          </p:nvSpPr>
          <p:spPr>
            <a:xfrm rot="16200000">
              <a:off x="8339555" y="4681955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5528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219200"/>
            <a:ext cx="8534401" cy="5638800"/>
          </a:xfrm>
        </p:spPr>
        <p:txBody>
          <a:bodyPr/>
          <a:lstStyle/>
          <a:p>
            <a:r>
              <a:rPr lang="en-US" dirty="0" smtClean="0"/>
              <a:t>Suppose our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45º </a:t>
            </a:r>
            <a:r>
              <a:rPr lang="en-US" dirty="0"/>
              <a:t>(</a:t>
            </a:r>
            <a:r>
              <a:rPr lang="el-GR" b="0" dirty="0"/>
              <a:t>π</a:t>
            </a:r>
            <a:r>
              <a:rPr lang="en-US" b="0" dirty="0" smtClean="0"/>
              <a:t>/4</a:t>
            </a:r>
            <a:r>
              <a:rPr lang="en-US" dirty="0" smtClean="0"/>
              <a:t> </a:t>
            </a:r>
            <a:r>
              <a:rPr lang="en-US" dirty="0"/>
              <a:t>rad</a:t>
            </a:r>
            <a:r>
              <a:rPr lang="en-US" dirty="0" smtClean="0"/>
              <a:t>)</a:t>
            </a:r>
          </a:p>
          <a:p>
            <a:r>
              <a:rPr lang="en-US" dirty="0"/>
              <a:t>rise = </a:t>
            </a:r>
            <a:r>
              <a:rPr lang="en-US" dirty="0" smtClean="0"/>
              <a:t>run</a:t>
            </a:r>
          </a:p>
          <a:p>
            <a:r>
              <a:rPr lang="en-US" dirty="0" smtClean="0"/>
              <a:t>hypotenuse = 1</a:t>
            </a:r>
          </a:p>
          <a:p>
            <a:r>
              <a:rPr lang="en-US" dirty="0" smtClean="0"/>
              <a:t>So according to </a:t>
            </a:r>
            <a:r>
              <a:rPr lang="en-US" dirty="0" err="1" smtClean="0"/>
              <a:t>Pythagorus</a:t>
            </a:r>
            <a:r>
              <a:rPr lang="en-US" dirty="0" smtClean="0"/>
              <a:t>:</a:t>
            </a:r>
          </a:p>
          <a:p>
            <a:r>
              <a:rPr lang="en-US" dirty="0" smtClean="0"/>
              <a:t>hyp</a:t>
            </a:r>
            <a:r>
              <a:rPr lang="en-US" baseline="30000" dirty="0" smtClean="0"/>
              <a:t>2</a:t>
            </a:r>
            <a:r>
              <a:rPr lang="en-US" dirty="0" smtClean="0"/>
              <a:t> = rise</a:t>
            </a:r>
            <a:r>
              <a:rPr lang="en-US" baseline="30000" dirty="0" smtClean="0"/>
              <a:t>2</a:t>
            </a:r>
            <a:r>
              <a:rPr lang="en-US" dirty="0" smtClean="0"/>
              <a:t> + run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48400" y="3492721"/>
            <a:ext cx="2743200" cy="3060479"/>
            <a:chOff x="6324600" y="3340321"/>
            <a:chExt cx="2743200" cy="3060479"/>
          </a:xfrm>
        </p:grpSpPr>
        <p:grpSp>
          <p:nvGrpSpPr>
            <p:cNvPr id="6" name="Group 5"/>
            <p:cNvGrpSpPr/>
            <p:nvPr/>
          </p:nvGrpSpPr>
          <p:grpSpPr>
            <a:xfrm>
              <a:off x="6324600" y="3340321"/>
              <a:ext cx="2518127" cy="3060479"/>
              <a:chOff x="6385606" y="3264121"/>
              <a:chExt cx="2518127" cy="3060479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7681006" y="4210455"/>
                <a:ext cx="877824" cy="877824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385606" y="3264121"/>
                <a:ext cx="2518127" cy="3060479"/>
                <a:chOff x="6400800" y="3264121"/>
                <a:chExt cx="2518127" cy="3060479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400800" y="3264121"/>
                  <a:ext cx="2518127" cy="3060479"/>
                  <a:chOff x="6400800" y="3264121"/>
                  <a:chExt cx="2518127" cy="3060479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637371" y="5068669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 rot="18882672">
                    <a:off x="7277083" y="4098326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16200000">
                    <a:off x="8435140" y="46216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" name="Rectangle 6"/>
            <p:cNvSpPr/>
            <p:nvPr/>
          </p:nvSpPr>
          <p:spPr>
            <a:xfrm rot="16200000">
              <a:off x="8339555" y="4681955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9430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219200"/>
            <a:ext cx="8534401" cy="5638800"/>
          </a:xfrm>
        </p:spPr>
        <p:txBody>
          <a:bodyPr/>
          <a:lstStyle/>
          <a:p>
            <a:r>
              <a:rPr lang="en-US" dirty="0" smtClean="0"/>
              <a:t>Suppose our </a:t>
            </a:r>
            <a:r>
              <a:rPr lang="en-US" i="1" dirty="0"/>
              <a:t>θ </a:t>
            </a:r>
            <a:r>
              <a:rPr lang="en-US" dirty="0"/>
              <a:t>= </a:t>
            </a:r>
            <a:r>
              <a:rPr lang="en-US" dirty="0" smtClean="0"/>
              <a:t>45º </a:t>
            </a:r>
            <a:r>
              <a:rPr lang="en-US" dirty="0"/>
              <a:t>(</a:t>
            </a:r>
            <a:r>
              <a:rPr lang="el-GR" b="0" dirty="0"/>
              <a:t>π</a:t>
            </a:r>
            <a:r>
              <a:rPr lang="en-US" b="0" dirty="0" smtClean="0"/>
              <a:t>/4</a:t>
            </a:r>
            <a:r>
              <a:rPr lang="en-US" dirty="0" smtClean="0"/>
              <a:t> </a:t>
            </a:r>
            <a:r>
              <a:rPr lang="en-US" dirty="0"/>
              <a:t>rad</a:t>
            </a:r>
            <a:r>
              <a:rPr lang="en-US" dirty="0" smtClean="0"/>
              <a:t>)</a:t>
            </a:r>
          </a:p>
          <a:p>
            <a:r>
              <a:rPr lang="en-US" dirty="0"/>
              <a:t>rise = </a:t>
            </a:r>
            <a:r>
              <a:rPr lang="en-US" dirty="0" smtClean="0"/>
              <a:t>run, hypotenuse = 1</a:t>
            </a:r>
          </a:p>
          <a:p>
            <a:r>
              <a:rPr lang="en-US" dirty="0" smtClean="0"/>
              <a:t>hyp</a:t>
            </a:r>
            <a:r>
              <a:rPr lang="en-US" baseline="30000" dirty="0" smtClean="0"/>
              <a:t>2</a:t>
            </a:r>
            <a:r>
              <a:rPr lang="en-US" dirty="0" smtClean="0"/>
              <a:t> = rise</a:t>
            </a:r>
            <a:r>
              <a:rPr lang="en-US" baseline="30000" dirty="0" smtClean="0"/>
              <a:t>2</a:t>
            </a:r>
            <a:r>
              <a:rPr lang="en-US" dirty="0" smtClean="0"/>
              <a:t> + run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1</a:t>
            </a:r>
            <a:r>
              <a:rPr lang="en-US" baseline="30000" dirty="0"/>
              <a:t>2</a:t>
            </a:r>
            <a:r>
              <a:rPr lang="en-US" dirty="0" smtClean="0"/>
              <a:t> = 2rise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48400" y="3492721"/>
            <a:ext cx="2743200" cy="3060479"/>
            <a:chOff x="6324600" y="3340321"/>
            <a:chExt cx="2743200" cy="3060479"/>
          </a:xfrm>
        </p:grpSpPr>
        <p:grpSp>
          <p:nvGrpSpPr>
            <p:cNvPr id="6" name="Group 5"/>
            <p:cNvGrpSpPr/>
            <p:nvPr/>
          </p:nvGrpSpPr>
          <p:grpSpPr>
            <a:xfrm>
              <a:off x="6324600" y="3340321"/>
              <a:ext cx="2518127" cy="3060479"/>
              <a:chOff x="6385606" y="3264121"/>
              <a:chExt cx="2518127" cy="3060479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7681006" y="4210455"/>
                <a:ext cx="877824" cy="877824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385606" y="3264121"/>
                <a:ext cx="2518127" cy="3060479"/>
                <a:chOff x="6400800" y="3264121"/>
                <a:chExt cx="2518127" cy="3060479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400800" y="3264121"/>
                  <a:ext cx="2518127" cy="3060479"/>
                  <a:chOff x="6400800" y="3264121"/>
                  <a:chExt cx="2518127" cy="3060479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637371" y="5068669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 rot="18882672">
                    <a:off x="7277083" y="4098326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16200000">
                    <a:off x="8435140" y="46216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" name="Rectangle 6"/>
            <p:cNvSpPr/>
            <p:nvPr/>
          </p:nvSpPr>
          <p:spPr>
            <a:xfrm rot="16200000">
              <a:off x="8339555" y="4681955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8340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19200"/>
                <a:ext cx="8534401" cy="5638800"/>
              </a:xfrm>
            </p:spPr>
            <p:txBody>
              <a:bodyPr/>
              <a:lstStyle/>
              <a:p>
                <a:r>
                  <a:rPr lang="en-US" dirty="0" smtClean="0"/>
                  <a:t>Suppose our </a:t>
                </a:r>
                <a:r>
                  <a:rPr lang="en-US" i="1" dirty="0"/>
                  <a:t>θ </a:t>
                </a:r>
                <a:r>
                  <a:rPr lang="en-US" dirty="0"/>
                  <a:t>= </a:t>
                </a:r>
                <a:r>
                  <a:rPr lang="en-US" dirty="0" smtClean="0"/>
                  <a:t>45º </a:t>
                </a:r>
                <a:r>
                  <a:rPr lang="en-US" dirty="0"/>
                  <a:t>(</a:t>
                </a:r>
                <a:r>
                  <a:rPr lang="el-GR" b="0" dirty="0"/>
                  <a:t>π</a:t>
                </a:r>
                <a:r>
                  <a:rPr lang="en-US" b="0" dirty="0" smtClean="0"/>
                  <a:t>/4</a:t>
                </a:r>
                <a:r>
                  <a:rPr lang="en-US" dirty="0" smtClean="0"/>
                  <a:t> </a:t>
                </a:r>
                <a:r>
                  <a:rPr lang="en-US" dirty="0"/>
                  <a:t>rad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rise = </a:t>
                </a:r>
                <a:r>
                  <a:rPr lang="en-US" dirty="0" smtClean="0"/>
                  <a:t>run, hypotenuse = 1</a:t>
                </a:r>
              </a:p>
              <a:p>
                <a:r>
                  <a:rPr lang="en-US" dirty="0" smtClean="0"/>
                  <a:t>hyp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rise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run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1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 = 2rise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r>
                  <a:rPr lang="en-US" dirty="0" smtClean="0"/>
                  <a:t>Take the root of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both sides: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1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rise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19200"/>
                <a:ext cx="8534401" cy="5638800"/>
              </a:xfrm>
              <a:blipFill rotWithShape="1">
                <a:blip r:embed="rId2"/>
                <a:stretch>
                  <a:fillRect l="-2500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248400" y="3492721"/>
            <a:ext cx="2743200" cy="3060479"/>
            <a:chOff x="6324600" y="3340321"/>
            <a:chExt cx="2743200" cy="3060479"/>
          </a:xfrm>
        </p:grpSpPr>
        <p:grpSp>
          <p:nvGrpSpPr>
            <p:cNvPr id="6" name="Group 5"/>
            <p:cNvGrpSpPr/>
            <p:nvPr/>
          </p:nvGrpSpPr>
          <p:grpSpPr>
            <a:xfrm>
              <a:off x="6324600" y="3340321"/>
              <a:ext cx="2518127" cy="3060479"/>
              <a:chOff x="6385606" y="3264121"/>
              <a:chExt cx="2518127" cy="3060479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7681006" y="4210455"/>
                <a:ext cx="877824" cy="877824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385606" y="3264121"/>
                <a:ext cx="2518127" cy="3060479"/>
                <a:chOff x="6400800" y="3264121"/>
                <a:chExt cx="2518127" cy="3060479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400800" y="3264121"/>
                  <a:ext cx="2518127" cy="3060479"/>
                  <a:chOff x="6400800" y="3264121"/>
                  <a:chExt cx="2518127" cy="3060479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637371" y="5068669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 rot="18882672">
                    <a:off x="7277083" y="4098326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16200000">
                    <a:off x="8435140" y="46216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" name="Rectangle 6"/>
            <p:cNvSpPr/>
            <p:nvPr/>
          </p:nvSpPr>
          <p:spPr>
            <a:xfrm rot="16200000">
              <a:off x="8339555" y="4681955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4424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19200"/>
                <a:ext cx="8534401" cy="5638800"/>
              </a:xfrm>
            </p:spPr>
            <p:txBody>
              <a:bodyPr/>
              <a:lstStyle/>
              <a:p>
                <a:r>
                  <a:rPr lang="en-US" dirty="0" smtClean="0"/>
                  <a:t>Suppose our </a:t>
                </a:r>
                <a:r>
                  <a:rPr lang="en-US" i="1" dirty="0"/>
                  <a:t>θ </a:t>
                </a:r>
                <a:r>
                  <a:rPr lang="en-US" dirty="0"/>
                  <a:t>= </a:t>
                </a:r>
                <a:r>
                  <a:rPr lang="en-US" dirty="0" smtClean="0"/>
                  <a:t>45º </a:t>
                </a:r>
                <a:r>
                  <a:rPr lang="en-US" dirty="0"/>
                  <a:t>(</a:t>
                </a:r>
                <a:r>
                  <a:rPr lang="el-GR" b="0" dirty="0"/>
                  <a:t>π</a:t>
                </a:r>
                <a:r>
                  <a:rPr lang="en-US" b="0" dirty="0" smtClean="0"/>
                  <a:t>/4</a:t>
                </a:r>
                <a:r>
                  <a:rPr lang="en-US" dirty="0" smtClean="0"/>
                  <a:t> </a:t>
                </a:r>
                <a:r>
                  <a:rPr lang="en-US" dirty="0"/>
                  <a:t>rad</a:t>
                </a:r>
                <a:r>
                  <a:rPr lang="en-US" dirty="0" smtClean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1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rise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Solving for “rise”: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rise =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But, remember,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mathematicians don’t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like roots in the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denominator, so…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19200"/>
                <a:ext cx="8534401" cy="5638800"/>
              </a:xfrm>
              <a:blipFill rotWithShape="1">
                <a:blip r:embed="rId2"/>
                <a:stretch>
                  <a:fillRect l="-2500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248400" y="3492721"/>
            <a:ext cx="2743200" cy="3060479"/>
            <a:chOff x="6324600" y="3340321"/>
            <a:chExt cx="2743200" cy="3060479"/>
          </a:xfrm>
        </p:grpSpPr>
        <p:grpSp>
          <p:nvGrpSpPr>
            <p:cNvPr id="6" name="Group 5"/>
            <p:cNvGrpSpPr/>
            <p:nvPr/>
          </p:nvGrpSpPr>
          <p:grpSpPr>
            <a:xfrm>
              <a:off x="6324600" y="3340321"/>
              <a:ext cx="2518127" cy="3060479"/>
              <a:chOff x="6385606" y="3264121"/>
              <a:chExt cx="2518127" cy="3060479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7681006" y="4210455"/>
                <a:ext cx="877824" cy="877824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385606" y="3264121"/>
                <a:ext cx="2518127" cy="3060479"/>
                <a:chOff x="6400800" y="3264121"/>
                <a:chExt cx="2518127" cy="3060479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400800" y="3264121"/>
                  <a:ext cx="2518127" cy="3060479"/>
                  <a:chOff x="6400800" y="3264121"/>
                  <a:chExt cx="2518127" cy="3060479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637371" y="5068669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 rot="18882672">
                    <a:off x="7277083" y="4098326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16200000">
                    <a:off x="8435140" y="46216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" name="Rectangle 6"/>
            <p:cNvSpPr/>
            <p:nvPr/>
          </p:nvSpPr>
          <p:spPr>
            <a:xfrm rot="16200000">
              <a:off x="8339555" y="4681955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360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165068" cy="5638800"/>
              </a:xfrm>
            </p:spPr>
            <p:txBody>
              <a:bodyPr/>
              <a:lstStyle/>
              <a:p>
                <a:r>
                  <a:rPr lang="en-US" dirty="0" smtClean="0"/>
                  <a:t>Suppose our </a:t>
                </a:r>
                <a:r>
                  <a:rPr lang="en-US" i="1" dirty="0"/>
                  <a:t>θ </a:t>
                </a:r>
                <a:r>
                  <a:rPr lang="en-US" dirty="0"/>
                  <a:t>= </a:t>
                </a:r>
                <a:r>
                  <a:rPr lang="en-US" dirty="0" smtClean="0"/>
                  <a:t>45º </a:t>
                </a:r>
                <a:r>
                  <a:rPr lang="en-US" dirty="0"/>
                  <a:t>(</a:t>
                </a:r>
                <a:r>
                  <a:rPr lang="el-GR" b="0" dirty="0"/>
                  <a:t>π</a:t>
                </a:r>
                <a:r>
                  <a:rPr lang="en-US" b="0" dirty="0" smtClean="0"/>
                  <a:t>/4</a:t>
                </a:r>
                <a:r>
                  <a:rPr lang="en-US" dirty="0" smtClean="0"/>
                  <a:t> </a:t>
                </a:r>
                <a:r>
                  <a:rPr lang="en-US" dirty="0"/>
                  <a:t>rad</a:t>
                </a:r>
                <a:r>
                  <a:rPr lang="en-US" dirty="0" smtClean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1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rise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rise =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Multiply both top and bottom 	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rise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latin typeface="Arial"/>
                    <a:cs typeface="Arial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/2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(the value on the table)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165068" cy="5638800"/>
              </a:xfrm>
              <a:blipFill rotWithShape="1">
                <a:blip r:embed="rId2"/>
                <a:stretch>
                  <a:fillRect l="-26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248400" y="3492721"/>
            <a:ext cx="2743200" cy="3060479"/>
            <a:chOff x="6324600" y="3340321"/>
            <a:chExt cx="2743200" cy="3060479"/>
          </a:xfrm>
        </p:grpSpPr>
        <p:grpSp>
          <p:nvGrpSpPr>
            <p:cNvPr id="6" name="Group 5"/>
            <p:cNvGrpSpPr/>
            <p:nvPr/>
          </p:nvGrpSpPr>
          <p:grpSpPr>
            <a:xfrm>
              <a:off x="6324600" y="3340321"/>
              <a:ext cx="2518127" cy="3060479"/>
              <a:chOff x="6385606" y="3264121"/>
              <a:chExt cx="2518127" cy="3060479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7681006" y="4210455"/>
                <a:ext cx="877824" cy="877824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385606" y="3264121"/>
                <a:ext cx="2518127" cy="3060479"/>
                <a:chOff x="6400800" y="3264121"/>
                <a:chExt cx="2518127" cy="3060479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400800" y="3264121"/>
                  <a:ext cx="2518127" cy="3060479"/>
                  <a:chOff x="6400800" y="3264121"/>
                  <a:chExt cx="2518127" cy="3060479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637371" y="5068669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 rot="18882672">
                    <a:off x="7277083" y="4098326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16200000">
                    <a:off x="8435140" y="46216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" name="Rectangle 6"/>
            <p:cNvSpPr/>
            <p:nvPr/>
          </p:nvSpPr>
          <p:spPr>
            <a:xfrm rot="16200000">
              <a:off x="8339555" y="4681955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6100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900" dirty="0"/>
              <a:t>Exact Values of Sin, Cos </a:t>
            </a:r>
            <a:r>
              <a:rPr lang="en-US" sz="2900" dirty="0" smtClean="0"/>
              <a:t>and </a:t>
            </a:r>
            <a:r>
              <a:rPr lang="en-US" sz="2900" dirty="0"/>
              <a:t>Tan </a:t>
            </a:r>
            <a:r>
              <a:rPr lang="en-US" sz="2900" dirty="0" smtClean="0"/>
              <a:t>Functions</a:t>
            </a:r>
          </a:p>
          <a:p>
            <a:pPr algn="ctr"/>
            <a:endParaRPr lang="en-US" sz="2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638655"/>
                  </p:ext>
                </p:extLst>
              </p:nvPr>
            </p:nvGraphicFramePr>
            <p:xfrm>
              <a:off x="457200" y="1955292"/>
              <a:ext cx="8229600" cy="47503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45305"/>
                    <a:gridCol w="1646330"/>
                    <a:gridCol w="1645305"/>
                    <a:gridCol w="1646330"/>
                    <a:gridCol w="164633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–1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5π/4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 dirty="0">
                              <a:effectLst/>
                            </a:rPr>
                            <a:t>/2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7π/4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000">
                              <a:effectLst/>
                            </a:rPr>
                            <a:t>/2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–1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638655"/>
                  </p:ext>
                </p:extLst>
              </p:nvPr>
            </p:nvGraphicFramePr>
            <p:xfrm>
              <a:off x="457200" y="1955292"/>
              <a:ext cx="8229600" cy="47503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45305"/>
                    <a:gridCol w="1646330"/>
                    <a:gridCol w="1645305"/>
                    <a:gridCol w="1646330"/>
                    <a:gridCol w="1646330"/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207317" r="-200000" b="-7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207317" r="-100000" b="-7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393976" r="-200000" b="-515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393976" r="-100000" b="-515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–1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5π/4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583133" r="-200000" b="-32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583133" r="-100000" b="-32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3π/2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–1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50177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7π/4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782927" r="-200000" b="-13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782927" r="-100000" b="-13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–1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solidFill>
                                <a:srgbClr val="FFFF00"/>
                              </a:solidFill>
                              <a:effectLst/>
                            </a:rPr>
                            <a:t>2π</a:t>
                          </a:r>
                          <a:endParaRPr lang="en-US" sz="3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0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>
                              <a:effectLst/>
                            </a:rPr>
                            <a:t>1</a:t>
                          </a:r>
                          <a:endParaRPr lang="en-US" sz="300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000" dirty="0">
                              <a:effectLst/>
                            </a:rPr>
                            <a:t>0</a:t>
                          </a:r>
                          <a:endParaRPr lang="en-US" sz="3000" dirty="0">
                            <a:effectLst/>
                            <a:latin typeface="Arial"/>
                            <a:ea typeface="Calibri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202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165068" cy="5638800"/>
          </a:xfrm>
        </p:spPr>
        <p:txBody>
          <a:bodyPr/>
          <a:lstStyle/>
          <a:p>
            <a:r>
              <a:rPr lang="en-US" dirty="0" smtClean="0"/>
              <a:t>So, if you use the “square-root form” of the trig value, it is the “exact” value</a:t>
            </a:r>
          </a:p>
        </p:txBody>
      </p:sp>
    </p:spTree>
    <p:extLst>
      <p:ext uri="{BB962C8B-B14F-4D97-AF65-F5344CB8AC3E}">
        <p14:creationId xmlns:p14="http://schemas.microsoft.com/office/powerpoint/2010/main" val="22510914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165068" cy="5638800"/>
          </a:xfrm>
        </p:spPr>
        <p:txBody>
          <a:bodyPr/>
          <a:lstStyle/>
          <a:p>
            <a:r>
              <a:rPr lang="en-US" dirty="0" smtClean="0"/>
              <a:t>This could be useful in making calculations where it is important to be VERY exact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43362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165068" cy="5638800"/>
          </a:xfrm>
        </p:spPr>
        <p:txBody>
          <a:bodyPr/>
          <a:lstStyle/>
          <a:p>
            <a:r>
              <a:rPr lang="en-US" dirty="0" smtClean="0"/>
              <a:t>This could be useful in making calculations where it is important to be VERY exact</a:t>
            </a:r>
          </a:p>
          <a:p>
            <a:endParaRPr lang="en-US" sz="2000" dirty="0"/>
          </a:p>
          <a:p>
            <a:r>
              <a:rPr lang="en-US" dirty="0" smtClean="0"/>
              <a:t>It saves a bunch of accumulating rounding errors</a:t>
            </a:r>
          </a:p>
        </p:txBody>
      </p:sp>
    </p:spTree>
    <p:extLst>
      <p:ext uri="{BB962C8B-B14F-4D97-AF65-F5344CB8AC3E}">
        <p14:creationId xmlns:p14="http://schemas.microsoft.com/office/powerpoint/2010/main" val="225109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80010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linear speed</a:t>
                </a:r>
                <a:r>
                  <a:rPr lang="en-US" dirty="0"/>
                  <a:t> </a:t>
                </a:r>
                <a:r>
                  <a:rPr lang="en-US" dirty="0" smtClean="0"/>
                  <a:t>“</a:t>
                </a:r>
                <a:r>
                  <a:rPr lang="el-GR" i="1" dirty="0" smtClean="0"/>
                  <a:t>ν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” is </a:t>
                </a:r>
                <a:r>
                  <a:rPr lang="en-US" dirty="0"/>
                  <a:t>calculated in terms of the arc </a:t>
                </a:r>
                <a:r>
                  <a:rPr lang="en-US" dirty="0" smtClean="0"/>
                  <a:t>length: </a:t>
                </a:r>
                <a:r>
                  <a:rPr lang="en-US" i="1" dirty="0" smtClean="0"/>
                  <a:t>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l-GR" i="1" dirty="0" smtClean="0"/>
                  <a:t>ν</a:t>
                </a:r>
                <a:r>
                  <a:rPr lang="en-US" i="1" dirty="0" smtClean="0"/>
                  <a:t> </a:t>
                </a:r>
                <a:r>
                  <a:rPr lang="en-US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:pPr>
                  <a:spcBef>
                    <a:spcPts val="0"/>
                  </a:spcBef>
                </a:pPr>
                <a:endParaRPr lang="en-US" sz="29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 = time in seconds</a:t>
                </a:r>
                <a:endParaRPr lang="en-US" dirty="0"/>
              </a:p>
              <a:p>
                <a:endParaRPr lang="en-US" sz="1000" dirty="0" smtClean="0"/>
              </a:p>
              <a:p>
                <a:r>
                  <a:rPr lang="en-US" dirty="0" smtClean="0"/>
                  <a:t>Note: </a:t>
                </a:r>
                <a:r>
                  <a:rPr lang="el-GR" i="1" dirty="0" smtClean="0"/>
                  <a:t>ν</a:t>
                </a:r>
                <a:r>
                  <a:rPr lang="en-US" dirty="0" smtClean="0"/>
                  <a:t> (the Greek letter “nu”) is not the same as </a:t>
                </a:r>
                <a:r>
                  <a:rPr lang="en-US" i="1" dirty="0"/>
                  <a:t>v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09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8001000" cy="5638800"/>
              </a:xfrm>
              <a:blipFill rotWithShape="1">
                <a:blip r:embed="rId2"/>
                <a:stretch>
                  <a:fillRect l="-2666" t="-1946" r="-5179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Trig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165068" cy="5638800"/>
          </a:xfrm>
        </p:spPr>
        <p:txBody>
          <a:bodyPr/>
          <a:lstStyle/>
          <a:p>
            <a:r>
              <a:rPr lang="en-US" dirty="0" smtClean="0"/>
              <a:t>This could be useful in making calculations where it is important to be VERY exact</a:t>
            </a:r>
          </a:p>
          <a:p>
            <a:endParaRPr lang="en-US" sz="2000" dirty="0"/>
          </a:p>
          <a:p>
            <a:r>
              <a:rPr lang="en-US" dirty="0" smtClean="0"/>
              <a:t>It saves a bunch of accumulating rounding errors</a:t>
            </a:r>
          </a:p>
          <a:p>
            <a:endParaRPr lang="en-US" sz="2000" dirty="0"/>
          </a:p>
          <a:p>
            <a:r>
              <a:rPr lang="en-US" dirty="0" smtClean="0"/>
              <a:t>But it’s a pain, so people don’t do it very often</a:t>
            </a:r>
          </a:p>
        </p:txBody>
      </p:sp>
    </p:spTree>
    <p:extLst>
      <p:ext uri="{BB962C8B-B14F-4D97-AF65-F5344CB8AC3E}">
        <p14:creationId xmlns:p14="http://schemas.microsoft.com/office/powerpoint/2010/main" val="32228434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exact value for:</a:t>
            </a:r>
          </a:p>
          <a:p>
            <a:endParaRPr lang="en-US" sz="2000" dirty="0"/>
          </a:p>
          <a:p>
            <a:pPr>
              <a:spcBef>
                <a:spcPts val="600"/>
              </a:spcBef>
            </a:pPr>
            <a:r>
              <a:rPr lang="en-US" dirty="0" smtClean="0"/>
              <a:t>sin </a:t>
            </a:r>
            <a:r>
              <a:rPr lang="en-US" dirty="0"/>
              <a:t>30</a:t>
            </a:r>
            <a:r>
              <a:rPr lang="en-US" dirty="0" smtClean="0"/>
              <a:t>°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cos </a:t>
            </a:r>
            <a:r>
              <a:rPr lang="en-US" dirty="0"/>
              <a:t>3</a:t>
            </a:r>
            <a:r>
              <a:rPr lang="en-US" b="0" dirty="0"/>
              <a:t>π</a:t>
            </a:r>
            <a:r>
              <a:rPr lang="en-US" dirty="0"/>
              <a:t>/4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tan </a:t>
            </a:r>
            <a:r>
              <a:rPr lang="en-US" dirty="0"/>
              <a:t>5</a:t>
            </a:r>
            <a:r>
              <a:rPr lang="en-US" b="0" dirty="0"/>
              <a:t>π</a:t>
            </a:r>
            <a:r>
              <a:rPr lang="en-US" dirty="0"/>
              <a:t>/3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sin 7</a:t>
            </a:r>
            <a:r>
              <a:rPr lang="en-US" b="0" dirty="0" smtClean="0"/>
              <a:t>π</a:t>
            </a:r>
            <a:r>
              <a:rPr lang="en-US" dirty="0" smtClean="0"/>
              <a:t>/4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sec 60°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cot </a:t>
            </a:r>
            <a:r>
              <a:rPr lang="en-US" b="0" dirty="0"/>
              <a:t>π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MORE TRIG STUFF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2122072"/>
                  </p:ext>
                </p:extLst>
              </p:nvPr>
            </p:nvGraphicFramePr>
            <p:xfrm>
              <a:off x="4724401" y="1008634"/>
              <a:ext cx="4419599" cy="584936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83347"/>
                    <a:gridCol w="884063"/>
                    <a:gridCol w="884063"/>
                    <a:gridCol w="884063"/>
                    <a:gridCol w="884063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/3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60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∞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120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150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/3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210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240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3π/2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∞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300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330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11π/6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/3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2π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2122072"/>
                  </p:ext>
                </p:extLst>
              </p:nvPr>
            </p:nvGraphicFramePr>
            <p:xfrm>
              <a:off x="4724401" y="1008634"/>
              <a:ext cx="4419599" cy="584936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83347"/>
                    <a:gridCol w="884063"/>
                    <a:gridCol w="884063"/>
                    <a:gridCol w="884063"/>
                    <a:gridCol w="884063"/>
                  </a:tblGrid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203636" r="-100000" b="-15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203636" b="-1509091"/>
                          </a:stretch>
                        </a:blipFill>
                      </a:tcPr>
                    </a:tc>
                  </a:tr>
                  <a:tr h="3345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303636" r="-200000" b="-14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303636" r="-100000" b="-14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4074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60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396429" r="-200000" b="-12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396429" b="-1283929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∞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120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607407" r="-200000" b="-1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607407" b="-1138889"/>
                          </a:stretch>
                        </a:blipFill>
                      </a:tcPr>
                    </a:tc>
                  </a:tr>
                  <a:tr h="3345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694545" r="-200000" b="-10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694545" r="-100000" b="-10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150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794545" r="-100000" b="-9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794545" b="-918182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210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985455" r="-100000" b="-7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985455" b="-727273"/>
                          </a:stretch>
                        </a:blipFill>
                      </a:tcPr>
                    </a:tc>
                  </a:tr>
                  <a:tr h="3345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1085455" r="-200000" b="-6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1085455" r="-100000" b="-6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4074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240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1164286" r="-200000" b="-51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1164286" b="-516071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3π/2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∞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300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1403704" r="-200000" b="-34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1403704" b="-342593"/>
                          </a:stretch>
                        </a:blipFill>
                      </a:tcPr>
                    </a:tc>
                  </a:tr>
                  <a:tr h="3345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1476364" r="-200000" b="-2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1476364" r="-100000" b="-2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330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11π/6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1576364" r="-100000" b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1576364" b="-136364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2π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377231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1499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2485790"/>
            <a:ext cx="6773863" cy="43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r>
              <a:rPr lang="en-US" dirty="0" smtClean="0"/>
              <a:t>Graphs of common algebraic functions:</a:t>
            </a:r>
            <a:endParaRPr lang="en-US" sz="2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886200"/>
            <a:ext cx="822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      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      </a:t>
            </a:r>
            <a:r>
              <a:rPr lang="en-US" sz="2500" dirty="0" smtClean="0"/>
              <a:t>constant   identity   </a:t>
            </a:r>
            <a:r>
              <a:rPr lang="en-US" sz="1500" dirty="0" smtClean="0"/>
              <a:t> </a:t>
            </a:r>
            <a:r>
              <a:rPr lang="en-US" sz="2500" dirty="0" smtClean="0"/>
              <a:t>abs value  quadratic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1200" dirty="0" smtClean="0"/>
              <a:t>      </a:t>
            </a:r>
          </a:p>
          <a:p>
            <a:r>
              <a:rPr lang="en-US" sz="2500" dirty="0" smtClean="0"/>
              <a:t>         square root    cubic      cube root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951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vertical </a:t>
            </a:r>
            <a:r>
              <a:rPr lang="en-US" dirty="0" smtClean="0"/>
              <a:t>shifts: </a:t>
            </a:r>
            <a:endParaRPr lang="en-US" dirty="0"/>
          </a:p>
          <a:p>
            <a:r>
              <a:rPr lang="en-US" i="1" dirty="0" smtClean="0"/>
              <a:t>  f </a:t>
            </a:r>
            <a:r>
              <a:rPr lang="en-US" dirty="0" smtClean="0"/>
              <a:t>(</a:t>
            </a:r>
            <a:r>
              <a:rPr lang="en-US" dirty="0"/>
              <a:t>x) + c </a:t>
            </a:r>
            <a:r>
              <a:rPr lang="en-US" dirty="0" smtClean="0"/>
              <a:t>   plus </a:t>
            </a:r>
            <a:r>
              <a:rPr lang="en-US" dirty="0"/>
              <a:t>shifts up</a:t>
            </a:r>
          </a:p>
          <a:p>
            <a:r>
              <a:rPr lang="en-US" i="1" dirty="0" smtClean="0"/>
              <a:t>  f </a:t>
            </a:r>
            <a:r>
              <a:rPr lang="en-US" dirty="0" smtClean="0"/>
              <a:t>(</a:t>
            </a:r>
            <a:r>
              <a:rPr lang="en-US" dirty="0"/>
              <a:t>x) - c </a:t>
            </a:r>
            <a:r>
              <a:rPr lang="en-US" dirty="0" smtClean="0"/>
              <a:t>   minus </a:t>
            </a:r>
            <a:r>
              <a:rPr lang="en-US" dirty="0"/>
              <a:t>shifts down</a:t>
            </a:r>
          </a:p>
          <a:p>
            <a:pPr algn="ctr">
              <a:lnSpc>
                <a:spcPts val="5000"/>
              </a:lnSpc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33074"/>
            <a:ext cx="5257800" cy="30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59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vertical </a:t>
            </a:r>
            <a:r>
              <a:rPr lang="en-US" dirty="0" smtClean="0"/>
              <a:t>stretch: </a:t>
            </a:r>
            <a:endParaRPr lang="en-US" dirty="0"/>
          </a:p>
          <a:p>
            <a:r>
              <a:rPr lang="en-US" i="1" dirty="0"/>
              <a:t>  f </a:t>
            </a:r>
            <a:r>
              <a:rPr lang="en-US" dirty="0"/>
              <a:t>(x) </a:t>
            </a:r>
            <a:r>
              <a:rPr lang="en-US" dirty="0" smtClean="0">
                <a:latin typeface="Symbol" panose="05050102010706020507" pitchFamily="18" charset="2"/>
              </a:rPr>
              <a:t>*</a:t>
            </a:r>
            <a:r>
              <a:rPr lang="en-US" dirty="0" smtClean="0"/>
              <a:t> </a:t>
            </a:r>
            <a:r>
              <a:rPr lang="en-US" dirty="0"/>
              <a:t>c    </a:t>
            </a:r>
            <a:r>
              <a:rPr lang="en-US" dirty="0" smtClean="0"/>
              <a:t>stretches</a:t>
            </a:r>
            <a:endParaRPr lang="en-US" dirty="0"/>
          </a:p>
          <a:p>
            <a:r>
              <a:rPr lang="en-US" i="1" dirty="0"/>
              <a:t>  f </a:t>
            </a:r>
            <a:r>
              <a:rPr lang="en-US" dirty="0"/>
              <a:t>(x) </a:t>
            </a:r>
            <a:r>
              <a:rPr lang="en-US" dirty="0" smtClean="0"/>
              <a:t>÷ </a:t>
            </a:r>
            <a:r>
              <a:rPr lang="en-US" dirty="0"/>
              <a:t>c    </a:t>
            </a:r>
            <a:r>
              <a:rPr lang="en-US" dirty="0" smtClean="0"/>
              <a:t>squashes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504493"/>
            <a:ext cx="5257800" cy="31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889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Any operations done to the function “outside of the parentheses” affects the “y” values</a:t>
            </a:r>
          </a:p>
          <a:p>
            <a:endParaRPr lang="en-US" sz="2000" dirty="0"/>
          </a:p>
          <a:p>
            <a:r>
              <a:rPr lang="en-US" dirty="0" smtClean="0"/>
              <a:t>These operations lead to an intuitive result</a:t>
            </a:r>
          </a:p>
        </p:txBody>
      </p:sp>
    </p:spTree>
    <p:extLst>
      <p:ext uri="{BB962C8B-B14F-4D97-AF65-F5344CB8AC3E}">
        <p14:creationId xmlns:p14="http://schemas.microsoft.com/office/powerpoint/2010/main" val="38167801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horizontal </a:t>
            </a:r>
            <a:r>
              <a:rPr lang="en-US" dirty="0"/>
              <a:t>shifts: </a:t>
            </a:r>
          </a:p>
          <a:p>
            <a:r>
              <a:rPr lang="en-US" i="1" dirty="0"/>
              <a:t>  f </a:t>
            </a:r>
            <a:r>
              <a:rPr lang="en-US" dirty="0"/>
              <a:t>(</a:t>
            </a:r>
            <a:r>
              <a:rPr lang="en-US" dirty="0" smtClean="0"/>
              <a:t>x + c)    shifts left</a:t>
            </a:r>
            <a:endParaRPr lang="en-US" dirty="0"/>
          </a:p>
          <a:p>
            <a:r>
              <a:rPr lang="en-US" i="1" dirty="0"/>
              <a:t>  f </a:t>
            </a:r>
            <a:r>
              <a:rPr lang="en-US" dirty="0"/>
              <a:t>(</a:t>
            </a:r>
            <a:r>
              <a:rPr lang="en-US" dirty="0" smtClean="0"/>
              <a:t>x - </a:t>
            </a:r>
            <a:r>
              <a:rPr lang="en-US" dirty="0"/>
              <a:t>c</a:t>
            </a:r>
            <a:r>
              <a:rPr lang="en-US" dirty="0" smtClean="0"/>
              <a:t>)    shifts right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498588"/>
            <a:ext cx="5277251" cy="31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horizontal </a:t>
            </a:r>
            <a:r>
              <a:rPr lang="en-US" dirty="0"/>
              <a:t>shifts: </a:t>
            </a:r>
          </a:p>
          <a:p>
            <a:r>
              <a:rPr lang="en-US" i="1" dirty="0"/>
              <a:t>  f </a:t>
            </a:r>
            <a:r>
              <a:rPr lang="en-US" dirty="0"/>
              <a:t>(</a:t>
            </a:r>
            <a:r>
              <a:rPr lang="en-US" dirty="0" smtClean="0"/>
              <a:t>x </a:t>
            </a:r>
            <a:r>
              <a:rPr lang="en-US" dirty="0" smtClean="0">
                <a:latin typeface="Arial"/>
                <a:cs typeface="Arial"/>
              </a:rPr>
              <a:t>×</a:t>
            </a:r>
            <a:r>
              <a:rPr lang="en-US" dirty="0" smtClean="0"/>
              <a:t> c)    squashes</a:t>
            </a:r>
          </a:p>
          <a:p>
            <a:r>
              <a:rPr lang="en-US" i="1" dirty="0" smtClean="0"/>
              <a:t> 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dirty="0" smtClean="0"/>
              <a:t>x ÷ </a:t>
            </a:r>
            <a:r>
              <a:rPr lang="en-US" dirty="0"/>
              <a:t>c</a:t>
            </a:r>
            <a:r>
              <a:rPr lang="en-US" dirty="0" smtClean="0"/>
              <a:t>)    stretches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12" y="3489570"/>
            <a:ext cx="5276398" cy="31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099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</a:t>
            </a:r>
            <a:r>
              <a:rPr lang="en-US" dirty="0" smtClean="0"/>
              <a:t>“inside the parentheses” </a:t>
            </a:r>
            <a:r>
              <a:rPr lang="en-US" dirty="0"/>
              <a:t>affects the </a:t>
            </a:r>
            <a:r>
              <a:rPr lang="en-US" dirty="0" smtClean="0"/>
              <a:t>“x” </a:t>
            </a:r>
            <a:r>
              <a:rPr lang="en-US" dirty="0"/>
              <a:t>values</a:t>
            </a:r>
          </a:p>
          <a:p>
            <a:endParaRPr lang="en-US" sz="2000" dirty="0"/>
          </a:p>
          <a:p>
            <a:r>
              <a:rPr lang="en-US" dirty="0"/>
              <a:t>These operations lead to an </a:t>
            </a:r>
            <a:r>
              <a:rPr lang="en-US" dirty="0" smtClean="0"/>
              <a:t>counterintuitive </a:t>
            </a:r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923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angular speed </a:t>
                </a:r>
                <a:r>
                  <a:rPr lang="en-US" dirty="0" smtClean="0"/>
                  <a:t>“</a:t>
                </a:r>
                <a:r>
                  <a:rPr lang="el-GR" i="1" dirty="0" smtClean="0"/>
                  <a:t>ω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” is calculated </a:t>
                </a:r>
                <a:r>
                  <a:rPr lang="en-US" dirty="0"/>
                  <a:t>in </a:t>
                </a:r>
                <a:r>
                  <a:rPr lang="en-US" dirty="0" smtClean="0"/>
                  <a:t>terms </a:t>
                </a:r>
                <a:r>
                  <a:rPr lang="en-US" dirty="0"/>
                  <a:t>of angle </a:t>
                </a:r>
                <a:r>
                  <a:rPr lang="en-US" i="1" dirty="0" smtClean="0"/>
                  <a:t>θ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l-GR" i="1" dirty="0" smtClean="0"/>
                  <a:t>ω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</a:t>
                </a:r>
                <a:r>
                  <a:rPr lang="en-US" dirty="0" smtClean="0"/>
                  <a:t>= angle </a:t>
                </a:r>
                <a:r>
                  <a:rPr lang="en-US" dirty="0"/>
                  <a:t>measured in radians   </a:t>
                </a:r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t = time in seconds</a:t>
                </a:r>
              </a:p>
              <a:p>
                <a:pPr algn="ctr">
                  <a:spcBef>
                    <a:spcPts val="0"/>
                  </a:spcBef>
                </a:pP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Note: </a:t>
                </a:r>
                <a:r>
                  <a:rPr lang="el-GR" i="1" dirty="0"/>
                  <a:t>ω</a:t>
                </a:r>
                <a:r>
                  <a:rPr lang="en-US" dirty="0" smtClean="0"/>
                  <a:t> </a:t>
                </a:r>
                <a:r>
                  <a:rPr lang="en-US" dirty="0"/>
                  <a:t>(the Greek letter </a:t>
                </a:r>
                <a:r>
                  <a:rPr lang="en-US" dirty="0" smtClean="0"/>
                  <a:t>“omega”) </a:t>
                </a:r>
                <a:r>
                  <a:rPr lang="en-US" dirty="0"/>
                  <a:t>is not the same as </a:t>
                </a:r>
                <a:r>
                  <a:rPr lang="en-US" i="1" dirty="0" smtClean="0"/>
                  <a:t>w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 r="-7037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0829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Another way to look at it:</a:t>
            </a:r>
          </a:p>
          <a:p>
            <a:pPr algn="ctr"/>
            <a:r>
              <a:rPr lang="en-US" dirty="0" smtClean="0"/>
              <a:t>y-transformations affect the graph but keep the graph paper the same</a:t>
            </a:r>
          </a:p>
          <a:p>
            <a:pPr algn="ctr"/>
            <a:r>
              <a:rPr lang="en-US" dirty="0" smtClean="0"/>
              <a:t>x-transformations keep the graph the same but modify the graph paper</a:t>
            </a:r>
          </a:p>
        </p:txBody>
      </p:sp>
    </p:spTree>
    <p:extLst>
      <p:ext uri="{BB962C8B-B14F-4D97-AF65-F5344CB8AC3E}">
        <p14:creationId xmlns:p14="http://schemas.microsoft.com/office/powerpoint/2010/main" val="37004922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f </a:t>
            </a:r>
            <a:r>
              <a:rPr lang="en-US" dirty="0"/>
              <a:t>(x + c)    </a:t>
            </a:r>
            <a:endParaRPr lang="en-US" dirty="0" smtClean="0"/>
          </a:p>
          <a:p>
            <a:r>
              <a:rPr lang="en-US" dirty="0" smtClean="0"/>
              <a:t>shifts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origin right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(which shifts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graph left)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416" y="1219200"/>
            <a:ext cx="4524375" cy="269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17" y="4019550"/>
            <a:ext cx="4524375" cy="2686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411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416" y="1205666"/>
            <a:ext cx="4524375" cy="2695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35" y="4011096"/>
            <a:ext cx="4519505" cy="269450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f </a:t>
            </a:r>
            <a:r>
              <a:rPr lang="en-US" dirty="0"/>
              <a:t>(x </a:t>
            </a:r>
            <a:r>
              <a:rPr lang="en-US" dirty="0" smtClean="0"/>
              <a:t>- </a:t>
            </a:r>
            <a:r>
              <a:rPr lang="en-US" dirty="0"/>
              <a:t>c)    </a:t>
            </a:r>
            <a:endParaRPr lang="en-US" dirty="0" smtClean="0"/>
          </a:p>
          <a:p>
            <a:r>
              <a:rPr lang="en-US" dirty="0" smtClean="0"/>
              <a:t>shifts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origin left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(which shifts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graph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right)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Who Am I?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2819400" y="1219200"/>
            <a:ext cx="5867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>
                <a:solidFill>
                  <a:schemeClr val="bg1"/>
                </a:solidFill>
              </a:rPr>
              <a:t>When I am not teaching, I do famine prevention in sub-Saharan Africa and arrange delivery of water purification units to disaster areas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1998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059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Excel exercise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TRANSFORMING TRIG GRAPHS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4-7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 of trig functions:</a:t>
            </a:r>
          </a:p>
          <a:p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	</a:t>
            </a:r>
          </a:p>
          <a:p>
            <a:r>
              <a:rPr lang="en-US" dirty="0"/>
              <a:t>y = A cos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Transforming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938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y </a:t>
            </a:r>
            <a:r>
              <a:rPr lang="en-US" dirty="0"/>
              <a:t>= A sin (</a:t>
            </a:r>
            <a:r>
              <a:rPr lang="en-US" dirty="0" err="1"/>
              <a:t>Bx</a:t>
            </a:r>
            <a:r>
              <a:rPr lang="en-US" dirty="0"/>
              <a:t> - C) + </a:t>
            </a:r>
            <a:r>
              <a:rPr lang="en-US" dirty="0" smtClean="0"/>
              <a:t>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A” stretches the graph up and </a:t>
            </a:r>
            <a:r>
              <a:rPr lang="en-US" dirty="0" smtClean="0"/>
              <a:t>	down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Transforming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406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y </a:t>
            </a:r>
            <a:r>
              <a:rPr lang="en-US" dirty="0"/>
              <a:t>= A sin (</a:t>
            </a:r>
            <a:r>
              <a:rPr lang="en-US" dirty="0" err="1"/>
              <a:t>Bx</a:t>
            </a:r>
            <a:r>
              <a:rPr lang="en-US" dirty="0"/>
              <a:t> - C) + </a:t>
            </a:r>
            <a:r>
              <a:rPr lang="en-US" dirty="0" smtClean="0"/>
              <a:t>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A” stretches the graph up and </a:t>
            </a:r>
            <a:r>
              <a:rPr lang="en-US" dirty="0" smtClean="0"/>
              <a:t>	down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</a:t>
            </a:r>
            <a:r>
              <a:rPr lang="en-US" dirty="0" smtClean="0"/>
              <a:t>	side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Transforming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090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y </a:t>
            </a:r>
            <a:r>
              <a:rPr lang="en-US" dirty="0"/>
              <a:t>= A sin (</a:t>
            </a:r>
            <a:r>
              <a:rPr lang="en-US" dirty="0" err="1"/>
              <a:t>Bx</a:t>
            </a:r>
            <a:r>
              <a:rPr lang="en-US" dirty="0"/>
              <a:t> - C) + </a:t>
            </a:r>
            <a:r>
              <a:rPr lang="en-US" dirty="0" smtClean="0"/>
              <a:t>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A” stretches the graph up and </a:t>
            </a:r>
            <a:r>
              <a:rPr lang="en-US" dirty="0" smtClean="0"/>
              <a:t>	down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</a:t>
            </a:r>
            <a:r>
              <a:rPr lang="en-US" dirty="0" smtClean="0"/>
              <a:t>	side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“C” moves the graph side to </a:t>
            </a:r>
            <a:r>
              <a:rPr lang="en-US" dirty="0" smtClean="0"/>
              <a:t>	side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Phase shift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Transforming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090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y </a:t>
            </a:r>
            <a:r>
              <a:rPr lang="en-US" dirty="0"/>
              <a:t>= A sin (</a:t>
            </a:r>
            <a:r>
              <a:rPr lang="en-US" dirty="0" err="1"/>
              <a:t>Bx</a:t>
            </a:r>
            <a:r>
              <a:rPr lang="en-US" dirty="0"/>
              <a:t> - C) + </a:t>
            </a:r>
            <a:r>
              <a:rPr lang="en-US" dirty="0" smtClean="0"/>
              <a:t>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A” stretches the graph up and </a:t>
            </a:r>
            <a:r>
              <a:rPr lang="en-US" dirty="0" smtClean="0"/>
              <a:t>	down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</a:t>
            </a:r>
            <a:r>
              <a:rPr lang="en-US" dirty="0" smtClean="0"/>
              <a:t>	side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“C” moves the graph side to </a:t>
            </a:r>
            <a:r>
              <a:rPr lang="en-US" dirty="0" smtClean="0"/>
              <a:t>	side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Phase shift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“D” moves the graph up and </a:t>
            </a:r>
            <a:r>
              <a:rPr lang="en-US" dirty="0" smtClean="0"/>
              <a:t>	down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Vertical shift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Transforming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09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3064</Words>
  <Application>Microsoft Office PowerPoint</Application>
  <PresentationFormat>On-screen Show (4:3)</PresentationFormat>
  <Paragraphs>824</Paragraphs>
  <Slides>122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Office Theme</vt:lpstr>
      <vt:lpstr>PowerPoint Presentation</vt:lpstr>
      <vt:lpstr>What’s Up?</vt:lpstr>
      <vt:lpstr>What’s Up?</vt:lpstr>
      <vt:lpstr>Review</vt:lpstr>
      <vt:lpstr>Graphs of Trig Functions</vt:lpstr>
      <vt:lpstr>Degrees vs Radians</vt:lpstr>
      <vt:lpstr>Arc Length</vt:lpstr>
      <vt:lpstr>Arc Length</vt:lpstr>
      <vt:lpstr>Arc Length</vt:lpstr>
      <vt:lpstr>PowerPoint Presentation</vt:lpstr>
      <vt:lpstr>More Trig Stuff</vt:lpstr>
      <vt:lpstr>More Trig Stuff</vt:lpstr>
      <vt:lpstr>More Trig Stuff</vt:lpstr>
      <vt:lpstr>PowerPoint Presentation</vt:lpstr>
      <vt:lpstr>More Trig Stuff</vt:lpstr>
      <vt:lpstr>PowerPoint Presentation</vt:lpstr>
      <vt:lpstr>PowerPoint Presentation</vt:lpstr>
      <vt:lpstr>PowerPoint Presentation</vt:lpstr>
      <vt:lpstr>PowerPoint Presentation</vt:lpstr>
      <vt:lpstr>More Trig Stuff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More Trig Stuff</vt:lpstr>
      <vt:lpstr>PowerPoint Presentation</vt:lpstr>
      <vt:lpstr>PowerPoint Presentation</vt:lpstr>
      <vt:lpstr>Algebraic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PowerPoint Presentation</vt:lpstr>
      <vt:lpstr>PowerPoint Presentation</vt:lpstr>
      <vt:lpstr>Transforming Functions</vt:lpstr>
      <vt:lpstr>Transforming Functions</vt:lpstr>
      <vt:lpstr>Transforming Functions</vt:lpstr>
      <vt:lpstr>Transforming Functions</vt:lpstr>
      <vt:lpstr>Transforming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For your Homework:</vt:lpstr>
      <vt:lpstr>How It’s Used</vt:lpstr>
      <vt:lpstr>How It’s Used</vt:lpstr>
      <vt:lpstr>How It’s Used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186</cp:revision>
  <dcterms:created xsi:type="dcterms:W3CDTF">2012-09-06T22:30:26Z</dcterms:created>
  <dcterms:modified xsi:type="dcterms:W3CDTF">2020-09-27T21:32:31Z</dcterms:modified>
</cp:coreProperties>
</file>