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2"/>
  </p:handoutMasterIdLst>
  <p:sldIdLst>
    <p:sldId id="482" r:id="rId2"/>
    <p:sldId id="590" r:id="rId3"/>
    <p:sldId id="664" r:id="rId4"/>
    <p:sldId id="483" r:id="rId5"/>
    <p:sldId id="589" r:id="rId6"/>
    <p:sldId id="572" r:id="rId7"/>
    <p:sldId id="455" r:id="rId8"/>
    <p:sldId id="456" r:id="rId9"/>
    <p:sldId id="588" r:id="rId10"/>
    <p:sldId id="488" r:id="rId11"/>
    <p:sldId id="489" r:id="rId12"/>
    <p:sldId id="490" r:id="rId13"/>
    <p:sldId id="491" r:id="rId14"/>
    <p:sldId id="492" r:id="rId15"/>
    <p:sldId id="493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641" r:id="rId27"/>
    <p:sldId id="635" r:id="rId28"/>
    <p:sldId id="506" r:id="rId29"/>
    <p:sldId id="485" r:id="rId30"/>
    <p:sldId id="636" r:id="rId31"/>
    <p:sldId id="638" r:id="rId32"/>
    <p:sldId id="639" r:id="rId33"/>
    <p:sldId id="640" r:id="rId34"/>
    <p:sldId id="637" r:id="rId35"/>
    <p:sldId id="608" r:id="rId36"/>
    <p:sldId id="610" r:id="rId37"/>
    <p:sldId id="622" r:id="rId38"/>
    <p:sldId id="625" r:id="rId39"/>
    <p:sldId id="626" r:id="rId40"/>
    <p:sldId id="611" r:id="rId41"/>
    <p:sldId id="620" r:id="rId42"/>
    <p:sldId id="621" r:id="rId43"/>
    <p:sldId id="612" r:id="rId44"/>
    <p:sldId id="623" r:id="rId45"/>
    <p:sldId id="624" r:id="rId46"/>
    <p:sldId id="613" r:id="rId47"/>
    <p:sldId id="627" r:id="rId48"/>
    <p:sldId id="628" r:id="rId49"/>
    <p:sldId id="629" r:id="rId50"/>
    <p:sldId id="630" r:id="rId51"/>
    <p:sldId id="631" r:id="rId52"/>
    <p:sldId id="632" r:id="rId53"/>
    <p:sldId id="633" r:id="rId54"/>
    <p:sldId id="634" r:id="rId55"/>
    <p:sldId id="614" r:id="rId56"/>
    <p:sldId id="607" r:id="rId57"/>
    <p:sldId id="644" r:id="rId58"/>
    <p:sldId id="655" r:id="rId59"/>
    <p:sldId id="645" r:id="rId60"/>
    <p:sldId id="646" r:id="rId61"/>
    <p:sldId id="647" r:id="rId62"/>
    <p:sldId id="648" r:id="rId63"/>
    <p:sldId id="649" r:id="rId64"/>
    <p:sldId id="650" r:id="rId65"/>
    <p:sldId id="654" r:id="rId66"/>
    <p:sldId id="651" r:id="rId67"/>
    <p:sldId id="652" r:id="rId68"/>
    <p:sldId id="656" r:id="rId69"/>
    <p:sldId id="591" r:id="rId70"/>
    <p:sldId id="660" r:id="rId71"/>
    <p:sldId id="657" r:id="rId72"/>
    <p:sldId id="593" r:id="rId73"/>
    <p:sldId id="594" r:id="rId74"/>
    <p:sldId id="595" r:id="rId75"/>
    <p:sldId id="596" r:id="rId76"/>
    <p:sldId id="597" r:id="rId77"/>
    <p:sldId id="598" r:id="rId78"/>
    <p:sldId id="643" r:id="rId79"/>
    <p:sldId id="658" r:id="rId80"/>
    <p:sldId id="599" r:id="rId81"/>
    <p:sldId id="600" r:id="rId82"/>
    <p:sldId id="601" r:id="rId83"/>
    <p:sldId id="602" r:id="rId84"/>
    <p:sldId id="603" r:id="rId85"/>
    <p:sldId id="604" r:id="rId86"/>
    <p:sldId id="606" r:id="rId87"/>
    <p:sldId id="642" r:id="rId88"/>
    <p:sldId id="659" r:id="rId89"/>
    <p:sldId id="486" r:id="rId90"/>
    <p:sldId id="487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7" autoAdjust="0"/>
    <p:restoredTop sz="94660"/>
  </p:normalViewPr>
  <p:slideViewPr>
    <p:cSldViewPr>
      <p:cViewPr>
        <p:scale>
          <a:sx n="60" d="100"/>
          <a:sy n="60" d="100"/>
        </p:scale>
        <p:origin x="-19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26"/>
            <a:ext cx="9126557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7443" y="1140291"/>
            <a:ext cx="9144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000" b="1" dirty="0" smtClean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sz="5000" b="1" dirty="0">
                <a:solidFill>
                  <a:srgbClr val="FFFF00"/>
                </a:solidFill>
              </a:rPr>
              <a:t> </a:t>
            </a:r>
            <a:r>
              <a:rPr lang="en-US" sz="5000" b="1" dirty="0" smtClean="0">
                <a:solidFill>
                  <a:srgbClr val="FFFF00"/>
                </a:solidFill>
              </a:rPr>
              <a:t>     Week 5!</a:t>
            </a:r>
            <a:endParaRPr lang="en-US" sz="5000" b="1" dirty="0">
              <a:solidFill>
                <a:srgbClr val="FFFF00"/>
              </a:solidFill>
            </a:endParaRPr>
          </a:p>
          <a:p>
            <a:pPr eaLnBrk="1" hangingPunct="1"/>
            <a:endParaRPr lang="en-US" sz="30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Analytic Trigonometry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11035"/>
            <a:ext cx="91494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http://www.lab-initio.com/images/fullsize/nz211.jpg</a:t>
            </a:r>
          </a:p>
        </p:txBody>
      </p:sp>
    </p:spTree>
    <p:extLst>
      <p:ext uri="{BB962C8B-B14F-4D97-AF65-F5344CB8AC3E}">
        <p14:creationId xmlns:p14="http://schemas.microsoft.com/office/powerpoint/2010/main" val="19474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Inverse </a:t>
            </a:r>
            <a:r>
              <a:rPr lang="en-US" dirty="0"/>
              <a:t>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Undo a function</a:t>
            </a:r>
          </a:p>
        </p:txBody>
      </p:sp>
    </p:spTree>
    <p:extLst>
      <p:ext uri="{BB962C8B-B14F-4D97-AF65-F5344CB8AC3E}">
        <p14:creationId xmlns:p14="http://schemas.microsoft.com/office/powerpoint/2010/main" val="19741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want to “undo” an addition, you </a:t>
            </a:r>
            <a:r>
              <a:rPr lang="en-US" dirty="0" smtClean="0"/>
              <a:t>...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Inverse </a:t>
            </a:r>
            <a:r>
              <a:rPr lang="en-US" dirty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19798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want to “undo” a multiplication, you 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Inverse </a:t>
            </a:r>
            <a:r>
              <a:rPr lang="en-US" dirty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8255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want to “undo an exponent, you </a:t>
            </a:r>
            <a:r>
              <a:rPr lang="en-US" dirty="0" smtClean="0"/>
              <a:t>...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Inverse </a:t>
            </a:r>
            <a:r>
              <a:rPr lang="en-US" dirty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118852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all called “inverse” functions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Inverse </a:t>
            </a:r>
            <a:r>
              <a:rPr lang="en-US" dirty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336951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function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/>
              <a:t> (x)</a:t>
            </a:r>
          </a:p>
          <a:p>
            <a:endParaRPr lang="en-US" sz="2000" dirty="0"/>
          </a:p>
          <a:p>
            <a:r>
              <a:rPr lang="en-US" dirty="0" smtClean="0"/>
              <a:t>has an inverse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/>
              <a:t> </a:t>
            </a:r>
            <a:r>
              <a:rPr lang="en-US" baseline="30000" dirty="0" smtClean="0"/>
              <a:t>-1 </a:t>
            </a:r>
            <a:r>
              <a:rPr lang="en-US" dirty="0" smtClean="0"/>
              <a:t>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Naturally, we want a way to “undo” trig functions, too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Inverse 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65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Trig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inverse of a trig function “undoes” the trig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87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What angle will give you a sin of approximately 0.7071?</a:t>
            </a:r>
          </a:p>
          <a:p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7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sin(45°) ≈ 0.7071</a:t>
            </a:r>
          </a:p>
          <a:p>
            <a:endParaRPr lang="en-US" sz="2000" dirty="0"/>
          </a:p>
          <a:p>
            <a:r>
              <a:rPr lang="en-US" dirty="0" smtClean="0"/>
              <a:t>Then sin</a:t>
            </a:r>
            <a:r>
              <a:rPr lang="en-US" baseline="30000" dirty="0" smtClean="0"/>
              <a:t>-1</a:t>
            </a:r>
            <a:r>
              <a:rPr lang="en-US" dirty="0" smtClean="0"/>
              <a:t>(0.7071) ≈ 45</a:t>
            </a:r>
            <a:r>
              <a:rPr lang="en-US" dirty="0"/>
              <a:t>°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6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will be going over:</a:t>
            </a:r>
          </a:p>
          <a:p>
            <a:endParaRPr lang="en-US" sz="1500" dirty="0" smtClean="0"/>
          </a:p>
          <a:p>
            <a:r>
              <a:rPr lang="en-US" dirty="0" smtClean="0"/>
              <a:t>	Review of transforms of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trig functions</a:t>
            </a:r>
          </a:p>
          <a:p>
            <a:r>
              <a:rPr lang="en-US" dirty="0"/>
              <a:t>	</a:t>
            </a:r>
            <a:r>
              <a:rPr lang="en-US" dirty="0" smtClean="0"/>
              <a:t>Inverses of </a:t>
            </a:r>
            <a:r>
              <a:rPr lang="en-US" smtClean="0"/>
              <a:t>trig functions,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circuit analysis</a:t>
            </a:r>
          </a:p>
          <a:p>
            <a:r>
              <a:rPr lang="en-US" dirty="0"/>
              <a:t>	</a:t>
            </a:r>
            <a:r>
              <a:rPr lang="en-US" dirty="0" smtClean="0"/>
              <a:t>Area of a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46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Trig Functions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sin(45°) ≈ 0.7071</a:t>
            </a:r>
          </a:p>
          <a:p>
            <a:endParaRPr lang="en-US" sz="2000" dirty="0"/>
          </a:p>
          <a:p>
            <a:r>
              <a:rPr lang="en-US" dirty="0" smtClean="0"/>
              <a:t>sin</a:t>
            </a:r>
            <a:r>
              <a:rPr lang="en-US" baseline="30000" dirty="0" smtClean="0"/>
              <a:t>-1</a:t>
            </a:r>
            <a:r>
              <a:rPr lang="en-US" dirty="0" smtClean="0"/>
              <a:t>(0.7071) ≈ 45°</a:t>
            </a:r>
          </a:p>
          <a:p>
            <a:endParaRPr lang="en-US" sz="3000" dirty="0"/>
          </a:p>
          <a:p>
            <a:r>
              <a:rPr lang="en-US" dirty="0" smtClean="0"/>
              <a:t>So, an inverse trig function tells you the ANGLE that would give you that trig function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44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inverse of a sine is called an </a:t>
            </a:r>
            <a:endParaRPr lang="en-US" dirty="0" smtClean="0"/>
          </a:p>
          <a:p>
            <a:pPr algn="ctr"/>
            <a:r>
              <a:rPr lang="en-US" dirty="0" smtClean="0"/>
              <a:t>“</a:t>
            </a:r>
            <a:r>
              <a:rPr lang="en-US" dirty="0"/>
              <a:t>arcsine”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5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On </a:t>
            </a:r>
            <a:r>
              <a:rPr lang="en-US" dirty="0"/>
              <a:t>your calculator, </a:t>
            </a:r>
            <a:r>
              <a:rPr lang="en-US" dirty="0" smtClean="0"/>
              <a:t>it </a:t>
            </a:r>
            <a:r>
              <a:rPr lang="en-US" dirty="0"/>
              <a:t>is shown as: </a:t>
            </a:r>
            <a:endParaRPr lang="en-US" dirty="0" smtClean="0"/>
          </a:p>
          <a:p>
            <a:pPr algn="ctr"/>
            <a:r>
              <a:rPr lang="en-US" dirty="0" smtClean="0"/>
              <a:t>sin</a:t>
            </a:r>
            <a:r>
              <a:rPr lang="en-US" sz="2000" dirty="0" smtClean="0"/>
              <a:t> 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07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found on your calculator usually as a “shift” of the trig function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Trig Functions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26"/>
          <a:stretch/>
        </p:blipFill>
        <p:spPr bwMode="auto">
          <a:xfrm>
            <a:off x="4724400" y="2667000"/>
            <a:ext cx="4000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743200" y="2895600"/>
            <a:ext cx="3048000" cy="2895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036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Likewise </a:t>
            </a:r>
            <a:r>
              <a:rPr lang="en-US" dirty="0"/>
              <a:t>for cos and tan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87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638800"/>
          </a:xfrm>
        </p:spPr>
        <p:txBody>
          <a:bodyPr/>
          <a:lstStyle/>
          <a:p>
            <a:r>
              <a:rPr lang="en-US" dirty="0" smtClean="0"/>
              <a:t>Calculate</a:t>
            </a:r>
            <a:r>
              <a:rPr lang="en-US" i="1" dirty="0" smtClean="0"/>
              <a:t> </a:t>
            </a:r>
            <a:r>
              <a:rPr lang="en-US" dirty="0" smtClean="0"/>
              <a:t>the angle in degrees:</a:t>
            </a:r>
            <a:endParaRPr lang="en-US" dirty="0"/>
          </a:p>
          <a:p>
            <a:r>
              <a:rPr lang="en-US" sz="2000" dirty="0"/>
              <a:t> </a:t>
            </a:r>
          </a:p>
          <a:p>
            <a:r>
              <a:rPr lang="en-US" dirty="0" smtClean="0"/>
              <a:t>cos</a:t>
            </a:r>
            <a:r>
              <a:rPr lang="en-US" sz="2000" dirty="0"/>
              <a:t> 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(0.7314)</a:t>
            </a:r>
            <a:endParaRPr lang="en-US" dirty="0"/>
          </a:p>
          <a:p>
            <a:r>
              <a:rPr lang="en-US" sz="2000" dirty="0"/>
              <a:t> </a:t>
            </a:r>
          </a:p>
          <a:p>
            <a:r>
              <a:rPr lang="en-US" dirty="0" smtClean="0"/>
              <a:t>sin</a:t>
            </a:r>
            <a:r>
              <a:rPr lang="en-US" sz="2000" dirty="0"/>
              <a:t> 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(-0.4384)</a:t>
            </a:r>
            <a:endParaRPr lang="en-US" dirty="0"/>
          </a:p>
          <a:p>
            <a:r>
              <a:rPr lang="en-US" sz="2000" dirty="0"/>
              <a:t> </a:t>
            </a:r>
          </a:p>
          <a:p>
            <a:r>
              <a:rPr lang="en-US" dirty="0" smtClean="0"/>
              <a:t>tan</a:t>
            </a:r>
            <a:r>
              <a:rPr lang="en-US" sz="2000" dirty="0"/>
              <a:t> 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(-2.4751)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 INVERSE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 1,2,3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10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638800"/>
          </a:xfrm>
        </p:spPr>
        <p:txBody>
          <a:bodyPr/>
          <a:lstStyle/>
          <a:p>
            <a:r>
              <a:rPr lang="en-US" dirty="0" smtClean="0"/>
              <a:t>Calculate</a:t>
            </a:r>
            <a:r>
              <a:rPr lang="en-US" i="1" dirty="0" smtClean="0"/>
              <a:t> </a:t>
            </a:r>
            <a:r>
              <a:rPr lang="en-US" dirty="0" smtClean="0"/>
              <a:t>the angle in radians:</a:t>
            </a:r>
            <a:endParaRPr lang="en-US" dirty="0"/>
          </a:p>
          <a:p>
            <a:r>
              <a:rPr lang="en-US" sz="2000" dirty="0"/>
              <a:t> </a:t>
            </a:r>
          </a:p>
          <a:p>
            <a:r>
              <a:rPr lang="en-US" dirty="0" smtClean="0"/>
              <a:t>cos</a:t>
            </a:r>
            <a:r>
              <a:rPr lang="en-US" sz="2000" dirty="0"/>
              <a:t> 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(-0.6213)</a:t>
            </a:r>
            <a:endParaRPr lang="en-US" dirty="0"/>
          </a:p>
          <a:p>
            <a:r>
              <a:rPr lang="en-US" sz="2000" dirty="0"/>
              <a:t> </a:t>
            </a:r>
          </a:p>
          <a:p>
            <a:r>
              <a:rPr lang="en-US" dirty="0" smtClean="0"/>
              <a:t>sin</a:t>
            </a:r>
            <a:r>
              <a:rPr lang="en-US" sz="2000" dirty="0"/>
              <a:t> 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(0.1129)</a:t>
            </a:r>
            <a:endParaRPr lang="en-US" dirty="0"/>
          </a:p>
          <a:p>
            <a:r>
              <a:rPr lang="en-US" sz="2000" dirty="0"/>
              <a:t> </a:t>
            </a:r>
          </a:p>
          <a:p>
            <a:r>
              <a:rPr lang="en-US" dirty="0" smtClean="0"/>
              <a:t>tan</a:t>
            </a:r>
            <a:r>
              <a:rPr lang="en-US" sz="2000" dirty="0"/>
              <a:t> 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(27.6821)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 INVERSE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 4,5,6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07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inverse trig function tells you the ANGLE that would give you that trig function value</a:t>
            </a:r>
          </a:p>
        </p:txBody>
      </p:sp>
    </p:spTree>
    <p:extLst>
      <p:ext uri="{BB962C8B-B14F-4D97-AF65-F5344CB8AC3E}">
        <p14:creationId xmlns:p14="http://schemas.microsoft.com/office/powerpoint/2010/main" val="2278426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Find the angle </a:t>
            </a:r>
            <a:r>
              <a:rPr lang="en-US" i="1" dirty="0"/>
              <a:t>θ </a:t>
            </a:r>
            <a:r>
              <a:rPr lang="en-US" dirty="0"/>
              <a:t>in radians </a:t>
            </a:r>
            <a:r>
              <a:rPr lang="en-US" dirty="0" smtClean="0"/>
              <a:t>with a </a:t>
            </a:r>
            <a:r>
              <a:rPr lang="en-US" dirty="0"/>
              <a:t>trig function value of: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cos </a:t>
            </a:r>
            <a:r>
              <a:rPr lang="en-US" i="1" dirty="0"/>
              <a:t>θ</a:t>
            </a:r>
            <a:r>
              <a:rPr lang="en-US" dirty="0"/>
              <a:t> = -</a:t>
            </a:r>
            <a:r>
              <a:rPr lang="en-US" dirty="0" smtClean="0"/>
              <a:t>0.2756		</a:t>
            </a:r>
            <a:r>
              <a:rPr lang="en-US" i="1" dirty="0"/>
              <a:t> θ</a:t>
            </a:r>
            <a:r>
              <a:rPr lang="en-US" dirty="0"/>
              <a:t> </a:t>
            </a:r>
            <a:r>
              <a:rPr lang="en-US" dirty="0" smtClean="0"/>
              <a:t>= ?</a:t>
            </a:r>
            <a:endParaRPr lang="en-US" dirty="0"/>
          </a:p>
          <a:p>
            <a:r>
              <a:rPr lang="en-US" sz="2000" dirty="0"/>
              <a:t> </a:t>
            </a:r>
          </a:p>
          <a:p>
            <a:r>
              <a:rPr lang="en-US" dirty="0"/>
              <a:t>sin </a:t>
            </a:r>
            <a:r>
              <a:rPr lang="en-US" i="1" dirty="0"/>
              <a:t>θ</a:t>
            </a:r>
            <a:r>
              <a:rPr lang="en-US" dirty="0"/>
              <a:t> = </a:t>
            </a:r>
            <a:r>
              <a:rPr lang="en-US" dirty="0" smtClean="0"/>
              <a:t>0.6561		 </a:t>
            </a:r>
            <a:r>
              <a:rPr lang="en-US" i="1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= ?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tan </a:t>
            </a:r>
            <a:r>
              <a:rPr lang="en-US" i="1" dirty="0"/>
              <a:t>θ</a:t>
            </a:r>
            <a:r>
              <a:rPr lang="en-US" dirty="0"/>
              <a:t> = </a:t>
            </a:r>
            <a:r>
              <a:rPr lang="en-US" dirty="0" smtClean="0"/>
              <a:t>28.6363		 </a:t>
            </a:r>
            <a:r>
              <a:rPr lang="en-US" i="1" dirty="0"/>
              <a:t>θ</a:t>
            </a:r>
            <a:r>
              <a:rPr lang="en-US" dirty="0"/>
              <a:t> =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 INVERSE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 7,8,9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45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32633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200" dirty="0" smtClean="0"/>
              <a:t>Obj 1) </a:t>
            </a:r>
            <a:r>
              <a:rPr lang="en-US" sz="3200" dirty="0"/>
              <a:t>Apply the six trigonometric functions and their </a:t>
            </a:r>
            <a:r>
              <a:rPr lang="en-US" sz="3200" dirty="0">
                <a:solidFill>
                  <a:srgbClr val="FFC000"/>
                </a:solidFill>
              </a:rPr>
              <a:t>inverses</a:t>
            </a:r>
            <a:r>
              <a:rPr lang="en-US" sz="3200" dirty="0"/>
              <a:t> to solve problems using degree and radian measures, right triangles and unit </a:t>
            </a:r>
            <a:r>
              <a:rPr lang="en-US" sz="3200" dirty="0" smtClean="0"/>
              <a:t>circles </a:t>
            </a:r>
            <a:endParaRPr lang="en-US" sz="3200" dirty="0"/>
          </a:p>
          <a:p>
            <a:endParaRPr lang="en-US" sz="1000" dirty="0" smtClean="0"/>
          </a:p>
          <a:p>
            <a:r>
              <a:rPr lang="en-US" sz="3200" dirty="0" smtClean="0"/>
              <a:t>Obj 5) </a:t>
            </a:r>
            <a:r>
              <a:rPr lang="en-US" sz="3200" dirty="0" smtClean="0">
                <a:solidFill>
                  <a:srgbClr val="FFC000"/>
                </a:solidFill>
              </a:rPr>
              <a:t>Find </a:t>
            </a:r>
            <a:r>
              <a:rPr lang="en-US" sz="3200" dirty="0">
                <a:solidFill>
                  <a:srgbClr val="FFC000"/>
                </a:solidFill>
              </a:rPr>
              <a:t>the area of any triangle</a:t>
            </a:r>
            <a:endParaRPr lang="en-US" sz="3200" dirty="0" smtClean="0">
              <a:solidFill>
                <a:srgbClr val="FFC000"/>
              </a:solidFill>
            </a:endParaRPr>
          </a:p>
          <a:p>
            <a:endParaRPr lang="en-US" sz="1000" dirty="0" smtClean="0"/>
          </a:p>
          <a:p>
            <a:pPr lvl="0">
              <a:spcBef>
                <a:spcPts val="960"/>
              </a:spcBef>
            </a:pPr>
            <a:r>
              <a:rPr lang="en-US" sz="3200" dirty="0" smtClean="0"/>
              <a:t>Obj 9) </a:t>
            </a:r>
            <a:r>
              <a:rPr lang="en-US" sz="3200" dirty="0">
                <a:solidFill>
                  <a:srgbClr val="FFC000"/>
                </a:solidFill>
              </a:rPr>
              <a:t>Solve a problem </a:t>
            </a:r>
            <a:r>
              <a:rPr lang="en-US" sz="3200" dirty="0"/>
              <a:t>by identifying the given data, making a sketch as appropriate, using trigonometric tools to model the problem, and calculating the final </a:t>
            </a:r>
            <a:r>
              <a:rPr lang="en-US" sz="3200" dirty="0" smtClean="0"/>
              <a:t>answer 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bad news…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27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bad news…</a:t>
            </a:r>
          </a:p>
          <a:p>
            <a:r>
              <a:rPr lang="en-US" dirty="0" smtClean="0"/>
              <a:t>The notation </a:t>
            </a:r>
            <a:r>
              <a:rPr lang="en-US" dirty="0"/>
              <a:t>cos</a:t>
            </a:r>
            <a:r>
              <a:rPr lang="en-US" sz="2000" dirty="0"/>
              <a:t> </a:t>
            </a:r>
            <a:r>
              <a:rPr lang="en-US" baseline="30000" dirty="0"/>
              <a:t>-1</a:t>
            </a:r>
            <a:r>
              <a:rPr lang="en-US" dirty="0"/>
              <a:t>(0.7314</a:t>
            </a:r>
            <a:r>
              <a:rPr lang="en-US" dirty="0" smtClean="0"/>
              <a:t>)</a:t>
            </a:r>
          </a:p>
          <a:p>
            <a:r>
              <a:rPr lang="en-US" dirty="0" smtClean="0"/>
              <a:t>would USUALLY mean:</a:t>
            </a:r>
          </a:p>
          <a:p>
            <a:r>
              <a:rPr lang="en-US" dirty="0" smtClean="0"/>
              <a:t>			</a:t>
            </a:r>
            <a:r>
              <a:rPr lang="en-US" u="sng" dirty="0" smtClean="0"/>
              <a:t>      1      </a:t>
            </a:r>
            <a:r>
              <a:rPr lang="en-US" u="sng" dirty="0" smtClean="0">
                <a:solidFill>
                  <a:schemeClr val="bg1"/>
                </a:solidFill>
              </a:rPr>
              <a:t>.</a:t>
            </a:r>
            <a:endParaRPr lang="en-US" u="sng" dirty="0">
              <a:solidFill>
                <a:schemeClr val="bg1"/>
              </a:solidFill>
            </a:endParaRPr>
          </a:p>
          <a:p>
            <a:r>
              <a:rPr lang="en-US" dirty="0" smtClean="0"/>
              <a:t>			cos(0.7314)</a:t>
            </a:r>
          </a:p>
          <a:p>
            <a:r>
              <a:rPr lang="en-US" dirty="0" smtClean="0"/>
              <a:t>(which would be the secant, so it’s not… but don’t let the notation confuse you!)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82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another notation for inverse trig functions that avoids this </a:t>
            </a:r>
            <a:r>
              <a:rPr lang="en-US" dirty="0" smtClean="0"/>
              <a:t>ambiguity:</a:t>
            </a:r>
          </a:p>
          <a:p>
            <a:endParaRPr lang="en-US" sz="1000" dirty="0"/>
          </a:p>
          <a:p>
            <a:pPr algn="ctr"/>
            <a:r>
              <a:rPr lang="en-US" dirty="0"/>
              <a:t>cos</a:t>
            </a:r>
            <a:r>
              <a:rPr lang="en-US" baseline="30000" dirty="0"/>
              <a:t>−1</a:t>
            </a:r>
            <a:r>
              <a:rPr lang="en-US" dirty="0"/>
              <a:t>(x)=</a:t>
            </a:r>
            <a:r>
              <a:rPr lang="en-US" dirty="0" err="1"/>
              <a:t>arccos</a:t>
            </a:r>
            <a:r>
              <a:rPr lang="en-US" dirty="0"/>
              <a:t>(x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sin</a:t>
            </a:r>
            <a:r>
              <a:rPr lang="en-US" baseline="30000" dirty="0"/>
              <a:t>−1</a:t>
            </a:r>
            <a:r>
              <a:rPr lang="en-US" dirty="0"/>
              <a:t>(x)=</a:t>
            </a:r>
            <a:r>
              <a:rPr lang="en-US" dirty="0" err="1"/>
              <a:t>arcsin</a:t>
            </a:r>
            <a:r>
              <a:rPr lang="en-US" dirty="0"/>
              <a:t>(x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tan</a:t>
            </a:r>
            <a:r>
              <a:rPr lang="en-US" baseline="30000" dirty="0"/>
              <a:t>−1</a:t>
            </a:r>
            <a:r>
              <a:rPr lang="en-US" dirty="0"/>
              <a:t>(x)=</a:t>
            </a:r>
            <a:r>
              <a:rPr lang="en-US" dirty="0" err="1"/>
              <a:t>arctan</a:t>
            </a:r>
            <a:r>
              <a:rPr lang="en-US" dirty="0"/>
              <a:t>(x)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78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remember:</a:t>
            </a:r>
          </a:p>
          <a:p>
            <a:endParaRPr lang="en-US" sz="1000" dirty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cos</a:t>
            </a:r>
            <a:r>
              <a:rPr lang="en-US" baseline="30000" dirty="0"/>
              <a:t>−1</a:t>
            </a:r>
            <a:r>
              <a:rPr lang="en-US" dirty="0"/>
              <a:t>(x</a:t>
            </a:r>
            <a:r>
              <a:rPr lang="en-US" dirty="0" smtClean="0"/>
              <a:t>)	   ⇔	x = cos(</a:t>
            </a:r>
            <a:r>
              <a:rPr lang="el-GR" dirty="0"/>
              <a:t>θ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sin</a:t>
            </a:r>
            <a:r>
              <a:rPr lang="en-US" baseline="30000" dirty="0"/>
              <a:t>−1</a:t>
            </a:r>
            <a:r>
              <a:rPr lang="en-US" dirty="0"/>
              <a:t>(x</a:t>
            </a:r>
            <a:r>
              <a:rPr lang="en-US" dirty="0" smtClean="0"/>
              <a:t>)	   ⇔	x = sin(</a:t>
            </a:r>
            <a:r>
              <a:rPr lang="el-GR" dirty="0"/>
              <a:t>θ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tan</a:t>
            </a:r>
            <a:r>
              <a:rPr lang="en-US" baseline="30000" dirty="0"/>
              <a:t>−1</a:t>
            </a:r>
            <a:r>
              <a:rPr lang="en-US" dirty="0"/>
              <a:t>(x</a:t>
            </a:r>
            <a:r>
              <a:rPr lang="en-US" dirty="0" smtClean="0"/>
              <a:t>)	   ⇔	x = tan(</a:t>
            </a:r>
            <a:r>
              <a:rPr lang="el-GR" dirty="0"/>
              <a:t>θ)</a:t>
            </a:r>
            <a:br>
              <a:rPr lang="el-G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9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6760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it’s used for…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20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electronics, the value of the phase angle </a:t>
                </a:r>
                <a:r>
                  <a:rPr lang="el-GR" i="1" dirty="0" smtClean="0"/>
                  <a:t>θ</a:t>
                </a:r>
                <a:r>
                  <a:rPr lang="en-US" dirty="0" smtClean="0"/>
                  <a:t> in series RC circuits is expressed as:</a:t>
                </a:r>
              </a:p>
              <a:p>
                <a:r>
                  <a:rPr lang="en-US" i="1" dirty="0" smtClean="0"/>
                  <a:t>		</a:t>
                </a:r>
                <a:r>
                  <a:rPr lang="el-GR" i="1" dirty="0" smtClean="0"/>
                  <a:t>θ</a:t>
                </a:r>
                <a:r>
                  <a:rPr lang="en-US" dirty="0" smtClean="0"/>
                  <a:t> = tan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860729" y="3124200"/>
            <a:ext cx="32832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capacitive reactance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6929" y="4552146"/>
            <a:ext cx="17395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resistance</a:t>
            </a:r>
            <a:endParaRPr lang="en-US" sz="2500" dirty="0">
              <a:solidFill>
                <a:srgbClr val="CCFF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36929" y="3601254"/>
            <a:ext cx="616272" cy="142473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 flipV="1">
            <a:off x="5486400" y="4343400"/>
            <a:ext cx="450529" cy="447273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19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value of the phase angle </a:t>
                </a:r>
                <a:r>
                  <a:rPr lang="el-GR" i="1" dirty="0" smtClean="0"/>
                  <a:t>θ</a:t>
                </a:r>
                <a:r>
                  <a:rPr lang="en-US" dirty="0" smtClean="0"/>
                  <a:t> is also expressed as:</a:t>
                </a:r>
              </a:p>
              <a:p>
                <a:r>
                  <a:rPr lang="en-US" i="1" dirty="0" smtClean="0"/>
                  <a:t>		</a:t>
                </a:r>
                <a:r>
                  <a:rPr lang="el-GR" i="1" dirty="0" smtClean="0"/>
                  <a:t>θ</a:t>
                </a:r>
                <a:r>
                  <a:rPr lang="en-US" dirty="0" smtClean="0"/>
                  <a:t> = tan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R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860729" y="2590800"/>
            <a:ext cx="23391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source voltage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6929" y="4018746"/>
            <a:ext cx="25571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resistor voltage</a:t>
            </a:r>
            <a:endParaRPr lang="en-US" sz="2500" dirty="0">
              <a:solidFill>
                <a:srgbClr val="CCFF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36929" y="3067854"/>
            <a:ext cx="616272" cy="142473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791200" y="3962400"/>
            <a:ext cx="384336" cy="111818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249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electronics, the value of the phase angle </a:t>
                </a:r>
                <a:r>
                  <a:rPr lang="el-GR" i="1" dirty="0" smtClean="0"/>
                  <a:t>θ</a:t>
                </a:r>
                <a:r>
                  <a:rPr lang="en-US" dirty="0" smtClean="0"/>
                  <a:t> in parallel RC circuits is expressed as:</a:t>
                </a:r>
              </a:p>
              <a:p>
                <a:r>
                  <a:rPr lang="en-US" i="1" dirty="0" smtClean="0"/>
                  <a:t>		</a:t>
                </a:r>
                <a:r>
                  <a:rPr lang="el-GR" i="1" dirty="0" smtClean="0"/>
                  <a:t>θ</a:t>
                </a:r>
                <a:r>
                  <a:rPr lang="en-US" dirty="0" smtClean="0"/>
                  <a:t> = tan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b="1" i="1" dirty="0" smtClean="0"/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b="1" i="1" dirty="0" smtClean="0"/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R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397276" y="3124200"/>
            <a:ext cx="21371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total current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4552146"/>
            <a:ext cx="26677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resistor current</a:t>
            </a:r>
            <a:endParaRPr lang="en-US" sz="2500" dirty="0">
              <a:solidFill>
                <a:srgbClr val="CCFF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36929" y="3601254"/>
            <a:ext cx="616272" cy="142473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 flipV="1">
            <a:off x="5791200" y="4552146"/>
            <a:ext cx="457200" cy="238527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05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Or:</a:t>
                </a:r>
              </a:p>
              <a:p>
                <a:r>
                  <a:rPr lang="en-US" i="1" dirty="0" smtClean="0"/>
                  <a:t>		</a:t>
                </a:r>
                <a:r>
                  <a:rPr lang="el-GR" i="1" dirty="0" smtClean="0"/>
                  <a:t>θ</a:t>
                </a:r>
                <a:r>
                  <a:rPr lang="en-US" dirty="0" smtClean="0"/>
                  <a:t> = tan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09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smtClean="0">
                <a:solidFill>
                  <a:srgbClr val="CCFF66"/>
                </a:solidFill>
                <a:latin typeface="Arial" charset="0"/>
                <a:cs typeface="Arial" charset="0"/>
              </a:rPr>
              <a:t> </a:t>
            </a:r>
          </a:p>
          <a:p>
            <a:endParaRPr lang="en-US" alt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5643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www.hrexaminer.com</a:t>
            </a:r>
          </a:p>
        </p:txBody>
      </p:sp>
    </p:spTree>
    <p:extLst>
      <p:ext uri="{BB962C8B-B14F-4D97-AF65-F5344CB8AC3E}">
        <p14:creationId xmlns:p14="http://schemas.microsoft.com/office/powerpoint/2010/main" val="24663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a problem: your calculator will give you the “first” answer it comes up with</a:t>
            </a:r>
          </a:p>
        </p:txBody>
      </p:sp>
    </p:spTree>
    <p:extLst>
      <p:ext uri="{BB962C8B-B14F-4D97-AF65-F5344CB8AC3E}">
        <p14:creationId xmlns:p14="http://schemas.microsoft.com/office/powerpoint/2010/main" val="2517019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a problem: your calculator will give you the “first” answer it comes up with</a:t>
            </a:r>
          </a:p>
          <a:p>
            <a:endParaRPr lang="en-US" sz="2000" dirty="0"/>
          </a:p>
          <a:p>
            <a:r>
              <a:rPr lang="en-US" dirty="0" smtClean="0"/>
              <a:t>This will be in quadrant I or II</a:t>
            </a:r>
          </a:p>
        </p:txBody>
      </p:sp>
    </p:spTree>
    <p:extLst>
      <p:ext uri="{BB962C8B-B14F-4D97-AF65-F5344CB8AC3E}">
        <p14:creationId xmlns:p14="http://schemas.microsoft.com/office/powerpoint/2010/main" val="1961540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a problem: your calculator will give you the “first” answer it comes up with</a:t>
            </a:r>
          </a:p>
          <a:p>
            <a:endParaRPr lang="en-US" sz="2000" dirty="0"/>
          </a:p>
          <a:p>
            <a:r>
              <a:rPr lang="en-US" dirty="0" smtClean="0"/>
              <a:t>This will be in quadrant I or II</a:t>
            </a:r>
          </a:p>
          <a:p>
            <a:endParaRPr lang="en-US" sz="2000" dirty="0"/>
          </a:p>
          <a:p>
            <a:r>
              <a:rPr lang="en-US" dirty="0" smtClean="0"/>
              <a:t>But, your answer may need to be in QIII or QIV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40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computing tan</a:t>
                </a:r>
                <a:r>
                  <a:rPr lang="en-US" baseline="30000" dirty="0"/>
                  <a:t>−1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A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add </a:t>
                </a:r>
                <a:r>
                  <a:rPr lang="en-US" dirty="0" smtClean="0"/>
                  <a:t>180° </a:t>
                </a:r>
                <a:r>
                  <a:rPr lang="en-US" dirty="0"/>
                  <a:t>to the calculator’s answer if the denominator </a:t>
                </a:r>
                <a:r>
                  <a:rPr lang="en-US" dirty="0" smtClean="0"/>
                  <a:t>(B) </a:t>
                </a:r>
                <a:r>
                  <a:rPr lang="en-US" dirty="0"/>
                  <a:t>is </a:t>
                </a:r>
                <a:r>
                  <a:rPr lang="en-US" dirty="0" smtClean="0"/>
                  <a:t>negative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r="-3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019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RC lag circuit :</a:t>
                </a:r>
              </a:p>
              <a:p>
                <a:r>
                  <a:rPr lang="en-US" i="1" dirty="0" smtClean="0"/>
                  <a:t>	   </a:t>
                </a:r>
                <a:r>
                  <a:rPr lang="el-GR" i="1" dirty="0" smtClean="0">
                    <a:cs typeface="Times New Roman" panose="02020603050405020304" pitchFamily="18" charset="0"/>
                  </a:rPr>
                  <a:t>Φ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/>
                  <a:t>= 90° - tan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8600" y="3482861"/>
            <a:ext cx="15552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phase lag</a:t>
            </a:r>
            <a:endParaRPr lang="en-US" sz="2500" dirty="0">
              <a:solidFill>
                <a:srgbClr val="CC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52600" y="3124200"/>
            <a:ext cx="457200" cy="358662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094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RC lead circuit :</a:t>
                </a:r>
              </a:p>
              <a:p>
                <a:pPr algn="ctr"/>
                <a:r>
                  <a:rPr lang="el-GR" i="1" dirty="0" smtClean="0">
                    <a:cs typeface="Times New Roman" panose="02020603050405020304" pitchFamily="18" charset="0"/>
                  </a:rPr>
                  <a:t>Φ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/>
                  <a:t>= tan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14400" y="3482861"/>
            <a:ext cx="17491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phase lead</a:t>
            </a:r>
            <a:endParaRPr lang="en-US" sz="2500" dirty="0">
              <a:solidFill>
                <a:srgbClr val="CC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38400" y="3124200"/>
            <a:ext cx="457200" cy="358662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8521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Determine the impedance and phase angle of the RC circuit: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 INVERSE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78172" y="2133600"/>
            <a:ext cx="3762858" cy="2108435"/>
            <a:chOff x="1204051" y="1820555"/>
            <a:chExt cx="5632613" cy="3513445"/>
          </a:xfrm>
        </p:grpSpPr>
        <p:grpSp>
          <p:nvGrpSpPr>
            <p:cNvPr id="57" name="Group 56"/>
            <p:cNvGrpSpPr/>
            <p:nvPr/>
          </p:nvGrpSpPr>
          <p:grpSpPr>
            <a:xfrm>
              <a:off x="1204051" y="1820555"/>
              <a:ext cx="5632613" cy="3513445"/>
              <a:chOff x="1204051" y="2353955"/>
              <a:chExt cx="5632613" cy="35134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4864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864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03264" y="3581400"/>
                <a:ext cx="6096" cy="18288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5769864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7143" r="-26190" b="-92157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44196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094338" y="3425031"/>
                <a:ext cx="1342141" cy="308769"/>
                <a:chOff x="3131627" y="3425031"/>
                <a:chExt cx="1342141" cy="30876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3246093" y="3425031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366655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09087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01691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477312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131627" y="34290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321367" y="35814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tangle 37"/>
              <p:cNvSpPr/>
              <p:nvPr/>
            </p:nvSpPr>
            <p:spPr>
              <a:xfrm>
                <a:off x="3483269" y="2734889"/>
                <a:ext cx="389851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237695" y="3580084"/>
                <a:ext cx="874868" cy="1316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0" idx="0"/>
              </p:cNvCxnSpPr>
              <p:nvPr/>
            </p:nvCxnSpPr>
            <p:spPr>
              <a:xfrm>
                <a:off x="2258568" y="3581400"/>
                <a:ext cx="0" cy="570689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4"/>
              </p:cNvCxnSpPr>
              <p:nvPr/>
            </p:nvCxnSpPr>
            <p:spPr>
              <a:xfrm flipH="1">
                <a:off x="2258568" y="4837889"/>
                <a:ext cx="0" cy="572311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752600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29384" y="3948796"/>
                <a:ext cx="685800" cy="889093"/>
                <a:chOff x="1929384" y="3948796"/>
                <a:chExt cx="685800" cy="8890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929384" y="4152089"/>
                  <a:ext cx="685800" cy="685800"/>
                </a:xfrm>
                <a:prstGeom prst="ellipse">
                  <a:avLst/>
                </a:prstGeom>
                <a:noFill/>
                <a:ln w="31750"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44624" y="3948796"/>
                  <a:ext cx="458781" cy="630941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500" b="1" dirty="0">
                      <a:solidFill>
                        <a:srgbClr val="CCFFFF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1204051" y="4112973"/>
                <a:ext cx="548549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CFFFF"/>
                    </a:solidFill>
                  </a:rPr>
                  <a:t>V</a:t>
                </a:r>
                <a:r>
                  <a:rPr lang="en-US" sz="2500" b="1" baseline="-25000" dirty="0" smtClean="0">
                    <a:solidFill>
                      <a:srgbClr val="CCFFFF"/>
                    </a:solidFill>
                  </a:rPr>
                  <a:t>S</a:t>
                </a:r>
                <a:endParaRPr lang="en-US" sz="2500" b="1" baseline="-25000" dirty="0">
                  <a:solidFill>
                    <a:srgbClr val="CCFFFF"/>
                  </a:solidFill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027015" y="3344289"/>
              <a:ext cx="962123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47 </a:t>
              </a:r>
              <a:r>
                <a:rPr lang="el-GR" sz="2500" b="1" dirty="0" smtClean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23905" y="3485346"/>
              <a:ext cx="115768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100 </a:t>
              </a:r>
              <a:r>
                <a:rPr lang="el-GR" sz="2500" b="1" dirty="0" smtClean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019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Determine the impedance:</a:t>
                </a:r>
              </a:p>
              <a:p>
                <a:r>
                  <a:rPr lang="en-US" dirty="0" smtClean="0">
                    <a:solidFill>
                      <a:srgbClr val="FFC000"/>
                    </a:solidFill>
                  </a:rPr>
                  <a:t>Impedance</a:t>
                </a:r>
                <a:r>
                  <a:rPr lang="en-US" dirty="0" smtClean="0"/>
                  <a:t> Z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comes from the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Pythagorean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Theorem: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Z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dirty="0"/>
                              <m:t>C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 INVERSE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78172" y="2133600"/>
            <a:ext cx="3762858" cy="2108435"/>
            <a:chOff x="1204051" y="1820555"/>
            <a:chExt cx="5632613" cy="3513445"/>
          </a:xfrm>
        </p:grpSpPr>
        <p:grpSp>
          <p:nvGrpSpPr>
            <p:cNvPr id="57" name="Group 56"/>
            <p:cNvGrpSpPr/>
            <p:nvPr/>
          </p:nvGrpSpPr>
          <p:grpSpPr>
            <a:xfrm>
              <a:off x="1204051" y="1820555"/>
              <a:ext cx="5632613" cy="3513445"/>
              <a:chOff x="1204051" y="2353955"/>
              <a:chExt cx="5632613" cy="35134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4864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864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03264" y="3581400"/>
                <a:ext cx="6096" cy="18288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5769864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7143" r="-26190" b="-92157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44196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094338" y="3425031"/>
                <a:ext cx="1342141" cy="308769"/>
                <a:chOff x="3131627" y="3425031"/>
                <a:chExt cx="1342141" cy="30876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3246093" y="3425031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366655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09087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01691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477312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131627" y="34290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321367" y="35814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tangle 37"/>
              <p:cNvSpPr/>
              <p:nvPr/>
            </p:nvSpPr>
            <p:spPr>
              <a:xfrm>
                <a:off x="3483269" y="2734889"/>
                <a:ext cx="389851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237695" y="3580084"/>
                <a:ext cx="874868" cy="1316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0" idx="0"/>
              </p:cNvCxnSpPr>
              <p:nvPr/>
            </p:nvCxnSpPr>
            <p:spPr>
              <a:xfrm>
                <a:off x="2258568" y="3581400"/>
                <a:ext cx="0" cy="570689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4"/>
              </p:cNvCxnSpPr>
              <p:nvPr/>
            </p:nvCxnSpPr>
            <p:spPr>
              <a:xfrm flipH="1">
                <a:off x="2258568" y="4837889"/>
                <a:ext cx="0" cy="572311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752600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29384" y="3948796"/>
                <a:ext cx="685800" cy="889093"/>
                <a:chOff x="1929384" y="3948796"/>
                <a:chExt cx="685800" cy="8890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929384" y="4152089"/>
                  <a:ext cx="685800" cy="685800"/>
                </a:xfrm>
                <a:prstGeom prst="ellipse">
                  <a:avLst/>
                </a:prstGeom>
                <a:noFill/>
                <a:ln w="31750"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44624" y="3948796"/>
                  <a:ext cx="458781" cy="630941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500" b="1" dirty="0">
                      <a:solidFill>
                        <a:srgbClr val="CCFFFF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1204051" y="4112973"/>
                <a:ext cx="548549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CFFFF"/>
                    </a:solidFill>
                  </a:rPr>
                  <a:t>V</a:t>
                </a:r>
                <a:r>
                  <a:rPr lang="en-US" sz="2500" b="1" baseline="-25000" dirty="0" smtClean="0">
                    <a:solidFill>
                      <a:srgbClr val="CCFFFF"/>
                    </a:solidFill>
                  </a:rPr>
                  <a:t>S</a:t>
                </a:r>
                <a:endParaRPr lang="en-US" sz="2500" b="1" baseline="-25000" dirty="0">
                  <a:solidFill>
                    <a:srgbClr val="CCFFFF"/>
                  </a:solidFill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027015" y="3344289"/>
              <a:ext cx="962123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47 </a:t>
              </a:r>
              <a:r>
                <a:rPr lang="el-GR" sz="2500" b="1" dirty="0" smtClean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23905" y="3485346"/>
              <a:ext cx="115768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100 </a:t>
              </a:r>
              <a:r>
                <a:rPr lang="el-GR" sz="2500" b="1" dirty="0" smtClean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9448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Determine the impedance:</a:t>
                </a:r>
              </a:p>
              <a:p>
                <a:r>
                  <a:rPr lang="en-US" dirty="0" smtClean="0"/>
                  <a:t>Impedance Z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comes from the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Pythagorean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Theorem:</a:t>
                </a:r>
              </a:p>
              <a:p>
                <a:pPr>
                  <a:spcBef>
                    <a:spcPts val="0"/>
                  </a:spcBef>
                </a:pPr>
                <a:endParaRPr lang="en-US" sz="15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Z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47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100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≈ 110.49 </a:t>
                </a:r>
                <a:r>
                  <a:rPr lang="el-GR" b="0" dirty="0">
                    <a:latin typeface="Arial" panose="020B0604020202020204" pitchFamily="34" charset="0"/>
                  </a:rPr>
                  <a:t>Ω</a:t>
                </a:r>
                <a:endParaRPr lang="en-US" b="0" dirty="0">
                  <a:latin typeface="Arial" panose="020B0604020202020204" pitchFamily="34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 INVERSE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78172" y="2133600"/>
            <a:ext cx="3762858" cy="2108435"/>
            <a:chOff x="1204051" y="1820555"/>
            <a:chExt cx="5632613" cy="3513445"/>
          </a:xfrm>
        </p:grpSpPr>
        <p:grpSp>
          <p:nvGrpSpPr>
            <p:cNvPr id="57" name="Group 56"/>
            <p:cNvGrpSpPr/>
            <p:nvPr/>
          </p:nvGrpSpPr>
          <p:grpSpPr>
            <a:xfrm>
              <a:off x="1204051" y="1820555"/>
              <a:ext cx="5632613" cy="3513445"/>
              <a:chOff x="1204051" y="2353955"/>
              <a:chExt cx="5632613" cy="35134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4864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864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03264" y="3581400"/>
                <a:ext cx="6096" cy="18288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5769864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7143" r="-26190" b="-92157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44196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094338" y="3425031"/>
                <a:ext cx="1342141" cy="308769"/>
                <a:chOff x="3131627" y="3425031"/>
                <a:chExt cx="1342141" cy="30876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3246093" y="3425031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366655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09087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01691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477312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131627" y="34290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321367" y="35814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tangle 37"/>
              <p:cNvSpPr/>
              <p:nvPr/>
            </p:nvSpPr>
            <p:spPr>
              <a:xfrm>
                <a:off x="3483269" y="2734889"/>
                <a:ext cx="389851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237695" y="3580084"/>
                <a:ext cx="874868" cy="1316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0" idx="0"/>
              </p:cNvCxnSpPr>
              <p:nvPr/>
            </p:nvCxnSpPr>
            <p:spPr>
              <a:xfrm>
                <a:off x="2258568" y="3581400"/>
                <a:ext cx="0" cy="570689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4"/>
              </p:cNvCxnSpPr>
              <p:nvPr/>
            </p:nvCxnSpPr>
            <p:spPr>
              <a:xfrm flipH="1">
                <a:off x="2258568" y="4837889"/>
                <a:ext cx="0" cy="572311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752600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29384" y="3948796"/>
                <a:ext cx="685800" cy="889093"/>
                <a:chOff x="1929384" y="3948796"/>
                <a:chExt cx="685800" cy="8890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929384" y="4152089"/>
                  <a:ext cx="685800" cy="685800"/>
                </a:xfrm>
                <a:prstGeom prst="ellipse">
                  <a:avLst/>
                </a:prstGeom>
                <a:noFill/>
                <a:ln w="31750"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44624" y="3948796"/>
                  <a:ext cx="458781" cy="630941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500" b="1" dirty="0">
                      <a:solidFill>
                        <a:srgbClr val="CCFFFF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1204051" y="4112973"/>
                <a:ext cx="548549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CFFFF"/>
                    </a:solidFill>
                  </a:rPr>
                  <a:t>V</a:t>
                </a:r>
                <a:r>
                  <a:rPr lang="en-US" sz="2500" b="1" baseline="-25000" dirty="0" smtClean="0">
                    <a:solidFill>
                      <a:srgbClr val="CCFFFF"/>
                    </a:solidFill>
                  </a:rPr>
                  <a:t>S</a:t>
                </a:r>
                <a:endParaRPr lang="en-US" sz="2500" b="1" baseline="-25000" dirty="0">
                  <a:solidFill>
                    <a:srgbClr val="CCFFFF"/>
                  </a:solidFill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027015" y="3344289"/>
              <a:ext cx="962123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47 </a:t>
              </a:r>
              <a:r>
                <a:rPr lang="el-GR" sz="2500" b="1" dirty="0" smtClean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23905" y="3485346"/>
              <a:ext cx="115768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100 </a:t>
              </a:r>
              <a:r>
                <a:rPr lang="el-GR" sz="2500" b="1" dirty="0" smtClean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672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Determine the phase angle of the RC circuit:</a:t>
                </a:r>
              </a:p>
              <a:p>
                <a:r>
                  <a:rPr lang="en-US" dirty="0" smtClean="0">
                    <a:solidFill>
                      <a:srgbClr val="FFC000"/>
                    </a:solidFill>
                  </a:rPr>
                  <a:t>Phase angle</a:t>
                </a:r>
              </a:p>
              <a:p>
                <a:pPr>
                  <a:lnSpc>
                    <a:spcPts val="9000"/>
                  </a:lnSpc>
                </a:pPr>
                <a:r>
                  <a:rPr lang="el-GR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 INVERSE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78172" y="2133600"/>
            <a:ext cx="3762858" cy="2108435"/>
            <a:chOff x="1204051" y="1820555"/>
            <a:chExt cx="5632613" cy="3513445"/>
          </a:xfrm>
        </p:grpSpPr>
        <p:grpSp>
          <p:nvGrpSpPr>
            <p:cNvPr id="57" name="Group 56"/>
            <p:cNvGrpSpPr/>
            <p:nvPr/>
          </p:nvGrpSpPr>
          <p:grpSpPr>
            <a:xfrm>
              <a:off x="1204051" y="1820555"/>
              <a:ext cx="5632613" cy="3513445"/>
              <a:chOff x="1204051" y="2353955"/>
              <a:chExt cx="5632613" cy="35134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4864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864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03264" y="3581400"/>
                <a:ext cx="6096" cy="18288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5769864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7143" r="-26190" b="-92157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44196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094338" y="3425031"/>
                <a:ext cx="1342141" cy="308769"/>
                <a:chOff x="3131627" y="3425031"/>
                <a:chExt cx="1342141" cy="30876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3246093" y="3425031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366655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09087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01691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477312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131627" y="34290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321367" y="35814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tangle 37"/>
              <p:cNvSpPr/>
              <p:nvPr/>
            </p:nvSpPr>
            <p:spPr>
              <a:xfrm>
                <a:off x="3483269" y="2734889"/>
                <a:ext cx="389851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237695" y="3580084"/>
                <a:ext cx="874868" cy="1316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0" idx="0"/>
              </p:cNvCxnSpPr>
              <p:nvPr/>
            </p:nvCxnSpPr>
            <p:spPr>
              <a:xfrm>
                <a:off x="2258568" y="3581400"/>
                <a:ext cx="0" cy="570689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4"/>
              </p:cNvCxnSpPr>
              <p:nvPr/>
            </p:nvCxnSpPr>
            <p:spPr>
              <a:xfrm flipH="1">
                <a:off x="2258568" y="4837889"/>
                <a:ext cx="0" cy="572311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752600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29384" y="3948796"/>
                <a:ext cx="685800" cy="889093"/>
                <a:chOff x="1929384" y="3948796"/>
                <a:chExt cx="685800" cy="8890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929384" y="4152089"/>
                  <a:ext cx="685800" cy="685800"/>
                </a:xfrm>
                <a:prstGeom prst="ellipse">
                  <a:avLst/>
                </a:prstGeom>
                <a:noFill/>
                <a:ln w="31750"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44624" y="3948796"/>
                  <a:ext cx="458781" cy="630941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500" b="1" dirty="0">
                      <a:solidFill>
                        <a:srgbClr val="CCFFFF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1204051" y="4112973"/>
                <a:ext cx="548549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CFFFF"/>
                    </a:solidFill>
                  </a:rPr>
                  <a:t>V</a:t>
                </a:r>
                <a:r>
                  <a:rPr lang="en-US" sz="2500" b="1" baseline="-25000" dirty="0" smtClean="0">
                    <a:solidFill>
                      <a:srgbClr val="CCFFFF"/>
                    </a:solidFill>
                  </a:rPr>
                  <a:t>S</a:t>
                </a:r>
                <a:endParaRPr lang="en-US" sz="2500" b="1" baseline="-25000" dirty="0">
                  <a:solidFill>
                    <a:srgbClr val="CCFFFF"/>
                  </a:solidFill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027015" y="3344289"/>
              <a:ext cx="962123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47 </a:t>
              </a:r>
              <a:r>
                <a:rPr lang="el-GR" sz="2500" b="1" dirty="0" smtClean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23905" y="3485346"/>
              <a:ext cx="115768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100 </a:t>
              </a:r>
              <a:r>
                <a:rPr lang="el-GR" sz="2500" b="1" dirty="0" smtClean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71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Descriptors for the natural trig functions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48999"/>
              </p:ext>
            </p:extLst>
          </p:nvPr>
        </p:nvGraphicFramePr>
        <p:xfrm>
          <a:off x="381000" y="2667000"/>
          <a:ext cx="8389972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248"/>
                <a:gridCol w="991550"/>
                <a:gridCol w="914400"/>
                <a:gridCol w="914400"/>
                <a:gridCol w="914400"/>
                <a:gridCol w="1905000"/>
                <a:gridCol w="1912974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Max x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Min x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Max y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Min y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Period (rad)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Period (degrees)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sin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∞</a:t>
                      </a:r>
                      <a:endParaRPr lang="en-US" sz="3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-1</a:t>
                      </a:r>
                      <a:endParaRPr lang="en-US" sz="3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2π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360°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cos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-1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2π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360°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tan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π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360°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cot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π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360°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sec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2π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360°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solidFill>
                            <a:srgbClr val="FFFF00"/>
                          </a:solidFill>
                          <a:effectLst/>
                        </a:rPr>
                        <a:t>csc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2π</a:t>
                      </a:r>
                      <a:endParaRPr lang="en-US" sz="3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360°</a:t>
                      </a:r>
                      <a:endParaRPr lang="en-US" sz="3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319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976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Determine the phase angle of the RC circuit:</a:t>
                </a:r>
              </a:p>
              <a:p>
                <a:r>
                  <a:rPr lang="en-US" dirty="0" smtClean="0"/>
                  <a:t>Phase angle</a:t>
                </a:r>
              </a:p>
              <a:p>
                <a:pPr>
                  <a:lnSpc>
                    <a:spcPts val="9000"/>
                  </a:lnSpc>
                </a:pPr>
                <a:r>
                  <a:rPr lang="el-GR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>
                  <a:lnSpc>
                    <a:spcPts val="9000"/>
                  </a:lnSpc>
                </a:pPr>
                <a:r>
                  <a:rPr lang="en-US" dirty="0"/>
                  <a:t> </a:t>
                </a:r>
                <a:r>
                  <a:rPr lang="en-US" dirty="0" smtClean="0"/>
                  <a:t>  = </a:t>
                </a:r>
                <a:r>
                  <a:rPr lang="en-US" dirty="0"/>
                  <a:t>tan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100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1" i="0" dirty="0" smtClean="0"/>
                              <m:t>47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= 64.83°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 INVERSE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78172" y="2133600"/>
            <a:ext cx="3762858" cy="2108435"/>
            <a:chOff x="1204051" y="1820555"/>
            <a:chExt cx="5632613" cy="3513445"/>
          </a:xfrm>
        </p:grpSpPr>
        <p:grpSp>
          <p:nvGrpSpPr>
            <p:cNvPr id="57" name="Group 56"/>
            <p:cNvGrpSpPr/>
            <p:nvPr/>
          </p:nvGrpSpPr>
          <p:grpSpPr>
            <a:xfrm>
              <a:off x="1204051" y="1820555"/>
              <a:ext cx="5632613" cy="3513445"/>
              <a:chOff x="1204051" y="2353955"/>
              <a:chExt cx="5632613" cy="35134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4864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864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03264" y="3581400"/>
                <a:ext cx="6096" cy="18288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5769864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7143" r="-26190" b="-92157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44196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094338" y="3425031"/>
                <a:ext cx="1342141" cy="308769"/>
                <a:chOff x="3131627" y="3425031"/>
                <a:chExt cx="1342141" cy="30876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3246093" y="3425031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366655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09087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01691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477312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131627" y="34290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321367" y="35814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tangle 37"/>
              <p:cNvSpPr/>
              <p:nvPr/>
            </p:nvSpPr>
            <p:spPr>
              <a:xfrm>
                <a:off x="3483269" y="2734889"/>
                <a:ext cx="389851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237695" y="3580084"/>
                <a:ext cx="874868" cy="1316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0" idx="0"/>
              </p:cNvCxnSpPr>
              <p:nvPr/>
            </p:nvCxnSpPr>
            <p:spPr>
              <a:xfrm>
                <a:off x="2258568" y="3581400"/>
                <a:ext cx="0" cy="570689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4"/>
              </p:cNvCxnSpPr>
              <p:nvPr/>
            </p:nvCxnSpPr>
            <p:spPr>
              <a:xfrm flipH="1">
                <a:off x="2258568" y="4837889"/>
                <a:ext cx="0" cy="572311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752600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29384" y="3948796"/>
                <a:ext cx="685800" cy="889093"/>
                <a:chOff x="1929384" y="3948796"/>
                <a:chExt cx="685800" cy="8890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929384" y="4152089"/>
                  <a:ext cx="685800" cy="685800"/>
                </a:xfrm>
                <a:prstGeom prst="ellipse">
                  <a:avLst/>
                </a:prstGeom>
                <a:noFill/>
                <a:ln w="31750"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44624" y="3948796"/>
                  <a:ext cx="458781" cy="630941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500" b="1" dirty="0">
                      <a:solidFill>
                        <a:srgbClr val="CCFFFF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1204051" y="4112973"/>
                <a:ext cx="548549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CFFFF"/>
                    </a:solidFill>
                  </a:rPr>
                  <a:t>V</a:t>
                </a:r>
                <a:r>
                  <a:rPr lang="en-US" sz="2500" b="1" baseline="-25000" dirty="0" smtClean="0">
                    <a:solidFill>
                      <a:srgbClr val="CCFFFF"/>
                    </a:solidFill>
                  </a:rPr>
                  <a:t>S</a:t>
                </a:r>
                <a:endParaRPr lang="en-US" sz="2500" b="1" baseline="-25000" dirty="0">
                  <a:solidFill>
                    <a:srgbClr val="CCFFFF"/>
                  </a:solidFill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027015" y="3344289"/>
              <a:ext cx="962123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47 </a:t>
              </a:r>
              <a:r>
                <a:rPr lang="el-GR" sz="2500" b="1" dirty="0" smtClean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23905" y="3485346"/>
              <a:ext cx="115768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100 </a:t>
              </a:r>
              <a:r>
                <a:rPr lang="el-GR" sz="2500" b="1" dirty="0" smtClean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317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esistance </a:t>
            </a:r>
            <a:r>
              <a:rPr lang="en-US" dirty="0"/>
              <a:t>(</a:t>
            </a:r>
            <a:r>
              <a:rPr lang="en-US" dirty="0" smtClean="0"/>
              <a:t>R) </a:t>
            </a:r>
            <a:r>
              <a:rPr lang="en-US" dirty="0"/>
              <a:t>and reactance (X) are 90° apart, so their angle of intersection forms a right angle</a:t>
            </a:r>
          </a:p>
        </p:txBody>
      </p:sp>
    </p:spTree>
    <p:extLst>
      <p:ext uri="{BB962C8B-B14F-4D97-AF65-F5344CB8AC3E}">
        <p14:creationId xmlns:p14="http://schemas.microsoft.com/office/powerpoint/2010/main" val="17255542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esistance </a:t>
            </a:r>
            <a:r>
              <a:rPr lang="en-US" dirty="0"/>
              <a:t>(</a:t>
            </a:r>
            <a:r>
              <a:rPr lang="en-US" dirty="0" smtClean="0"/>
              <a:t>R) </a:t>
            </a:r>
            <a:r>
              <a:rPr lang="en-US" dirty="0"/>
              <a:t>and reactance (X) are 90° apart, so their angle of intersection forms a right angle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26480" y="4005072"/>
            <a:ext cx="228600" cy="228600"/>
            <a:chOff x="6172200" y="3962400"/>
            <a:chExt cx="228600" cy="2286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6057900" y="40767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286500" y="407670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53000" y="3505200"/>
            <a:ext cx="3321800" cy="2842233"/>
            <a:chOff x="4953000" y="3505200"/>
            <a:chExt cx="3321800" cy="2842233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6400799" y="3974269"/>
              <a:ext cx="0" cy="2373164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H="1">
              <a:off x="4953000" y="3974270"/>
              <a:ext cx="1480412" cy="0"/>
            </a:xfrm>
            <a:prstGeom prst="line">
              <a:avLst/>
            </a:prstGeom>
            <a:ln w="635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477000" y="4737593"/>
                  <a:ext cx="1797800" cy="520207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CCFF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5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500" b="1" dirty="0">
                              <a:solidFill>
                                <a:srgbClr val="CCFFFF"/>
                              </a:solidFill>
                            </a:rPr>
                            <m:t>C</m:t>
                          </m:r>
                        </m:sub>
                      </m:sSub>
                    </m:oMath>
                  </a14:m>
                  <a:r>
                    <a:rPr lang="en-US" sz="2500" b="1" dirty="0">
                      <a:solidFill>
                        <a:srgbClr val="CCFFFF"/>
                      </a:solidFill>
                    </a:rPr>
                    <a:t>=</a:t>
                  </a:r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100</a:t>
                  </a:r>
                  <a:r>
                    <a:rPr lang="el-GR" sz="2500" b="1" dirty="0" smtClean="0">
                      <a:solidFill>
                        <a:srgbClr val="CCFFFF"/>
                      </a:solidFill>
                      <a:latin typeface="Arial" panose="020B0604020202020204" pitchFamily="34" charset="0"/>
                    </a:rPr>
                    <a:t>Ω</a:t>
                  </a:r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 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4737593"/>
                  <a:ext cx="1797800" cy="52020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041" t="-9302" b="-18605"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5181600" y="3505200"/>
              <a:ext cx="1362874" cy="477054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R=47</a:t>
              </a:r>
              <a:r>
                <a:rPr lang="el-GR" sz="2500" b="1" dirty="0" smtClean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r>
                <a:rPr lang="en-US" sz="2500" b="1" dirty="0" smtClean="0">
                  <a:solidFill>
                    <a:srgbClr val="CCFFFF"/>
                  </a:solidFill>
                </a:rPr>
                <a:t> </a:t>
              </a:r>
              <a:endParaRPr lang="en-US" sz="2500" b="1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8008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the impedance (Z) line at the angle </a:t>
            </a:r>
            <a:r>
              <a:rPr lang="el-GR" i="1" dirty="0" smtClean="0"/>
              <a:t>θ</a:t>
            </a:r>
            <a:r>
              <a:rPr lang="en-US" dirty="0" smtClean="0"/>
              <a:t> makes a right triangle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126480" y="4005072"/>
            <a:ext cx="228600" cy="228600"/>
            <a:chOff x="6172200" y="3962400"/>
            <a:chExt cx="228600" cy="2286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6057900" y="40767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286500" y="407670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291328" y="3505200"/>
            <a:ext cx="3983472" cy="2842233"/>
            <a:chOff x="4291328" y="3505200"/>
            <a:chExt cx="3983472" cy="2842233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4953000" y="3974269"/>
              <a:ext cx="1447799" cy="2373164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4291328" y="3505200"/>
              <a:ext cx="3983472" cy="2842233"/>
              <a:chOff x="4291328" y="3505200"/>
              <a:chExt cx="3983472" cy="2842233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6400799" y="3974269"/>
                <a:ext cx="0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 flipH="1">
                <a:off x="4953000" y="3974270"/>
                <a:ext cx="1480412" cy="0"/>
              </a:xfrm>
              <a:prstGeom prst="line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6477000" y="4737593"/>
                    <a:ext cx="1797800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500" b="1" i="1" smtClean="0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500" b="1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500" b="1" dirty="0">
                                <a:solidFill>
                                  <a:srgbClr val="CCFFFF"/>
                                </a:solidFill>
                              </a:rPr>
                              <m:t>C</m:t>
                            </m:r>
                          </m:sub>
                        </m:sSub>
                      </m:oMath>
                    </a14:m>
                    <a:r>
                      <a:rPr lang="en-US" sz="2500" b="1" dirty="0">
                        <a:solidFill>
                          <a:srgbClr val="CCFFFF"/>
                        </a:solidFill>
                      </a:rPr>
                      <a:t>=</a:t>
                    </a:r>
                    <a:r>
                      <a:rPr lang="en-US" sz="2500" b="1" dirty="0" smtClean="0">
                        <a:solidFill>
                          <a:srgbClr val="CCFFFF"/>
                        </a:solidFill>
                      </a:rPr>
                      <a:t>100</a:t>
                    </a:r>
                    <a:r>
                      <a:rPr lang="el-GR" sz="2500" b="1" dirty="0" smtClean="0">
                        <a:solidFill>
                          <a:srgbClr val="CCFFFF"/>
                        </a:solidFill>
                        <a:latin typeface="Arial" panose="020B0604020202020204" pitchFamily="34" charset="0"/>
                      </a:rPr>
                      <a:t>Ω</a:t>
                    </a:r>
                    <a:r>
                      <a:rPr lang="en-US" sz="2500" b="1" dirty="0" smtClean="0">
                        <a:solidFill>
                          <a:srgbClr val="CCFFFF"/>
                        </a:solidFill>
                      </a:rPr>
                      <a:t> 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7000" y="4737593"/>
                    <a:ext cx="1797800" cy="520207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2041" t="-9302" b="-18605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/>
              <p:cNvSpPr/>
              <p:nvPr/>
            </p:nvSpPr>
            <p:spPr>
              <a:xfrm>
                <a:off x="5181600" y="3505200"/>
                <a:ext cx="1362874" cy="477054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CFFFF"/>
                    </a:solidFill>
                  </a:rPr>
                  <a:t>R=47</a:t>
                </a:r>
                <a:r>
                  <a:rPr lang="el-GR" sz="2500" b="1" dirty="0" smtClean="0">
                    <a:solidFill>
                      <a:srgbClr val="CCFFFF"/>
                    </a:solidFill>
                    <a:latin typeface="Arial" panose="020B0604020202020204" pitchFamily="34" charset="0"/>
                  </a:rPr>
                  <a:t>Ω</a:t>
                </a:r>
                <a:r>
                  <a:rPr lang="en-US" sz="2500" b="1" dirty="0" smtClean="0">
                    <a:solidFill>
                      <a:srgbClr val="CCFFFF"/>
                    </a:solidFill>
                  </a:rPr>
                  <a:t> 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410200" y="4247346"/>
                <a:ext cx="1430200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500" i="1" dirty="0" smtClean="0">
                    <a:solidFill>
                      <a:srgbClr val="CCFFFF"/>
                    </a:solidFill>
                  </a:rPr>
                  <a:t>θ</a:t>
                </a:r>
                <a:r>
                  <a:rPr lang="en-US" sz="2500" b="1" dirty="0" smtClean="0">
                    <a:solidFill>
                      <a:srgbClr val="CCFFFF"/>
                    </a:solidFill>
                  </a:rPr>
                  <a:t>=64.8°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8" name="Arc 17"/>
              <p:cNvSpPr/>
              <p:nvPr/>
            </p:nvSpPr>
            <p:spPr>
              <a:xfrm rot="2647547">
                <a:off x="4983086" y="3804484"/>
                <a:ext cx="457200" cy="974444"/>
              </a:xfrm>
              <a:prstGeom prst="arc">
                <a:avLst>
                  <a:gd name="adj1" fmla="val 17451104"/>
                  <a:gd name="adj2" fmla="val 111728"/>
                </a:avLst>
              </a:prstGeom>
              <a:ln w="38100">
                <a:solidFill>
                  <a:srgbClr val="CCFFFF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91328" y="5085546"/>
                <a:ext cx="1576072" cy="477054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CFFFF"/>
                    </a:solidFill>
                  </a:rPr>
                  <a:t>Z=110</a:t>
                </a:r>
                <a:r>
                  <a:rPr lang="el-GR" sz="2500" b="1" dirty="0" smtClean="0">
                    <a:solidFill>
                      <a:srgbClr val="CCFFFF"/>
                    </a:solidFill>
                    <a:latin typeface="Arial" panose="020B0604020202020204" pitchFamily="34" charset="0"/>
                  </a:rPr>
                  <a:t>Ω</a:t>
                </a:r>
                <a:r>
                  <a:rPr lang="en-US" sz="2500" b="1" dirty="0" smtClean="0">
                    <a:solidFill>
                      <a:srgbClr val="CCFFFF"/>
                    </a:solidFill>
                  </a:rPr>
                  <a:t> 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00672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This is called the “</a:t>
            </a:r>
            <a:r>
              <a:rPr lang="en-US" dirty="0" smtClean="0">
                <a:solidFill>
                  <a:srgbClr val="FFC000"/>
                </a:solidFill>
              </a:rPr>
              <a:t>impedance triangle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126480" y="4005072"/>
            <a:ext cx="228600" cy="228600"/>
            <a:chOff x="6172200" y="3962400"/>
            <a:chExt cx="228600" cy="2286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6057900" y="40767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286500" y="407670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291328" y="3505200"/>
            <a:ext cx="3983472" cy="2842233"/>
            <a:chOff x="4291328" y="3505200"/>
            <a:chExt cx="3983472" cy="2842233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4953000" y="3974269"/>
              <a:ext cx="1447799" cy="2373164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4291328" y="3505200"/>
              <a:ext cx="3983472" cy="2842233"/>
              <a:chOff x="4291328" y="3505200"/>
              <a:chExt cx="3983472" cy="2842233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6400799" y="3974269"/>
                <a:ext cx="0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 flipH="1">
                <a:off x="4953000" y="3974270"/>
                <a:ext cx="1480412" cy="0"/>
              </a:xfrm>
              <a:prstGeom prst="line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6477000" y="4737593"/>
                    <a:ext cx="1797800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500" b="1" i="1" smtClean="0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500" b="1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500" b="1" dirty="0">
                                <a:solidFill>
                                  <a:srgbClr val="CCFFFF"/>
                                </a:solidFill>
                              </a:rPr>
                              <m:t>C</m:t>
                            </m:r>
                          </m:sub>
                        </m:sSub>
                      </m:oMath>
                    </a14:m>
                    <a:r>
                      <a:rPr lang="en-US" sz="2500" b="1" dirty="0">
                        <a:solidFill>
                          <a:srgbClr val="CCFFFF"/>
                        </a:solidFill>
                      </a:rPr>
                      <a:t>=</a:t>
                    </a:r>
                    <a:r>
                      <a:rPr lang="en-US" sz="2500" b="1" dirty="0" smtClean="0">
                        <a:solidFill>
                          <a:srgbClr val="CCFFFF"/>
                        </a:solidFill>
                      </a:rPr>
                      <a:t>100</a:t>
                    </a:r>
                    <a:r>
                      <a:rPr lang="el-GR" sz="2500" b="1" dirty="0" smtClean="0">
                        <a:solidFill>
                          <a:srgbClr val="CCFFFF"/>
                        </a:solidFill>
                        <a:latin typeface="Arial" panose="020B0604020202020204" pitchFamily="34" charset="0"/>
                      </a:rPr>
                      <a:t>Ω</a:t>
                    </a:r>
                    <a:r>
                      <a:rPr lang="en-US" sz="2500" b="1" dirty="0" smtClean="0">
                        <a:solidFill>
                          <a:srgbClr val="CCFFFF"/>
                        </a:solidFill>
                      </a:rPr>
                      <a:t> 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7000" y="4737593"/>
                    <a:ext cx="1797800" cy="520207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2041" t="-9302" b="-18605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/>
              <p:cNvSpPr/>
              <p:nvPr/>
            </p:nvSpPr>
            <p:spPr>
              <a:xfrm>
                <a:off x="5181600" y="3505200"/>
                <a:ext cx="1362874" cy="477054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CFFFF"/>
                    </a:solidFill>
                  </a:rPr>
                  <a:t>R=47</a:t>
                </a:r>
                <a:r>
                  <a:rPr lang="el-GR" sz="2500" b="1" dirty="0" smtClean="0">
                    <a:solidFill>
                      <a:srgbClr val="CCFFFF"/>
                    </a:solidFill>
                    <a:latin typeface="Arial" panose="020B0604020202020204" pitchFamily="34" charset="0"/>
                  </a:rPr>
                  <a:t>Ω</a:t>
                </a:r>
                <a:r>
                  <a:rPr lang="en-US" sz="2500" b="1" dirty="0" smtClean="0">
                    <a:solidFill>
                      <a:srgbClr val="CCFFFF"/>
                    </a:solidFill>
                  </a:rPr>
                  <a:t> 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410200" y="4247346"/>
                <a:ext cx="1430200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500" i="1" dirty="0" smtClean="0">
                    <a:solidFill>
                      <a:srgbClr val="CCFFFF"/>
                    </a:solidFill>
                  </a:rPr>
                  <a:t>θ</a:t>
                </a:r>
                <a:r>
                  <a:rPr lang="en-US" sz="2500" b="1" dirty="0" smtClean="0">
                    <a:solidFill>
                      <a:srgbClr val="CCFFFF"/>
                    </a:solidFill>
                  </a:rPr>
                  <a:t>=64.8°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8" name="Arc 17"/>
              <p:cNvSpPr/>
              <p:nvPr/>
            </p:nvSpPr>
            <p:spPr>
              <a:xfrm rot="2647547">
                <a:off x="4983086" y="3804484"/>
                <a:ext cx="457200" cy="974444"/>
              </a:xfrm>
              <a:prstGeom prst="arc">
                <a:avLst>
                  <a:gd name="adj1" fmla="val 17451104"/>
                  <a:gd name="adj2" fmla="val 111728"/>
                </a:avLst>
              </a:prstGeom>
              <a:ln w="38100">
                <a:solidFill>
                  <a:srgbClr val="CCFFFF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91328" y="5085546"/>
                <a:ext cx="1576072" cy="477054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CFFFF"/>
                    </a:solidFill>
                  </a:rPr>
                  <a:t>Z=110</a:t>
                </a:r>
                <a:r>
                  <a:rPr lang="el-GR" sz="2500" b="1" dirty="0" smtClean="0">
                    <a:solidFill>
                      <a:srgbClr val="CCFFFF"/>
                    </a:solidFill>
                    <a:latin typeface="Arial" panose="020B0604020202020204" pitchFamily="34" charset="0"/>
                  </a:rPr>
                  <a:t>Ω</a:t>
                </a:r>
                <a:r>
                  <a:rPr lang="en-US" sz="2500" b="1" dirty="0" smtClean="0">
                    <a:solidFill>
                      <a:srgbClr val="CCFFFF"/>
                    </a:solidFill>
                  </a:rPr>
                  <a:t> 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</p:grp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 INVERSE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12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you know how to analyze an RC circuit!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195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6005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 without radians!!!!!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175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“Oblique” means “slanting”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307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Do not contain a right angle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453063" cy="483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36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Exact Values of </a:t>
            </a:r>
            <a:r>
              <a:rPr lang="en-US" dirty="0" smtClean="0"/>
              <a:t>Trig Functions</a:t>
            </a:r>
          </a:p>
          <a:p>
            <a:pPr algn="ctr"/>
            <a:endParaRPr lang="en-US" sz="2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3552045"/>
                  </p:ext>
                </p:extLst>
              </p:nvPr>
            </p:nvGraphicFramePr>
            <p:xfrm>
              <a:off x="457200" y="1955292"/>
              <a:ext cx="8229600" cy="475030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45305"/>
                    <a:gridCol w="1646330"/>
                    <a:gridCol w="1645305"/>
                    <a:gridCol w="1646330"/>
                    <a:gridCol w="1646330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Deg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Rad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sin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cos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tan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3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45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 dirty="0">
                              <a:effectLst/>
                            </a:rPr>
                            <a:t>/2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 dirty="0">
                              <a:effectLst/>
                            </a:rPr>
                            <a:t>/2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1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90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π/2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undef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135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>
                              <a:effectLst/>
                            </a:rPr>
                            <a:t>/2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>
                              <a:effectLst/>
                            </a:rPr>
                            <a:t>/2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180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225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5π/4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 dirty="0">
                              <a:effectLst/>
                            </a:rPr>
                            <a:t>/2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>
                              <a:effectLst/>
                            </a:rPr>
                            <a:t>/2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270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3π/2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undef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315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7π/4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>
                              <a:effectLst/>
                            </a:rPr>
                            <a:t>/2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>
                              <a:effectLst/>
                            </a:rPr>
                            <a:t>/2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360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2π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3552045"/>
                  </p:ext>
                </p:extLst>
              </p:nvPr>
            </p:nvGraphicFramePr>
            <p:xfrm>
              <a:off x="457200" y="1955292"/>
              <a:ext cx="8229600" cy="475030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45305"/>
                    <a:gridCol w="1646330"/>
                    <a:gridCol w="1645305"/>
                    <a:gridCol w="1646330"/>
                    <a:gridCol w="1646330"/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Deg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Rad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sin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cos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tan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3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50177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45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207317" r="-200000" b="-714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207317" r="-100000" b="-714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1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90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π/2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undef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50177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135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393976" r="-200000" b="-5156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393976" r="-100000" b="-5156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180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50177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225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5π/4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583133" r="-200000" b="-326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583133" r="-100000" b="-326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270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3π/2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undef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50177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315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7π/4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782927" r="-200000" b="-139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782927" r="-100000" b="-139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360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2π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319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08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09800"/>
            <a:ext cx="812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Which is oblique?  </a:t>
            </a:r>
          </a:p>
          <a:p>
            <a:r>
              <a:rPr lang="en-US" dirty="0" smtClean="0"/>
              <a:t>Which is right?</a:t>
            </a:r>
            <a:endParaRPr lang="en-US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Oblique Triangles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3866346"/>
            <a:ext cx="3481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2875746"/>
            <a:ext cx="3754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b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3114273"/>
            <a:ext cx="34977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c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2767" y="5486400"/>
            <a:ext cx="3722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18315" y="4800600"/>
            <a:ext cx="3609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e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5302038"/>
            <a:ext cx="3481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f</a:t>
            </a:r>
            <a:endParaRPr lang="en-US" sz="25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795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Which is oblique?  </a:t>
            </a:r>
          </a:p>
          <a:p>
            <a:r>
              <a:rPr lang="en-US" dirty="0" smtClean="0"/>
              <a:t>Which is right?</a:t>
            </a:r>
          </a:p>
          <a:p>
            <a:endParaRPr lang="en-US" sz="2000" dirty="0"/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90°	B = 20°	C = 70°</a:t>
            </a:r>
          </a:p>
          <a:p>
            <a:endParaRPr lang="en-US" dirty="0"/>
          </a:p>
          <a:p>
            <a:r>
              <a:rPr lang="en-US" dirty="0" smtClean="0"/>
              <a:t>A = 100°  B = 30° 	C = 50°</a:t>
            </a:r>
            <a:endParaRPr lang="en-US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Oblique Triangles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231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Oblique Triangles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All the angles of a triangle </a:t>
            </a:r>
          </a:p>
          <a:p>
            <a:pPr algn="ctr"/>
            <a:r>
              <a:rPr lang="en-US" dirty="0" smtClean="0"/>
              <a:t>add up to _____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042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638800"/>
          </a:xfrm>
        </p:spPr>
        <p:txBody>
          <a:bodyPr/>
          <a:lstStyle/>
          <a:p>
            <a:r>
              <a:rPr lang="en-US" dirty="0"/>
              <a:t>Solve for </a:t>
            </a:r>
            <a:r>
              <a:rPr lang="en-US" dirty="0" smtClean="0"/>
              <a:t>C:</a:t>
            </a:r>
          </a:p>
          <a:p>
            <a:endParaRPr lang="en-US" sz="2000" dirty="0"/>
          </a:p>
          <a:p>
            <a:r>
              <a:rPr lang="en-US" dirty="0" smtClean="0"/>
              <a:t>	A = 68°	B = 49°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A = 13°	B = 170</a:t>
            </a:r>
            <a:r>
              <a:rPr lang="en-US" dirty="0"/>
              <a:t>°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A = 102°	B = 89</a:t>
            </a:r>
            <a:r>
              <a:rPr lang="en-US" dirty="0"/>
              <a:t>°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	</a:t>
            </a:r>
            <a:endParaRPr lang="en-US" dirty="0" smtClean="0"/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Oblique Triangles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618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Which is a triangle?</a:t>
            </a:r>
          </a:p>
          <a:p>
            <a:endParaRPr lang="en-US" sz="2000" dirty="0"/>
          </a:p>
          <a:p>
            <a:r>
              <a:rPr lang="en-US" dirty="0"/>
              <a:t>A = </a:t>
            </a:r>
            <a:r>
              <a:rPr lang="en-US" dirty="0" smtClean="0"/>
              <a:t>80</a:t>
            </a:r>
            <a:r>
              <a:rPr lang="en-US" dirty="0"/>
              <a:t>°	B = 20°	C = 70°</a:t>
            </a:r>
          </a:p>
          <a:p>
            <a:endParaRPr lang="en-US" dirty="0"/>
          </a:p>
          <a:p>
            <a:r>
              <a:rPr lang="en-US" dirty="0"/>
              <a:t>A = </a:t>
            </a:r>
            <a:r>
              <a:rPr lang="en-US" dirty="0" smtClean="0"/>
              <a:t>110</a:t>
            </a:r>
            <a:r>
              <a:rPr lang="en-US" dirty="0"/>
              <a:t>°  B = 30° 	C = 50</a:t>
            </a:r>
            <a:r>
              <a:rPr lang="en-US" dirty="0" smtClean="0"/>
              <a:t>°</a:t>
            </a:r>
          </a:p>
          <a:p>
            <a:endParaRPr lang="en-US" dirty="0"/>
          </a:p>
          <a:p>
            <a:r>
              <a:rPr lang="en-US" dirty="0" smtClean="0"/>
              <a:t>A = 75°	 B = 20°	C = 85°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Oblique Triangles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208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9459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a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three angles of a triangle, you have no clue as to how long the sides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928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5410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a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If you have measurements of some of the sides and some of the angles it is usually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possible to figure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out all of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measurements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of a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808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a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(More about that in two weeks)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46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Area of a Triangle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You can calculate the area of a triangle using the formulas:</a:t>
            </a:r>
          </a:p>
          <a:p>
            <a:endParaRPr lang="en-US" dirty="0"/>
          </a:p>
          <a:p>
            <a:r>
              <a:rPr lang="en-US" dirty="0" smtClean="0"/>
              <a:t>	  Area = ½ </a:t>
            </a:r>
            <a:r>
              <a:rPr lang="en-US" dirty="0" err="1" smtClean="0"/>
              <a:t>cb</a:t>
            </a:r>
            <a:r>
              <a:rPr lang="en-US" dirty="0" smtClean="0"/>
              <a:t> </a:t>
            </a:r>
            <a:r>
              <a:rPr lang="en-US" dirty="0" err="1" smtClean="0"/>
              <a:t>sinA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	= ½ ac </a:t>
            </a:r>
            <a:r>
              <a:rPr lang="en-US" dirty="0" err="1" smtClean="0"/>
              <a:t>sinB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	= ½ ab </a:t>
            </a:r>
            <a:r>
              <a:rPr lang="en-US" dirty="0" err="1" smtClean="0"/>
              <a:t>sinC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 of trig functions:</a:t>
            </a:r>
          </a:p>
          <a:p>
            <a:r>
              <a:rPr lang="en-US" dirty="0"/>
              <a:t>y = A sin (</a:t>
            </a:r>
            <a:r>
              <a:rPr lang="en-US" dirty="0" err="1"/>
              <a:t>Bx</a:t>
            </a:r>
            <a:r>
              <a:rPr lang="en-US" dirty="0"/>
              <a:t> - C) + D	</a:t>
            </a:r>
          </a:p>
          <a:p>
            <a:r>
              <a:rPr lang="en-US" dirty="0"/>
              <a:t>y = A cos (</a:t>
            </a:r>
            <a:r>
              <a:rPr lang="en-US" dirty="0" err="1"/>
              <a:t>Bx</a:t>
            </a:r>
            <a:r>
              <a:rPr lang="en-US" dirty="0"/>
              <a:t> - C) + D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Transforming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938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6" y="1143000"/>
            <a:ext cx="473392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Area of a Triangle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Area = ½ </a:t>
            </a:r>
            <a:r>
              <a:rPr lang="en-US" dirty="0" err="1" smtClean="0"/>
              <a:t>cb</a:t>
            </a:r>
            <a:r>
              <a:rPr lang="en-US" dirty="0" smtClean="0"/>
              <a:t> </a:t>
            </a:r>
            <a:r>
              <a:rPr lang="en-US" dirty="0" err="1" smtClean="0"/>
              <a:t>sinA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dirty="0" smtClean="0"/>
              <a:t> = ½ ac </a:t>
            </a:r>
            <a:r>
              <a:rPr lang="en-US" dirty="0" err="1" smtClean="0"/>
              <a:t>sinB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dirty="0" smtClean="0"/>
              <a:t> = ½ ab </a:t>
            </a:r>
            <a:r>
              <a:rPr lang="en-US" dirty="0" err="1" smtClean="0"/>
              <a:t>sinC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Note: These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formulas </a:t>
            </a:r>
            <a:r>
              <a:rPr lang="en-US" dirty="0"/>
              <a:t>work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if </a:t>
            </a:r>
            <a:r>
              <a:rPr lang="en-US" dirty="0"/>
              <a:t>you have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measurements </a:t>
            </a:r>
            <a:r>
              <a:rPr lang="en-US" dirty="0"/>
              <a:t>for two sides and the angle between them (the “included” angle)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199"/>
            <a:ext cx="5410200" cy="426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a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Traditionally, these are called “SAS” (side-angle-side)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Find the area of a triangle with two sides 8 meters and 12 meters with an angle between them of 135</a:t>
            </a:r>
            <a:r>
              <a:rPr lang="en-US" baseline="30000" dirty="0" smtClean="0"/>
              <a:t>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	</a:t>
            </a:r>
            <a:endParaRPr lang="en-US" dirty="0" smtClean="0"/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Area of a Triangle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"/>
          <a:stretch/>
        </p:blipFill>
        <p:spPr bwMode="auto">
          <a:xfrm>
            <a:off x="3880104" y="609600"/>
            <a:ext cx="5187696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 smtClean="0"/>
              <a:t>a = 8 </a:t>
            </a:r>
            <a:r>
              <a:rPr lang="en-US" dirty="0"/>
              <a:t>meters </a:t>
            </a:r>
            <a:endParaRPr lang="en-US" dirty="0" smtClean="0"/>
          </a:p>
          <a:p>
            <a:r>
              <a:rPr lang="en-US" dirty="0" smtClean="0"/>
              <a:t>b = 12 </a:t>
            </a:r>
            <a:r>
              <a:rPr lang="en-US" dirty="0"/>
              <a:t>meters </a:t>
            </a:r>
            <a:endParaRPr lang="en-US" dirty="0" smtClean="0"/>
          </a:p>
          <a:p>
            <a:r>
              <a:rPr lang="en-US" dirty="0" smtClean="0"/>
              <a:t>C = 135</a:t>
            </a:r>
            <a:r>
              <a:rPr lang="en-US" baseline="30000" dirty="0" smtClean="0"/>
              <a:t>o</a:t>
            </a:r>
            <a:endParaRPr lang="en-US" dirty="0"/>
          </a:p>
          <a:p>
            <a:endParaRPr lang="en-US" sz="1500" dirty="0" smtClean="0"/>
          </a:p>
          <a:p>
            <a:r>
              <a:rPr lang="en-US" dirty="0" smtClean="0"/>
              <a:t>Area = 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	</a:t>
            </a:r>
            <a:endParaRPr lang="en-US" dirty="0" smtClean="0"/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Area of a Triangle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"/>
          <a:stretch/>
        </p:blipFill>
        <p:spPr bwMode="auto">
          <a:xfrm>
            <a:off x="3880104" y="609600"/>
            <a:ext cx="5187696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 smtClean="0"/>
              <a:t>a = 8 </a:t>
            </a:r>
            <a:r>
              <a:rPr lang="en-US" dirty="0"/>
              <a:t>meters </a:t>
            </a:r>
            <a:endParaRPr lang="en-US" dirty="0" smtClean="0"/>
          </a:p>
          <a:p>
            <a:r>
              <a:rPr lang="en-US" dirty="0" smtClean="0"/>
              <a:t>b = 12 </a:t>
            </a:r>
            <a:r>
              <a:rPr lang="en-US" dirty="0"/>
              <a:t>meters </a:t>
            </a:r>
            <a:endParaRPr lang="en-US" dirty="0" smtClean="0"/>
          </a:p>
          <a:p>
            <a:r>
              <a:rPr lang="en-US" dirty="0" smtClean="0"/>
              <a:t>C = 135</a:t>
            </a:r>
            <a:r>
              <a:rPr lang="en-US" baseline="30000" dirty="0" smtClean="0"/>
              <a:t>o</a:t>
            </a:r>
            <a:endParaRPr lang="en-US" dirty="0"/>
          </a:p>
          <a:p>
            <a:endParaRPr lang="en-US" sz="1500" dirty="0" smtClean="0"/>
          </a:p>
          <a:p>
            <a:r>
              <a:rPr lang="en-US" dirty="0" smtClean="0"/>
              <a:t>Area = ½ </a:t>
            </a:r>
            <a:r>
              <a:rPr lang="en-US" dirty="0"/>
              <a:t>ab </a:t>
            </a:r>
            <a:r>
              <a:rPr lang="en-US" dirty="0" err="1"/>
              <a:t>sinC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	</a:t>
            </a:r>
            <a:endParaRPr lang="en-US" dirty="0" smtClean="0"/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Area of a Triangle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"/>
          <a:stretch/>
        </p:blipFill>
        <p:spPr bwMode="auto">
          <a:xfrm>
            <a:off x="3880104" y="609600"/>
            <a:ext cx="5187696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 smtClean="0"/>
              <a:t>a = 8 </a:t>
            </a:r>
            <a:r>
              <a:rPr lang="en-US" dirty="0"/>
              <a:t>meters </a:t>
            </a:r>
            <a:endParaRPr lang="en-US" dirty="0" smtClean="0"/>
          </a:p>
          <a:p>
            <a:r>
              <a:rPr lang="en-US" dirty="0" smtClean="0"/>
              <a:t>b = 12 </a:t>
            </a:r>
            <a:r>
              <a:rPr lang="en-US" dirty="0"/>
              <a:t>meters </a:t>
            </a:r>
            <a:endParaRPr lang="en-US" dirty="0" smtClean="0"/>
          </a:p>
          <a:p>
            <a:r>
              <a:rPr lang="en-US" dirty="0" smtClean="0"/>
              <a:t>C = 135</a:t>
            </a:r>
            <a:r>
              <a:rPr lang="en-US" baseline="30000" dirty="0" smtClean="0"/>
              <a:t>o</a:t>
            </a:r>
            <a:endParaRPr lang="en-US" dirty="0"/>
          </a:p>
          <a:p>
            <a:endParaRPr lang="en-US" sz="1500" dirty="0" smtClean="0"/>
          </a:p>
          <a:p>
            <a:r>
              <a:rPr lang="en-US" dirty="0" smtClean="0"/>
              <a:t>Area = ½ </a:t>
            </a:r>
            <a:r>
              <a:rPr lang="en-US" dirty="0"/>
              <a:t>ab </a:t>
            </a:r>
            <a:r>
              <a:rPr lang="en-US" dirty="0" err="1" smtClean="0"/>
              <a:t>sinC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= ½ (8)(12)sin135</a:t>
            </a:r>
            <a:r>
              <a:rPr lang="en-US" baseline="30000" dirty="0"/>
              <a:t>o</a:t>
            </a:r>
            <a:endParaRPr lang="en-US" dirty="0"/>
          </a:p>
          <a:p>
            <a:r>
              <a:rPr lang="en-US" dirty="0" smtClean="0"/>
              <a:t>  ≈ 48(0.7071) ≈ 33.9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	</a:t>
            </a:r>
            <a:endParaRPr lang="en-US" dirty="0" smtClean="0"/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Area of a Triangle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are the units?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Area of a Triangle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Meters squared!</a:t>
            </a:r>
          </a:p>
          <a:p>
            <a:endParaRPr lang="en-US" dirty="0"/>
          </a:p>
          <a:p>
            <a:pPr algn="ctr"/>
            <a:r>
              <a:rPr lang="en-US" dirty="0" smtClean="0"/>
              <a:t>The area of the triangle is (approximately) </a:t>
            </a:r>
          </a:p>
          <a:p>
            <a:pPr algn="ctr"/>
            <a:r>
              <a:rPr lang="en-US" dirty="0" smtClean="0"/>
              <a:t>33.9 </a:t>
            </a:r>
            <a:r>
              <a:rPr lang="en-US" dirty="0" err="1" smtClean="0"/>
              <a:t>sq</a:t>
            </a:r>
            <a:r>
              <a:rPr lang="en-US" dirty="0" smtClean="0"/>
              <a:t> meters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Area of a Triangle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5"/>
          <a:stretch/>
        </p:blipFill>
        <p:spPr bwMode="auto">
          <a:xfrm>
            <a:off x="733425" y="1"/>
            <a:ext cx="7677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6361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a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you must enter it in the form:</a:t>
            </a:r>
          </a:p>
          <a:p>
            <a:endParaRPr lang="en-US" dirty="0"/>
          </a:p>
          <a:p>
            <a:r>
              <a:rPr lang="en-US" dirty="0"/>
              <a:t>triangle 8, 135 degrees, 12</a:t>
            </a:r>
          </a:p>
        </p:txBody>
      </p:sp>
    </p:spTree>
    <p:extLst>
      <p:ext uri="{BB962C8B-B14F-4D97-AF65-F5344CB8AC3E}">
        <p14:creationId xmlns:p14="http://schemas.microsoft.com/office/powerpoint/2010/main" val="196728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y </a:t>
            </a:r>
            <a:r>
              <a:rPr lang="en-US" dirty="0"/>
              <a:t>= A sin (</a:t>
            </a:r>
            <a:r>
              <a:rPr lang="en-US" dirty="0" err="1"/>
              <a:t>Bx</a:t>
            </a:r>
            <a:r>
              <a:rPr lang="en-US" dirty="0"/>
              <a:t> - C) + </a:t>
            </a:r>
            <a:r>
              <a:rPr lang="en-US" dirty="0" smtClean="0"/>
              <a:t>D</a:t>
            </a:r>
          </a:p>
          <a:p>
            <a:pPr algn="ctr"/>
            <a:r>
              <a:rPr lang="en-US" sz="1000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/>
              <a:t>A” stretches the graph up and </a:t>
            </a:r>
            <a:r>
              <a:rPr lang="en-US" dirty="0" smtClean="0"/>
              <a:t>	down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Amplitude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“B” stretches the graph side to </a:t>
            </a:r>
            <a:r>
              <a:rPr lang="en-US" dirty="0" smtClean="0"/>
              <a:t>	side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Period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“C” moves the graph side to </a:t>
            </a:r>
            <a:r>
              <a:rPr lang="en-US" dirty="0" smtClean="0"/>
              <a:t>	side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Phase shift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“D” moves the graph up and </a:t>
            </a:r>
            <a:r>
              <a:rPr lang="en-US" dirty="0" smtClean="0"/>
              <a:t>	down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Vertical shift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Transforming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616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Heron’s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find the area of a triangle when you don’t have an included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Heron’s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First you have to calculate</a:t>
                </a:r>
              </a:p>
              <a:p>
                <a:pPr algn="ctr"/>
                <a:r>
                  <a:rPr lang="en-US" dirty="0"/>
                  <a:t>s </a:t>
                </a:r>
                <a:r>
                  <a:rPr lang="en-US" dirty="0" smtClean="0"/>
                  <a:t>= ½ (</a:t>
                </a:r>
                <a:r>
                  <a:rPr lang="en-US" dirty="0"/>
                  <a:t>a + b + c)</a:t>
                </a:r>
                <a:endParaRPr lang="en-US" dirty="0" smtClean="0"/>
              </a:p>
              <a:p>
                <a:pPr algn="ctr"/>
                <a:r>
                  <a:rPr lang="en-US" dirty="0" smtClean="0"/>
                  <a:t>(</a:t>
                </a:r>
                <a:r>
                  <a:rPr lang="en-US" dirty="0"/>
                  <a:t>half of the perimeter </a:t>
                </a:r>
                <a:endParaRPr lang="en-US" dirty="0" smtClean="0"/>
              </a:p>
              <a:p>
                <a:pPr algn="ctr"/>
                <a:r>
                  <a:rPr lang="en-US" dirty="0" smtClean="0"/>
                  <a:t>of </a:t>
                </a:r>
                <a:r>
                  <a:rPr lang="en-US" dirty="0"/>
                  <a:t>the triangle)</a:t>
                </a:r>
              </a:p>
              <a:p>
                <a:r>
                  <a:rPr lang="en-US" dirty="0" smtClean="0"/>
                  <a:t>Then:</a:t>
                </a:r>
              </a:p>
              <a:p>
                <a:pPr algn="ctr"/>
                <a:r>
                  <a:rPr lang="en-US" dirty="0" smtClean="0"/>
                  <a:t>area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</a:rPr>
                          <m:t>)(</m:t>
                        </m:r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  <m:r>
                          <a:rPr lang="en-US" b="1" i="1" smtClean="0">
                            <a:latin typeface="Cambria Math"/>
                          </a:rPr>
                          <m:t>)(</m:t>
                        </m:r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1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17206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Heron’s Formula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284" y="744794"/>
            <a:ext cx="8386916" cy="6096000"/>
          </a:xfrm>
        </p:spPr>
        <p:txBody>
          <a:bodyPr/>
          <a:lstStyle/>
          <a:p>
            <a:r>
              <a:rPr lang="en-US" sz="3700" dirty="0"/>
              <a:t>Find the area of a triangle with </a:t>
            </a:r>
            <a:endParaRPr lang="en-US" sz="3700" dirty="0" smtClean="0"/>
          </a:p>
          <a:p>
            <a:pPr algn="ctr"/>
            <a:r>
              <a:rPr lang="en-US" sz="3700" dirty="0" smtClean="0"/>
              <a:t>a </a:t>
            </a:r>
            <a:r>
              <a:rPr lang="en-US" sz="3700" dirty="0"/>
              <a:t>= 6m, b = 16m and c = </a:t>
            </a:r>
            <a:r>
              <a:rPr lang="en-US" sz="3700" dirty="0" smtClean="0"/>
              <a:t>18m</a:t>
            </a:r>
          </a:p>
          <a:p>
            <a:endParaRPr lang="en-US" sz="3700" dirty="0"/>
          </a:p>
          <a:p>
            <a:r>
              <a:rPr lang="en-US" sz="3700" dirty="0" smtClean="0"/>
              <a:t>What do we need to do first?</a:t>
            </a:r>
            <a:endParaRPr lang="en-US" sz="3700" dirty="0"/>
          </a:p>
          <a:p>
            <a:r>
              <a:rPr lang="en-US" sz="3700" dirty="0"/>
              <a:t> </a:t>
            </a:r>
          </a:p>
          <a:p>
            <a:r>
              <a:rPr lang="en-US" dirty="0" smtClean="0"/>
              <a:t>		</a:t>
            </a:r>
            <a:r>
              <a:rPr lang="en-US" dirty="0"/>
              <a:t>	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17206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Heron’s Formula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284" y="744794"/>
            <a:ext cx="8386916" cy="6096000"/>
          </a:xfrm>
        </p:spPr>
        <p:txBody>
          <a:bodyPr/>
          <a:lstStyle/>
          <a:p>
            <a:r>
              <a:rPr lang="en-US" sz="3700" dirty="0"/>
              <a:t>Find the area of a triangle with a = 6m, b = 16m and c = </a:t>
            </a:r>
            <a:r>
              <a:rPr lang="en-US" sz="3700" dirty="0" smtClean="0"/>
              <a:t>18m</a:t>
            </a:r>
          </a:p>
          <a:p>
            <a:pPr algn="ctr"/>
            <a:endParaRPr lang="en-US" sz="1500" dirty="0" smtClean="0"/>
          </a:p>
          <a:p>
            <a:pPr algn="ctr"/>
            <a:r>
              <a:rPr lang="en-US" sz="3700" dirty="0" smtClean="0"/>
              <a:t>s </a:t>
            </a:r>
            <a:r>
              <a:rPr lang="en-US" sz="3700" dirty="0"/>
              <a:t>= </a:t>
            </a:r>
            <a:r>
              <a:rPr lang="en-US" sz="3700" dirty="0" smtClean="0"/>
              <a:t>½ (a </a:t>
            </a:r>
            <a:r>
              <a:rPr lang="en-US" sz="3700" dirty="0"/>
              <a:t>+ b + c)</a:t>
            </a:r>
          </a:p>
          <a:p>
            <a:pPr algn="ctr"/>
            <a:r>
              <a:rPr lang="en-US" sz="3700" dirty="0"/>
              <a:t>s = </a:t>
            </a:r>
            <a:r>
              <a:rPr lang="en-US" sz="3700" dirty="0" smtClean="0"/>
              <a:t>½ (6 </a:t>
            </a:r>
            <a:r>
              <a:rPr lang="en-US" sz="3700" dirty="0"/>
              <a:t>+ </a:t>
            </a:r>
            <a:r>
              <a:rPr lang="en-US" sz="3700" dirty="0" smtClean="0"/>
              <a:t>16 </a:t>
            </a:r>
            <a:r>
              <a:rPr lang="en-US" sz="3700" dirty="0"/>
              <a:t>+ </a:t>
            </a:r>
            <a:r>
              <a:rPr lang="en-US" sz="3700" dirty="0" smtClean="0"/>
              <a:t>18)</a:t>
            </a:r>
          </a:p>
          <a:p>
            <a:pPr algn="ctr"/>
            <a:r>
              <a:rPr lang="en-US" sz="3700" dirty="0" smtClean="0"/>
              <a:t>s = 20</a:t>
            </a:r>
          </a:p>
          <a:p>
            <a:pPr algn="ctr"/>
            <a:endParaRPr lang="en-US" sz="2000" dirty="0"/>
          </a:p>
          <a:p>
            <a:r>
              <a:rPr lang="en-US" sz="3700" dirty="0" smtClean="0"/>
              <a:t>Now what?</a:t>
            </a:r>
            <a:endParaRPr lang="en-US" sz="3700" dirty="0"/>
          </a:p>
          <a:p>
            <a:r>
              <a:rPr lang="en-US" sz="3700" dirty="0"/>
              <a:t> </a:t>
            </a:r>
          </a:p>
          <a:p>
            <a:r>
              <a:rPr lang="en-US" dirty="0" smtClean="0"/>
              <a:t>		</a:t>
            </a:r>
            <a:r>
              <a:rPr lang="en-US" dirty="0"/>
              <a:t>	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17206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Heron’s Formula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284" y="744794"/>
                <a:ext cx="8386916" cy="60960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sz="3700" dirty="0" smtClean="0"/>
                  <a:t>Find the area of a triangle with a = 6m, b = 16m and c = 18m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sz="3700" dirty="0" smtClean="0"/>
                  <a:t>s = 20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sz="3700" dirty="0" smtClean="0"/>
                  <a:t>area </a:t>
                </a:r>
                <a:r>
                  <a:rPr lang="en-US" sz="37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700" i="1">
                            <a:latin typeface="Cambria Math"/>
                          </a:rPr>
                          <m:t>𝒔</m:t>
                        </m:r>
                        <m:r>
                          <a:rPr lang="en-US" sz="3700" i="1">
                            <a:latin typeface="Cambria Math"/>
                          </a:rPr>
                          <m:t>(</m:t>
                        </m:r>
                        <m:r>
                          <a:rPr lang="en-US" sz="3700" i="1">
                            <a:latin typeface="Cambria Math"/>
                          </a:rPr>
                          <m:t>𝒔</m:t>
                        </m:r>
                        <m:r>
                          <a:rPr lang="en-US" sz="3700" i="1">
                            <a:latin typeface="Cambria Math"/>
                          </a:rPr>
                          <m:t>−</m:t>
                        </m:r>
                        <m:r>
                          <a:rPr lang="en-US" sz="3700" i="1">
                            <a:latin typeface="Cambria Math"/>
                          </a:rPr>
                          <m:t>𝒂</m:t>
                        </m:r>
                        <m:r>
                          <a:rPr lang="en-US" sz="3700" i="1">
                            <a:latin typeface="Cambria Math"/>
                          </a:rPr>
                          <m:t>)(</m:t>
                        </m:r>
                        <m:r>
                          <a:rPr lang="en-US" sz="3700" i="1">
                            <a:latin typeface="Cambria Math"/>
                          </a:rPr>
                          <m:t>𝒔</m:t>
                        </m:r>
                        <m:r>
                          <a:rPr lang="en-US" sz="3700" i="1">
                            <a:latin typeface="Cambria Math"/>
                          </a:rPr>
                          <m:t>−</m:t>
                        </m:r>
                        <m:r>
                          <a:rPr lang="en-US" sz="3700" i="1">
                            <a:latin typeface="Cambria Math"/>
                          </a:rPr>
                          <m:t>𝒃</m:t>
                        </m:r>
                        <m:r>
                          <a:rPr lang="en-US" sz="3700" i="1">
                            <a:latin typeface="Cambria Math"/>
                          </a:rPr>
                          <m:t>)(</m:t>
                        </m:r>
                        <m:r>
                          <a:rPr lang="en-US" sz="3700" i="1">
                            <a:latin typeface="Cambria Math"/>
                          </a:rPr>
                          <m:t>𝒔</m:t>
                        </m:r>
                        <m:r>
                          <a:rPr lang="en-US" sz="3700" i="1">
                            <a:latin typeface="Cambria Math"/>
                          </a:rPr>
                          <m:t>−</m:t>
                        </m:r>
                        <m:r>
                          <a:rPr lang="en-US" sz="3700" i="1">
                            <a:latin typeface="Cambria Math"/>
                          </a:rPr>
                          <m:t>𝒄</m:t>
                        </m:r>
                        <m:r>
                          <a:rPr lang="en-US" sz="3700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sz="3700" dirty="0" smtClean="0"/>
              </a:p>
              <a:p>
                <a:pPr algn="ctr">
                  <a:spcBef>
                    <a:spcPts val="0"/>
                  </a:spcBef>
                </a:pPr>
                <a:r>
                  <a:rPr lang="en-US" sz="3700" dirty="0"/>
                  <a:t>area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700" b="1" i="1" smtClean="0">
                            <a:latin typeface="Cambria Math"/>
                          </a:rPr>
                          <m:t>𝟐𝟎</m:t>
                        </m:r>
                        <m:r>
                          <a:rPr lang="en-US" sz="3700" i="1">
                            <a:latin typeface="Cambria Math"/>
                          </a:rPr>
                          <m:t>(</m:t>
                        </m:r>
                        <m:r>
                          <a:rPr lang="en-US" sz="3700" b="1" i="1" smtClean="0">
                            <a:latin typeface="Cambria Math"/>
                          </a:rPr>
                          <m:t>𝟐𝟎</m:t>
                        </m:r>
                        <m:r>
                          <a:rPr lang="en-US" sz="37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3700" b="1" i="1" smtClean="0">
                            <a:latin typeface="Cambria Math"/>
                          </a:rPr>
                          <m:t>𝟔</m:t>
                        </m:r>
                        <m:r>
                          <a:rPr lang="en-US" sz="3700" i="1">
                            <a:latin typeface="Cambria Math"/>
                          </a:rPr>
                          <m:t>)(</m:t>
                        </m:r>
                        <m:r>
                          <a:rPr lang="en-US" sz="3700" b="1" i="1" smtClean="0">
                            <a:latin typeface="Cambria Math"/>
                          </a:rPr>
                          <m:t>𝟐𝟎</m:t>
                        </m:r>
                        <m:r>
                          <a:rPr lang="en-US" sz="3700" i="1">
                            <a:latin typeface="Cambria Math"/>
                          </a:rPr>
                          <m:t>−</m:t>
                        </m:r>
                        <m:r>
                          <a:rPr lang="en-US" sz="3700" b="1" i="1" smtClean="0">
                            <a:latin typeface="Cambria Math"/>
                          </a:rPr>
                          <m:t>𝟏𝟔</m:t>
                        </m:r>
                        <m:r>
                          <a:rPr lang="en-US" sz="3700" i="1">
                            <a:latin typeface="Cambria Math"/>
                          </a:rPr>
                          <m:t>)(</m:t>
                        </m:r>
                        <m:r>
                          <a:rPr lang="en-US" sz="3700" b="1" i="1" smtClean="0">
                            <a:latin typeface="Cambria Math"/>
                          </a:rPr>
                          <m:t>𝟐𝟎</m:t>
                        </m:r>
                        <m:r>
                          <a:rPr lang="en-US" sz="3700" i="1">
                            <a:latin typeface="Cambria Math"/>
                          </a:rPr>
                          <m:t>−</m:t>
                        </m:r>
                        <m:r>
                          <a:rPr lang="en-US" sz="3700" b="1" i="1" smtClean="0">
                            <a:latin typeface="Cambria Math"/>
                          </a:rPr>
                          <m:t>𝟏𝟖</m:t>
                        </m:r>
                        <m:r>
                          <a:rPr lang="en-US" sz="3700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sz="3700" dirty="0" smtClean="0"/>
              </a:p>
              <a:p>
                <a:pPr algn="ctr">
                  <a:spcBef>
                    <a:spcPts val="0"/>
                  </a:spcBef>
                </a:pPr>
                <a:r>
                  <a:rPr lang="en-US" sz="3700" dirty="0"/>
                  <a:t>area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700" b="1" i="1" smtClean="0">
                            <a:latin typeface="Cambria Math"/>
                          </a:rPr>
                          <m:t>𝟐𝟎</m:t>
                        </m:r>
                        <m:r>
                          <a:rPr lang="en-US" sz="3700" i="1">
                            <a:latin typeface="Cambria Math"/>
                          </a:rPr>
                          <m:t>(</m:t>
                        </m:r>
                        <m:r>
                          <a:rPr lang="en-US" sz="3700" b="1" i="1" smtClean="0">
                            <a:latin typeface="Cambria Math"/>
                          </a:rPr>
                          <m:t>𝟏𝟒</m:t>
                        </m:r>
                        <m:r>
                          <a:rPr lang="en-US" sz="3700" i="1">
                            <a:latin typeface="Cambria Math"/>
                          </a:rPr>
                          <m:t>)(</m:t>
                        </m:r>
                        <m:r>
                          <a:rPr lang="en-US" sz="37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3700" i="1">
                            <a:latin typeface="Cambria Math"/>
                          </a:rPr>
                          <m:t>)(</m:t>
                        </m:r>
                        <m:r>
                          <a:rPr lang="en-US" sz="37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3700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sz="3700" dirty="0" smtClean="0"/>
              </a:p>
              <a:p>
                <a:pPr algn="ctr">
                  <a:spcBef>
                    <a:spcPts val="0"/>
                  </a:spcBef>
                </a:pPr>
                <a:r>
                  <a:rPr lang="en-US" sz="3700" dirty="0"/>
                  <a:t>area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7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3700" b="1" i="1" smtClean="0">
                            <a:latin typeface="Cambria Math"/>
                          </a:rPr>
                          <m:t>,</m:t>
                        </m:r>
                        <m:r>
                          <a:rPr lang="en-US" sz="3700" b="1" i="1" smtClean="0">
                            <a:latin typeface="Cambria Math"/>
                          </a:rPr>
                          <m:t>𝟐𝟒𝟎</m:t>
                        </m:r>
                      </m:e>
                    </m:rad>
                  </m:oMath>
                </a14:m>
                <a:r>
                  <a:rPr lang="en-US" sz="3700" dirty="0" smtClean="0"/>
                  <a:t> ≈ 47.3</a:t>
                </a:r>
              </a:p>
              <a:p>
                <a:pPr algn="ctr">
                  <a:spcBef>
                    <a:spcPts val="0"/>
                  </a:spcBef>
                </a:pPr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r>
                  <a:rPr lang="en-US" dirty="0" smtClean="0"/>
                  <a:t>		</a:t>
                </a:r>
                <a:r>
                  <a:rPr lang="en-US" dirty="0"/>
                  <a:t>	</a:t>
                </a:r>
              </a:p>
              <a:p>
                <a:endParaRPr lang="en-US" sz="1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284" y="744794"/>
                <a:ext cx="8386916" cy="6096000"/>
              </a:xfrm>
              <a:blipFill rotWithShape="0">
                <a:blip r:embed="rId2"/>
                <a:stretch>
                  <a:fillRect l="-2253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6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units???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17206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Heron’s Formula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 the area of a triangle with a = 6m, b = 16m and c = 18m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s = 20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area ≈ 47.3 </a:t>
            </a:r>
            <a:r>
              <a:rPr lang="en-US" dirty="0" err="1"/>
              <a:t>sq</a:t>
            </a:r>
            <a:r>
              <a:rPr lang="en-US" dirty="0"/>
              <a:t> meters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17206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Heron’s Formula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8" y="0"/>
            <a:ext cx="83715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729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Heron’s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you must enter it in the form:</a:t>
            </a:r>
          </a:p>
          <a:p>
            <a:endParaRPr lang="en-US" dirty="0"/>
          </a:p>
          <a:p>
            <a:r>
              <a:rPr lang="en-US" dirty="0"/>
              <a:t>triangle </a:t>
            </a:r>
            <a:r>
              <a:rPr lang="en-US" dirty="0" smtClean="0"/>
              <a:t>6, 16, 18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607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3352800" cy="352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54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1982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2"/>
            <a:ext cx="2819400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267075"/>
            <a:ext cx="25146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6200" y="152400"/>
            <a:ext cx="899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0" y="6534835"/>
            <a:ext cx="12137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lol-rofl.com</a:t>
            </a:r>
          </a:p>
        </p:txBody>
      </p:sp>
    </p:spTree>
    <p:extLst>
      <p:ext uri="{BB962C8B-B14F-4D97-AF65-F5344CB8AC3E}">
        <p14:creationId xmlns:p14="http://schemas.microsoft.com/office/powerpoint/2010/main" val="603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Don’t forget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your Homework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due next week!</a:t>
            </a: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Have a great rest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of the week!</a:t>
            </a:r>
          </a:p>
          <a:p>
            <a:pPr algn="r">
              <a:spcBef>
                <a:spcPct val="0"/>
              </a:spcBef>
            </a:pPr>
            <a:r>
              <a:rPr lang="en-US" altLang="en-US" sz="1200" dirty="0" smtClean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623769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1888</Words>
  <Application>Microsoft Office PowerPoint</Application>
  <PresentationFormat>On-screen Show (4:3)</PresentationFormat>
  <Paragraphs>591</Paragraphs>
  <Slides>90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Office Theme</vt:lpstr>
      <vt:lpstr>PowerPoint Presentation</vt:lpstr>
      <vt:lpstr>What’s Up?</vt:lpstr>
      <vt:lpstr>What’s Up?</vt:lpstr>
      <vt:lpstr>Review</vt:lpstr>
      <vt:lpstr>More Trig Stuff</vt:lpstr>
      <vt:lpstr>More Trig Stuff</vt:lpstr>
      <vt:lpstr>Transforming Functions</vt:lpstr>
      <vt:lpstr>Transforming Functions</vt:lpstr>
      <vt:lpstr>PowerPoint Presentation</vt:lpstr>
      <vt:lpstr>Inverse Functions</vt:lpstr>
      <vt:lpstr>Inverse Functions</vt:lpstr>
      <vt:lpstr>Inverse Functions</vt:lpstr>
      <vt:lpstr>Inverse Functions</vt:lpstr>
      <vt:lpstr>Inverse Functions</vt:lpstr>
      <vt:lpstr>Inverse Functions</vt:lpstr>
      <vt:lpstr>Inverse Trig Functions</vt:lpstr>
      <vt:lpstr>Inverse Trig Functions</vt:lpstr>
      <vt:lpstr>Inverse Trig Functions</vt:lpstr>
      <vt:lpstr>Inverse Trig Functions</vt:lpstr>
      <vt:lpstr>Inverse Trig Functions</vt:lpstr>
      <vt:lpstr>Inverse Trig Functions</vt:lpstr>
      <vt:lpstr>Inverse Trig Functions</vt:lpstr>
      <vt:lpstr>Inverse Trig Functions</vt:lpstr>
      <vt:lpstr>Inverse Trig Functions</vt:lpstr>
      <vt:lpstr>PowerPoint Presentation</vt:lpstr>
      <vt:lpstr>PowerPoint Presentation</vt:lpstr>
      <vt:lpstr>Inverse Trig Functions</vt:lpstr>
      <vt:lpstr>PowerPoint Presentation</vt:lpstr>
      <vt:lpstr>PowerPoint Presentation</vt:lpstr>
      <vt:lpstr>Inverse Trig Functions</vt:lpstr>
      <vt:lpstr>Inverse Trig Functions</vt:lpstr>
      <vt:lpstr>Inverse Trig Functions</vt:lpstr>
      <vt:lpstr>Inverse Trig Functions</vt:lpstr>
      <vt:lpstr>PowerPoint Presentation</vt:lpstr>
      <vt:lpstr>Inverse Trig Functions</vt:lpstr>
      <vt:lpstr>Inverse Trig Functions</vt:lpstr>
      <vt:lpstr>Inverse Trig Functions</vt:lpstr>
      <vt:lpstr>Inverse Trig Functions</vt:lpstr>
      <vt:lpstr>Inverse Trig Functions</vt:lpstr>
      <vt:lpstr>Inverse Trig Functions</vt:lpstr>
      <vt:lpstr>Inverse Trig Functions</vt:lpstr>
      <vt:lpstr>Inverse Trig Functions</vt:lpstr>
      <vt:lpstr>Inverse Trig Functions</vt:lpstr>
      <vt:lpstr>Inverse Trig Functions</vt:lpstr>
      <vt:lpstr>Inverse Trig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Inverse Trig Functions</vt:lpstr>
      <vt:lpstr>Inverse Trig Functions</vt:lpstr>
      <vt:lpstr>Inverse Trig Functions</vt:lpstr>
      <vt:lpstr>PowerPoint Presentation</vt:lpstr>
      <vt:lpstr>Inverse Trig Functions</vt:lpstr>
      <vt:lpstr>PowerPoint Presentation</vt:lpstr>
      <vt:lpstr>Oblique Triangles</vt:lpstr>
      <vt:lpstr>Oblique Triangles</vt:lpstr>
      <vt:lpstr>Oblique Triangles</vt:lpstr>
      <vt:lpstr>PowerPoint Presentation</vt:lpstr>
      <vt:lpstr>PowerPoint Presentation</vt:lpstr>
      <vt:lpstr>Oblique Triangles</vt:lpstr>
      <vt:lpstr>PowerPoint Presentation</vt:lpstr>
      <vt:lpstr>PowerPoint Presentation</vt:lpstr>
      <vt:lpstr>PowerPoint Presentation</vt:lpstr>
      <vt:lpstr>Area of a Triangle</vt:lpstr>
      <vt:lpstr>Area of a Triangle</vt:lpstr>
      <vt:lpstr>Area of a Triangle</vt:lpstr>
      <vt:lpstr>Area of a Triangle</vt:lpstr>
      <vt:lpstr>Area of a Triangle</vt:lpstr>
      <vt:lpstr>Area of a Triangle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of a Triangle</vt:lpstr>
      <vt:lpstr>Heron’s Formula</vt:lpstr>
      <vt:lpstr>Heron’s Formula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Heron’s Formula</vt:lpstr>
      <vt:lpstr>PowerPoint Presentation</vt:lpstr>
      <vt:lpstr>You Survived!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206</cp:revision>
  <dcterms:created xsi:type="dcterms:W3CDTF">2012-09-06T22:30:26Z</dcterms:created>
  <dcterms:modified xsi:type="dcterms:W3CDTF">2020-09-27T21:32:12Z</dcterms:modified>
</cp:coreProperties>
</file>