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handoutMasterIdLst>
    <p:handoutMasterId r:id="rId122"/>
  </p:handoutMasterIdLst>
  <p:sldIdLst>
    <p:sldId id="530" r:id="rId2"/>
    <p:sldId id="531" r:id="rId3"/>
    <p:sldId id="536" r:id="rId4"/>
    <p:sldId id="532" r:id="rId5"/>
    <p:sldId id="534" r:id="rId6"/>
    <p:sldId id="535" r:id="rId7"/>
    <p:sldId id="547" r:id="rId8"/>
    <p:sldId id="542" r:id="rId9"/>
    <p:sldId id="543" r:id="rId10"/>
    <p:sldId id="546" r:id="rId11"/>
    <p:sldId id="544" r:id="rId12"/>
    <p:sldId id="539" r:id="rId13"/>
    <p:sldId id="540" r:id="rId14"/>
    <p:sldId id="537" r:id="rId15"/>
    <p:sldId id="538" r:id="rId16"/>
    <p:sldId id="548" r:id="rId17"/>
    <p:sldId id="549" r:id="rId18"/>
    <p:sldId id="550" r:id="rId19"/>
    <p:sldId id="551" r:id="rId20"/>
    <p:sldId id="533" r:id="rId21"/>
    <p:sldId id="457" r:id="rId22"/>
    <p:sldId id="431" r:id="rId23"/>
    <p:sldId id="459" r:id="rId24"/>
    <p:sldId id="439" r:id="rId25"/>
    <p:sldId id="440" r:id="rId26"/>
    <p:sldId id="441" r:id="rId27"/>
    <p:sldId id="442" r:id="rId28"/>
    <p:sldId id="557" r:id="rId29"/>
    <p:sldId id="558" r:id="rId30"/>
    <p:sldId id="435" r:id="rId31"/>
    <p:sldId id="568" r:id="rId32"/>
    <p:sldId id="559" r:id="rId33"/>
    <p:sldId id="560" r:id="rId34"/>
    <p:sldId id="561" r:id="rId35"/>
    <p:sldId id="562" r:id="rId36"/>
    <p:sldId id="569" r:id="rId37"/>
    <p:sldId id="556" r:id="rId38"/>
    <p:sldId id="563" r:id="rId39"/>
    <p:sldId id="566" r:id="rId40"/>
    <p:sldId id="567" r:id="rId41"/>
    <p:sldId id="570" r:id="rId42"/>
    <p:sldId id="571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455" r:id="rId51"/>
    <p:sldId id="581" r:id="rId52"/>
    <p:sldId id="460" r:id="rId53"/>
    <p:sldId id="461" r:id="rId54"/>
    <p:sldId id="462" r:id="rId55"/>
    <p:sldId id="463" r:id="rId56"/>
    <p:sldId id="464" r:id="rId57"/>
    <p:sldId id="465" r:id="rId58"/>
    <p:sldId id="466" r:id="rId59"/>
    <p:sldId id="467" r:id="rId60"/>
    <p:sldId id="468" r:id="rId61"/>
    <p:sldId id="469" r:id="rId62"/>
    <p:sldId id="470" r:id="rId63"/>
    <p:sldId id="607" r:id="rId64"/>
    <p:sldId id="471" r:id="rId65"/>
    <p:sldId id="606" r:id="rId66"/>
    <p:sldId id="608" r:id="rId67"/>
    <p:sldId id="612" r:id="rId68"/>
    <p:sldId id="613" r:id="rId69"/>
    <p:sldId id="528" r:id="rId70"/>
    <p:sldId id="472" r:id="rId71"/>
    <p:sldId id="473" r:id="rId72"/>
    <p:sldId id="614" r:id="rId73"/>
    <p:sldId id="615" r:id="rId74"/>
    <p:sldId id="529" r:id="rId75"/>
    <p:sldId id="609" r:id="rId76"/>
    <p:sldId id="582" r:id="rId77"/>
    <p:sldId id="483" r:id="rId78"/>
    <p:sldId id="484" r:id="rId79"/>
    <p:sldId id="485" r:id="rId80"/>
    <p:sldId id="486" r:id="rId81"/>
    <p:sldId id="518" r:id="rId82"/>
    <p:sldId id="519" r:id="rId83"/>
    <p:sldId id="520" r:id="rId84"/>
    <p:sldId id="487" r:id="rId85"/>
    <p:sldId id="488" r:id="rId86"/>
    <p:sldId id="489" r:id="rId87"/>
    <p:sldId id="490" r:id="rId88"/>
    <p:sldId id="491" r:id="rId89"/>
    <p:sldId id="492" r:id="rId90"/>
    <p:sldId id="493" r:id="rId91"/>
    <p:sldId id="494" r:id="rId92"/>
    <p:sldId id="495" r:id="rId93"/>
    <p:sldId id="585" r:id="rId94"/>
    <p:sldId id="496" r:id="rId95"/>
    <p:sldId id="497" r:id="rId96"/>
    <p:sldId id="586" r:id="rId97"/>
    <p:sldId id="587" r:id="rId98"/>
    <p:sldId id="507" r:id="rId99"/>
    <p:sldId id="588" r:id="rId100"/>
    <p:sldId id="590" r:id="rId101"/>
    <p:sldId id="591" r:id="rId102"/>
    <p:sldId id="592" r:id="rId103"/>
    <p:sldId id="593" r:id="rId104"/>
    <p:sldId id="594" r:id="rId105"/>
    <p:sldId id="595" r:id="rId106"/>
    <p:sldId id="596" r:id="rId107"/>
    <p:sldId id="597" r:id="rId108"/>
    <p:sldId id="598" r:id="rId109"/>
    <p:sldId id="599" r:id="rId110"/>
    <p:sldId id="600" r:id="rId111"/>
    <p:sldId id="589" r:id="rId112"/>
    <p:sldId id="610" r:id="rId113"/>
    <p:sldId id="601" r:id="rId114"/>
    <p:sldId id="602" r:id="rId115"/>
    <p:sldId id="603" r:id="rId116"/>
    <p:sldId id="611" r:id="rId117"/>
    <p:sldId id="604" r:id="rId118"/>
    <p:sldId id="583" r:id="rId119"/>
    <p:sldId id="584" r:id="rId1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4" autoAdjust="0"/>
    <p:restoredTop sz="94585" autoAdjust="0"/>
  </p:normalViewPr>
  <p:slideViewPr>
    <p:cSldViewPr>
      <p:cViewPr varScale="1">
        <p:scale>
          <a:sx n="60" d="100"/>
          <a:sy n="60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7470-9E94-4D7F-B01F-51B4BE82C47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8F7E-412F-4E66-A7A5-6C9ACBE1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8F7E-412F-4E66-A7A5-6C9ACBE181A2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8F7E-412F-4E66-A7A5-6C9ACBE181A2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9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8F7E-412F-4E66-A7A5-6C9ACBE181A2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6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ineeringtoolbox.com/law-cosines-d_1857.html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calculator.net/triangle-calculator.html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6"/>
            <a:ext cx="9126557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7443" y="1140291"/>
            <a:ext cx="9144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000" b="1" dirty="0" smtClean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sz="5000" b="1" dirty="0">
                <a:solidFill>
                  <a:srgbClr val="FFFF00"/>
                </a:solidFill>
              </a:rPr>
              <a:t> </a:t>
            </a:r>
            <a:r>
              <a:rPr lang="en-US" sz="5000" b="1" dirty="0" smtClean="0">
                <a:solidFill>
                  <a:srgbClr val="FFFF00"/>
                </a:solidFill>
              </a:rPr>
              <a:t>     Week </a:t>
            </a:r>
            <a:r>
              <a:rPr lang="en-US" sz="5000" b="1" dirty="0" smtClean="0">
                <a:solidFill>
                  <a:srgbClr val="FFFF00"/>
                </a:solidFill>
              </a:rPr>
              <a:t>6!</a:t>
            </a:r>
            <a:endParaRPr lang="en-US" sz="5000" b="1" dirty="0">
              <a:solidFill>
                <a:srgbClr val="FFFF00"/>
              </a:solidFill>
            </a:endParaRPr>
          </a:p>
          <a:p>
            <a:pPr eaLnBrk="1" hangingPunct="1"/>
            <a:endParaRPr lang="en-US" sz="3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Analytic Trigonometry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11035"/>
            <a:ext cx="91494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http://www.lab-initio.com/images/fullsize/nz211.jpg</a:t>
            </a:r>
          </a:p>
        </p:txBody>
      </p:sp>
    </p:spTree>
    <p:extLst>
      <p:ext uri="{BB962C8B-B14F-4D97-AF65-F5344CB8AC3E}">
        <p14:creationId xmlns:p14="http://schemas.microsoft.com/office/powerpoint/2010/main" val="3401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capacitor also opposes </a:t>
            </a:r>
            <a:r>
              <a:rPr lang="en-US" dirty="0"/>
              <a:t>current flow by causing the alternating voltage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to </a:t>
            </a:r>
            <a:r>
              <a:rPr lang="en-US" dirty="0"/>
              <a:t>lag behind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alternating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current</a:t>
            </a:r>
            <a:endParaRPr lang="en-US" dirty="0" smtClean="0">
              <a:solidFill>
                <a:srgbClr val="FFC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78172" y="2976829"/>
            <a:ext cx="3762858" cy="1646208"/>
            <a:chOff x="1204051" y="3124200"/>
            <a:chExt cx="5632613" cy="2743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78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864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4864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303264" y="3581400"/>
              <a:ext cx="6096" cy="18288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769864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H="1">
              <a:off x="44196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094338" y="3425031"/>
              <a:ext cx="1342141" cy="308769"/>
              <a:chOff x="3131627" y="3425031"/>
              <a:chExt cx="1342141" cy="30876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246093" y="3425031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366655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409087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901691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477312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3131627" y="34290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321367" y="35814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237695" y="3580084"/>
              <a:ext cx="874868" cy="1316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4" idx="0"/>
            </p:cNvCxnSpPr>
            <p:nvPr/>
          </p:nvCxnSpPr>
          <p:spPr>
            <a:xfrm>
              <a:off x="2258568" y="3581400"/>
              <a:ext cx="0" cy="570689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4" idx="4"/>
            </p:cNvCxnSpPr>
            <p:nvPr/>
          </p:nvCxnSpPr>
          <p:spPr>
            <a:xfrm flipH="1">
              <a:off x="2258568" y="4837889"/>
              <a:ext cx="0" cy="572311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752600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1929384" y="3948796"/>
              <a:ext cx="685800" cy="889093"/>
              <a:chOff x="1929384" y="3948796"/>
              <a:chExt cx="685800" cy="88909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929384" y="4152089"/>
                <a:ext cx="685800" cy="685800"/>
              </a:xfrm>
              <a:prstGeom prst="ellipse">
                <a:avLst/>
              </a:prstGeom>
              <a:noFill/>
              <a:ln w="31750"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44624" y="3948796"/>
                <a:ext cx="458781" cy="630941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1" dirty="0">
                    <a:solidFill>
                      <a:srgbClr val="CCFFFF"/>
                    </a:solidFill>
                  </a:rPr>
                  <a:t>~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204051" y="4112973"/>
              <a:ext cx="54854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V</a:t>
              </a:r>
              <a:r>
                <a:rPr lang="en-US" sz="2500" b="1" baseline="-25000" dirty="0" smtClean="0">
                  <a:solidFill>
                    <a:srgbClr val="CCFFFF"/>
                  </a:solidFill>
                </a:rPr>
                <a:t>S</a:t>
              </a:r>
              <a:endParaRPr lang="en-US" sz="2500" b="1" baseline="-25000" dirty="0">
                <a:solidFill>
                  <a:srgbClr val="CCFFFF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400800" y="2743200"/>
            <a:ext cx="260439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096000" y="3429000"/>
            <a:ext cx="642745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47 </a:t>
            </a:r>
            <a:r>
              <a:rPr lang="el-GR" sz="2500" b="1" dirty="0" smtClean="0">
                <a:solidFill>
                  <a:srgbClr val="CCFFFF"/>
                </a:solidFill>
                <a:latin typeface="Arial" panose="020B0604020202020204" pitchFamily="34" charset="0"/>
              </a:rPr>
              <a:t>Ω</a:t>
            </a:r>
            <a:endParaRPr lang="en-US" sz="2500" b="1" dirty="0">
              <a:solidFill>
                <a:srgbClr val="CCFFFF"/>
              </a:solidFill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284" y="838200"/>
            <a:ext cx="8386916" cy="6096000"/>
          </a:xfrm>
        </p:spPr>
        <p:txBody>
          <a:bodyPr/>
          <a:lstStyle/>
          <a:p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</a:t>
            </a:r>
            <a:r>
              <a:rPr lang="en-US" u="sng" dirty="0">
                <a:solidFill>
                  <a:srgbClr val="FFFF00"/>
                </a:solidFill>
              </a:rPr>
              <a:t>13 in</a:t>
            </a:r>
          </a:p>
          <a:p>
            <a:pPr>
              <a:spcBef>
                <a:spcPts val="0"/>
              </a:spcBef>
            </a:pPr>
            <a:r>
              <a:rPr lang="en-US" dirty="0"/>
              <a:t>B = ____		b = 7 in</a:t>
            </a:r>
          </a:p>
          <a:p>
            <a:pPr>
              <a:spcBef>
                <a:spcPts val="0"/>
              </a:spcBef>
            </a:pPr>
            <a:r>
              <a:rPr lang="en-US" dirty="0"/>
              <a:t>C = ____		c = 8 in</a:t>
            </a:r>
          </a:p>
          <a:p>
            <a:endParaRPr lang="en-US" sz="2000" dirty="0"/>
          </a:p>
          <a:p>
            <a:r>
              <a:rPr lang="en-US" dirty="0" smtClean="0"/>
              <a:t>To solve for B, use</a:t>
            </a:r>
          </a:p>
          <a:p>
            <a:r>
              <a:rPr lang="en-US" dirty="0" smtClean="0"/>
              <a:t>	b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a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c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- 2ac </a:t>
            </a:r>
            <a:r>
              <a:rPr lang="en-US" dirty="0" err="1"/>
              <a:t>cosB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(it’s the only one with “B” in it)</a:t>
            </a:r>
            <a:endParaRPr lang="en-US" dirty="0"/>
          </a:p>
          <a:p>
            <a:r>
              <a:rPr lang="en-US" dirty="0" smtClean="0"/>
              <a:t>		</a:t>
            </a:r>
            <a:r>
              <a:rPr lang="en-US" dirty="0"/>
              <a:t>	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284" y="838200"/>
            <a:ext cx="8386916" cy="6096000"/>
          </a:xfrm>
        </p:spPr>
        <p:txBody>
          <a:bodyPr/>
          <a:lstStyle/>
          <a:p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</a:t>
            </a:r>
            <a:r>
              <a:rPr lang="en-US" u="sng" dirty="0">
                <a:solidFill>
                  <a:srgbClr val="FFFF00"/>
                </a:solidFill>
              </a:rPr>
              <a:t>13 in</a:t>
            </a:r>
          </a:p>
          <a:p>
            <a:pPr>
              <a:spcBef>
                <a:spcPts val="0"/>
              </a:spcBef>
            </a:pPr>
            <a:r>
              <a:rPr lang="en-US" dirty="0"/>
              <a:t>B = ____		b = 7 in</a:t>
            </a:r>
          </a:p>
          <a:p>
            <a:pPr>
              <a:spcBef>
                <a:spcPts val="0"/>
              </a:spcBef>
            </a:pPr>
            <a:r>
              <a:rPr lang="en-US" dirty="0"/>
              <a:t>C = ____		c = 8 in</a:t>
            </a:r>
          </a:p>
          <a:p>
            <a:endParaRPr lang="en-US" sz="2000" dirty="0"/>
          </a:p>
          <a:p>
            <a:r>
              <a:rPr lang="en-US" dirty="0" smtClean="0"/>
              <a:t>Algebra time!</a:t>
            </a:r>
          </a:p>
          <a:p>
            <a:r>
              <a:rPr lang="en-US" dirty="0"/>
              <a:t>b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+ c</a:t>
            </a:r>
            <a:r>
              <a:rPr lang="en-US" baseline="30000" dirty="0"/>
              <a:t>2</a:t>
            </a:r>
            <a:r>
              <a:rPr lang="en-US" dirty="0"/>
              <a:t> - 2ac </a:t>
            </a:r>
            <a:r>
              <a:rPr lang="en-US" dirty="0" err="1"/>
              <a:t>cosB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 -a</a:t>
            </a:r>
            <a:r>
              <a:rPr lang="en-US" baseline="30000" dirty="0" smtClean="0"/>
              <a:t>2 </a:t>
            </a:r>
            <a:r>
              <a:rPr lang="en-US" dirty="0" smtClean="0"/>
              <a:t>-c</a:t>
            </a:r>
            <a:r>
              <a:rPr lang="en-US" baseline="30000" dirty="0" smtClean="0"/>
              <a:t>2 </a:t>
            </a:r>
            <a:r>
              <a:rPr lang="en-US" dirty="0" smtClean="0"/>
              <a:t>= -2ac </a:t>
            </a:r>
            <a:r>
              <a:rPr lang="en-US" dirty="0" err="1" smtClean="0"/>
              <a:t>cosB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r>
              <a:rPr lang="en-US" dirty="0" smtClean="0"/>
              <a:t>		</a:t>
            </a:r>
            <a:r>
              <a:rPr lang="en-US" dirty="0"/>
              <a:t>	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284" y="838200"/>
                <a:ext cx="8386916" cy="6096000"/>
              </a:xfrm>
            </p:spPr>
            <p:txBody>
              <a:bodyPr/>
              <a:lstStyle/>
              <a:p>
                <a:r>
                  <a:rPr lang="en-US" dirty="0"/>
                  <a:t>Solve the triangle: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= 120°		a = </a:t>
                </a:r>
                <a:r>
                  <a:rPr lang="en-US" u="sng" dirty="0">
                    <a:solidFill>
                      <a:srgbClr val="FFFF00"/>
                    </a:solidFill>
                  </a:rPr>
                  <a:t>13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 = ____		b = 7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 = ____		c = 8 in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Algebra time!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-a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-c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= -2ac </a:t>
                </a:r>
                <a:r>
                  <a:rPr lang="en-US" dirty="0" err="1" smtClean="0"/>
                  <a:t>cosB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 −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2 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  <m:r>
                          <m:rPr>
                            <m:nor/>
                          </m:rPr>
                          <a:rPr lang="en-US" dirty="0"/>
                          <m:t>ac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cosB</a:t>
                </a:r>
                <a:r>
                  <a:rPr lang="en-US" dirty="0" smtClean="0"/>
                  <a:t>   trig time!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r>
                  <a:rPr lang="en-US" dirty="0" smtClean="0"/>
                  <a:t>		</a:t>
                </a:r>
                <a:r>
                  <a:rPr lang="en-US" dirty="0"/>
                  <a:t>	</a:t>
                </a:r>
              </a:p>
              <a:p>
                <a:endParaRPr lang="en-US" sz="1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284" y="838200"/>
                <a:ext cx="8386916" cy="6096000"/>
              </a:xfrm>
              <a:blipFill rotWithShape="1">
                <a:blip r:embed="rId2"/>
                <a:stretch>
                  <a:fillRect l="-2544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284" y="838200"/>
                <a:ext cx="8386916" cy="6096000"/>
              </a:xfrm>
            </p:spPr>
            <p:txBody>
              <a:bodyPr/>
              <a:lstStyle/>
              <a:p>
                <a:r>
                  <a:rPr lang="en-US" dirty="0"/>
                  <a:t>Solve the triangle: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= 120°		a = </a:t>
                </a:r>
                <a:r>
                  <a:rPr lang="en-US" u="sng" dirty="0">
                    <a:solidFill>
                      <a:srgbClr val="FFFF00"/>
                    </a:solidFill>
                  </a:rPr>
                  <a:t>13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 = ____		b = 7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 = ____		c = 8 in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 −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2 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  <m:r>
                          <m:rPr>
                            <m:nor/>
                          </m:rPr>
                          <a:rPr lang="en-US" dirty="0"/>
                          <m:t>ac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cosB</a:t>
                </a:r>
                <a:r>
                  <a:rPr lang="en-US" dirty="0" smtClean="0"/>
                  <a:t>   trig time!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 = cos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−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ac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		</a:t>
                </a:r>
                <a:r>
                  <a:rPr lang="en-US" dirty="0"/>
                  <a:t>	</a:t>
                </a:r>
              </a:p>
              <a:p>
                <a:endParaRPr lang="en-US" sz="1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284" y="838200"/>
                <a:ext cx="8386916" cy="6096000"/>
              </a:xfrm>
              <a:blipFill rotWithShape="1">
                <a:blip r:embed="rId2"/>
                <a:stretch>
                  <a:fillRect l="-2544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284" y="838200"/>
                <a:ext cx="8386916" cy="6096000"/>
              </a:xfrm>
            </p:spPr>
            <p:txBody>
              <a:bodyPr/>
              <a:lstStyle/>
              <a:p>
                <a:r>
                  <a:rPr lang="en-US" dirty="0"/>
                  <a:t>Solve the triangle: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= 120°		a = </a:t>
                </a:r>
                <a:r>
                  <a:rPr lang="en-US" u="sng" dirty="0">
                    <a:solidFill>
                      <a:srgbClr val="FFFF00"/>
                    </a:solidFill>
                  </a:rPr>
                  <a:t>13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 = ____		b = 7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 = ____		c = 8 in</a:t>
                </a:r>
              </a:p>
              <a:p>
                <a:endParaRPr lang="en-US" sz="1500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 = cos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−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ac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		</a:t>
                </a:r>
                <a:r>
                  <a:rPr lang="en-US" dirty="0"/>
                  <a:t>	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Solve everything at once at the end to minimize approximation errors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284" y="838200"/>
                <a:ext cx="8386916" cy="6096000"/>
              </a:xfrm>
              <a:blipFill rotWithShape="1">
                <a:blip r:embed="rId2"/>
                <a:stretch>
                  <a:fillRect l="-2544" t="-1800" r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284" y="838200"/>
                <a:ext cx="8691716" cy="6096000"/>
              </a:xfrm>
            </p:spPr>
            <p:txBody>
              <a:bodyPr/>
              <a:lstStyle/>
              <a:p>
                <a:r>
                  <a:rPr lang="en-US" dirty="0"/>
                  <a:t>Solve the triangle: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= 120°		a = </a:t>
                </a:r>
                <a:r>
                  <a:rPr lang="en-US" u="sng" dirty="0">
                    <a:solidFill>
                      <a:srgbClr val="FFFF00"/>
                    </a:solidFill>
                  </a:rPr>
                  <a:t>13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 = ____		b = 7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 = ____		c = 8 in</a:t>
                </a:r>
              </a:p>
              <a:p>
                <a:endParaRPr lang="en-US" sz="1500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 = cos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−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ac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	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  </a:t>
                </a:r>
                <a:r>
                  <a:rPr lang="en-US" sz="2000" dirty="0" smtClean="0"/>
                  <a:t> </a:t>
                </a:r>
                <a:r>
                  <a:rPr lang="en-US" dirty="0"/>
                  <a:t>= cos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−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13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(13)(8)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284" y="838200"/>
                <a:ext cx="8691716" cy="6096000"/>
              </a:xfrm>
              <a:blipFill rotWithShape="1">
                <a:blip r:embed="rId2"/>
                <a:stretch>
                  <a:fillRect l="-2454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284" y="838200"/>
                <a:ext cx="8691716" cy="6096000"/>
              </a:xfrm>
            </p:spPr>
            <p:txBody>
              <a:bodyPr/>
              <a:lstStyle/>
              <a:p>
                <a:r>
                  <a:rPr lang="en-US" dirty="0"/>
                  <a:t>Solve the triangle: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= 120°		a = </a:t>
                </a:r>
                <a:r>
                  <a:rPr lang="en-US" u="sng" dirty="0">
                    <a:solidFill>
                      <a:srgbClr val="FFFF00"/>
                    </a:solidFill>
                  </a:rPr>
                  <a:t>13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 = ____		b = 7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 = ____		c = 8 in</a:t>
                </a:r>
              </a:p>
              <a:p>
                <a:endParaRPr lang="en-US" sz="1500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 = cos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−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13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(13)(8)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= </a:t>
                </a:r>
                <a:r>
                  <a:rPr lang="en-US" dirty="0"/>
                  <a:t>cos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−1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84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≈ </a:t>
                </a:r>
                <a:r>
                  <a:rPr lang="en-US" dirty="0" smtClean="0"/>
                  <a:t>cos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(0.8846…)</a:t>
                </a:r>
                <a:endParaRPr lang="en-US" dirty="0"/>
              </a:p>
              <a:p>
                <a:r>
                  <a:rPr lang="en-US" dirty="0" smtClean="0"/>
                  <a:t>   ≈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27.80 </a:t>
                </a:r>
                <a:r>
                  <a:rPr lang="en-US" sz="2000" dirty="0" smtClean="0"/>
                  <a:t>what are the units??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284" y="838200"/>
                <a:ext cx="8691716" cy="6096000"/>
              </a:xfrm>
              <a:blipFill rotWithShape="1">
                <a:blip r:embed="rId2"/>
                <a:stretch>
                  <a:fillRect l="-2454" t="-1800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284" y="838200"/>
                <a:ext cx="8691716" cy="6096000"/>
              </a:xfrm>
            </p:spPr>
            <p:txBody>
              <a:bodyPr/>
              <a:lstStyle/>
              <a:p>
                <a:r>
                  <a:rPr lang="en-US" dirty="0"/>
                  <a:t>Solve the triangle: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= 120°		a = </a:t>
                </a:r>
                <a:r>
                  <a:rPr lang="en-US" u="sng" dirty="0">
                    <a:solidFill>
                      <a:srgbClr val="FFFF00"/>
                    </a:solidFill>
                  </a:rPr>
                  <a:t>13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 = </a:t>
                </a:r>
                <a:r>
                  <a:rPr lang="en-US" u="sng" dirty="0" smtClean="0">
                    <a:solidFill>
                      <a:srgbClr val="FFFF00"/>
                    </a:solidFill>
                  </a:rPr>
                  <a:t>27.80°</a:t>
                </a:r>
                <a:r>
                  <a:rPr lang="en-US" dirty="0"/>
                  <a:t>	b = 7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 = ____		c = 8 in</a:t>
                </a:r>
              </a:p>
              <a:p>
                <a:endParaRPr lang="en-US" sz="1500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 = cos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−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13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(13)(8)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= </a:t>
                </a:r>
                <a:r>
                  <a:rPr lang="en-US" dirty="0"/>
                  <a:t>cos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−1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84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≈ </a:t>
                </a:r>
                <a:r>
                  <a:rPr lang="en-US" dirty="0" smtClean="0"/>
                  <a:t>cos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(0.8846…)</a:t>
                </a:r>
                <a:endParaRPr lang="en-US" dirty="0"/>
              </a:p>
              <a:p>
                <a:r>
                  <a:rPr lang="en-US" dirty="0" smtClean="0"/>
                  <a:t>   ≈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27.80°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284" y="838200"/>
                <a:ext cx="8691716" cy="6096000"/>
              </a:xfrm>
              <a:blipFill rotWithShape="1">
                <a:blip r:embed="rId2"/>
                <a:stretch>
                  <a:fillRect l="-2454" t="-1800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284" y="838200"/>
            <a:ext cx="8691716" cy="6096000"/>
          </a:xfrm>
        </p:spPr>
        <p:txBody>
          <a:bodyPr/>
          <a:lstStyle/>
          <a:p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</a:t>
            </a:r>
            <a:r>
              <a:rPr lang="en-US" u="sng" dirty="0">
                <a:solidFill>
                  <a:srgbClr val="FFFF00"/>
                </a:solidFill>
              </a:rPr>
              <a:t>13 in</a:t>
            </a:r>
          </a:p>
          <a:p>
            <a:pPr>
              <a:spcBef>
                <a:spcPts val="0"/>
              </a:spcBef>
            </a:pPr>
            <a:r>
              <a:rPr lang="en-US" dirty="0"/>
              <a:t>B = </a:t>
            </a:r>
            <a:r>
              <a:rPr lang="en-US" u="sng" dirty="0" smtClean="0">
                <a:solidFill>
                  <a:srgbClr val="FFFF00"/>
                </a:solidFill>
              </a:rPr>
              <a:t>27.80°</a:t>
            </a:r>
            <a:r>
              <a:rPr lang="en-US" dirty="0"/>
              <a:t>	b = 7 in</a:t>
            </a:r>
          </a:p>
          <a:p>
            <a:pPr>
              <a:spcBef>
                <a:spcPts val="0"/>
              </a:spcBef>
            </a:pPr>
            <a:r>
              <a:rPr lang="en-US" dirty="0"/>
              <a:t>C = ____		c = 8 in</a:t>
            </a:r>
          </a:p>
          <a:p>
            <a:endParaRPr lang="en-US" sz="1500" dirty="0"/>
          </a:p>
          <a:p>
            <a:pPr>
              <a:spcBef>
                <a:spcPts val="0"/>
              </a:spcBef>
            </a:pPr>
            <a:r>
              <a:rPr lang="en-US" dirty="0" smtClean="0"/>
              <a:t>Now what???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More Law of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Cosines????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886"/>
            <a:ext cx="2819400" cy="365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tscng.files.wordpress.com/2012/06/crying-man2.jpg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9397"/>
            <a:ext cx="2514600" cy="38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284" y="838200"/>
            <a:ext cx="8691716" cy="6096000"/>
          </a:xfrm>
        </p:spPr>
        <p:txBody>
          <a:bodyPr/>
          <a:lstStyle/>
          <a:p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</a:t>
            </a:r>
            <a:r>
              <a:rPr lang="en-US" u="sng" dirty="0">
                <a:solidFill>
                  <a:srgbClr val="FFFF00"/>
                </a:solidFill>
              </a:rPr>
              <a:t>13 in</a:t>
            </a:r>
          </a:p>
          <a:p>
            <a:pPr>
              <a:spcBef>
                <a:spcPts val="0"/>
              </a:spcBef>
            </a:pPr>
            <a:r>
              <a:rPr lang="en-US" dirty="0"/>
              <a:t>B = </a:t>
            </a:r>
            <a:r>
              <a:rPr lang="en-US" u="sng" dirty="0" smtClean="0">
                <a:solidFill>
                  <a:srgbClr val="FFFF00"/>
                </a:solidFill>
              </a:rPr>
              <a:t>27.80°</a:t>
            </a:r>
            <a:r>
              <a:rPr lang="en-US" dirty="0"/>
              <a:t>	b = 7 in</a:t>
            </a:r>
          </a:p>
          <a:p>
            <a:pPr>
              <a:spcBef>
                <a:spcPts val="0"/>
              </a:spcBef>
            </a:pPr>
            <a:r>
              <a:rPr lang="en-US" dirty="0"/>
              <a:t>C = ____		c = 8 in</a:t>
            </a:r>
          </a:p>
          <a:p>
            <a:endParaRPr lang="en-US" sz="1500" dirty="0"/>
          </a:p>
          <a:p>
            <a:pPr>
              <a:spcBef>
                <a:spcPts val="0"/>
              </a:spcBef>
            </a:pPr>
            <a:r>
              <a:rPr lang="en-US" dirty="0" smtClean="0"/>
              <a:t>Nope!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 = 180</a:t>
            </a:r>
            <a:r>
              <a:rPr lang="en-US" dirty="0"/>
              <a:t>°-</a:t>
            </a:r>
            <a:r>
              <a:rPr lang="en-US" dirty="0" smtClean="0"/>
              <a:t>120°-27.80°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http://www.shutterstock.com/s/whew/search.html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opposition is called 	</a:t>
            </a:r>
            <a:r>
              <a:rPr lang="en-US" dirty="0" smtClean="0">
                <a:solidFill>
                  <a:srgbClr val="FFC000"/>
                </a:solidFill>
              </a:rPr>
              <a:t>capacitive 	reactance</a:t>
            </a:r>
          </a:p>
          <a:p>
            <a:r>
              <a:rPr lang="en-US" dirty="0"/>
              <a:t>Symbolized “X</a:t>
            </a:r>
            <a:r>
              <a:rPr lang="en-US" baseline="-25000" dirty="0"/>
              <a:t>C</a:t>
            </a:r>
            <a:r>
              <a:rPr lang="en-US" dirty="0"/>
              <a:t>”</a:t>
            </a:r>
          </a:p>
          <a:p>
            <a:r>
              <a:rPr lang="en-US" dirty="0"/>
              <a:t>Measured in </a:t>
            </a:r>
          </a:p>
          <a:p>
            <a:r>
              <a:rPr lang="en-US" dirty="0"/>
              <a:t>	ohms </a:t>
            </a:r>
            <a:r>
              <a:rPr lang="el-GR" dirty="0"/>
              <a:t>Ω</a:t>
            </a:r>
            <a:endParaRPr lang="en-US" dirty="0"/>
          </a:p>
          <a:p>
            <a:endParaRPr lang="en-US" dirty="0" smtClean="0">
              <a:solidFill>
                <a:srgbClr val="FFC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78172" y="2976829"/>
            <a:ext cx="3762858" cy="1646208"/>
            <a:chOff x="1204051" y="3124200"/>
            <a:chExt cx="5632613" cy="2743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78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864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4864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303264" y="3581400"/>
              <a:ext cx="6096" cy="18288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769864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H="1">
              <a:off x="44196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094338" y="3425031"/>
              <a:ext cx="1342141" cy="308769"/>
              <a:chOff x="3131627" y="3425031"/>
              <a:chExt cx="1342141" cy="30876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246093" y="3425031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366655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409087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901691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477312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3131627" y="34290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321367" y="35814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237695" y="3580084"/>
              <a:ext cx="874868" cy="1316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4" idx="0"/>
            </p:cNvCxnSpPr>
            <p:nvPr/>
          </p:nvCxnSpPr>
          <p:spPr>
            <a:xfrm>
              <a:off x="2258568" y="3581400"/>
              <a:ext cx="0" cy="570689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4" idx="4"/>
            </p:cNvCxnSpPr>
            <p:nvPr/>
          </p:nvCxnSpPr>
          <p:spPr>
            <a:xfrm flipH="1">
              <a:off x="2258568" y="4837889"/>
              <a:ext cx="0" cy="572311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752600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1929384" y="3948796"/>
              <a:ext cx="685800" cy="889093"/>
              <a:chOff x="1929384" y="3948796"/>
              <a:chExt cx="685800" cy="88909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929384" y="4152089"/>
                <a:ext cx="685800" cy="685800"/>
              </a:xfrm>
              <a:prstGeom prst="ellipse">
                <a:avLst/>
              </a:prstGeom>
              <a:noFill/>
              <a:ln w="31750"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44624" y="3948796"/>
                <a:ext cx="458781" cy="630941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1" dirty="0">
                    <a:solidFill>
                      <a:srgbClr val="CCFFFF"/>
                    </a:solidFill>
                  </a:rPr>
                  <a:t>~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204051" y="4112973"/>
              <a:ext cx="54854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V</a:t>
              </a:r>
              <a:r>
                <a:rPr lang="en-US" sz="2500" b="1" baseline="-25000" dirty="0" smtClean="0">
                  <a:solidFill>
                    <a:srgbClr val="CCFFFF"/>
                  </a:solidFill>
                </a:rPr>
                <a:t>S</a:t>
              </a:r>
              <a:endParaRPr lang="en-US" sz="2500" b="1" baseline="-25000" dirty="0">
                <a:solidFill>
                  <a:srgbClr val="CCFFFF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400800" y="2743200"/>
            <a:ext cx="260439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096000" y="3429000"/>
            <a:ext cx="642745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47 </a:t>
            </a:r>
            <a:r>
              <a:rPr lang="el-GR" sz="2500" b="1" dirty="0" smtClean="0">
                <a:solidFill>
                  <a:srgbClr val="CCFFFF"/>
                </a:solidFill>
                <a:latin typeface="Arial" panose="020B0604020202020204" pitchFamily="34" charset="0"/>
              </a:rPr>
              <a:t>Ω</a:t>
            </a:r>
            <a:endParaRPr lang="en-US" sz="2500" b="1" dirty="0">
              <a:solidFill>
                <a:srgbClr val="CCFFFF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429099" y="2514600"/>
                <a:ext cx="513510" cy="312179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CC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5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500" b="1" dirty="0">
                              <a:solidFill>
                                <a:srgbClr val="CCFFFF"/>
                              </a:solidFill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099" y="2514600"/>
                <a:ext cx="513510" cy="312179"/>
              </a:xfrm>
              <a:prstGeom prst="rect">
                <a:avLst/>
              </a:prstGeom>
              <a:blipFill rotWithShape="1">
                <a:blip r:embed="rId2"/>
                <a:stretch>
                  <a:fillRect l="-7143" r="-26190" b="-9019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7162800" y="3513649"/>
            <a:ext cx="773392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100 </a:t>
            </a:r>
            <a:r>
              <a:rPr lang="el-GR" sz="2500" b="1" dirty="0" smtClean="0">
                <a:solidFill>
                  <a:srgbClr val="CCFFFF"/>
                </a:solidFill>
                <a:latin typeface="Arial" panose="020B0604020202020204" pitchFamily="34" charset="0"/>
              </a:rPr>
              <a:t>Ω</a:t>
            </a:r>
            <a:endParaRPr lang="en-US" sz="2500" b="1" dirty="0">
              <a:solidFill>
                <a:srgbClr val="CCFFFF"/>
              </a:solidFill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284" y="838200"/>
            <a:ext cx="8691716" cy="6096000"/>
          </a:xfrm>
        </p:spPr>
        <p:txBody>
          <a:bodyPr/>
          <a:lstStyle/>
          <a:p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</a:t>
            </a:r>
            <a:r>
              <a:rPr lang="en-US" u="sng" dirty="0">
                <a:solidFill>
                  <a:srgbClr val="FFFF00"/>
                </a:solidFill>
              </a:rPr>
              <a:t>13 in</a:t>
            </a:r>
          </a:p>
          <a:p>
            <a:pPr>
              <a:spcBef>
                <a:spcPts val="0"/>
              </a:spcBef>
            </a:pPr>
            <a:r>
              <a:rPr lang="en-US" dirty="0"/>
              <a:t>B = </a:t>
            </a:r>
            <a:r>
              <a:rPr lang="en-US" u="sng" dirty="0" smtClean="0">
                <a:solidFill>
                  <a:srgbClr val="FFFF00"/>
                </a:solidFill>
              </a:rPr>
              <a:t>27.80°</a:t>
            </a:r>
            <a:r>
              <a:rPr lang="en-US" dirty="0"/>
              <a:t>	b = 7 in</a:t>
            </a:r>
          </a:p>
          <a:p>
            <a:pPr>
              <a:spcBef>
                <a:spcPts val="0"/>
              </a:spcBef>
            </a:pPr>
            <a:r>
              <a:rPr lang="en-US" dirty="0"/>
              <a:t>C = </a:t>
            </a:r>
            <a:r>
              <a:rPr lang="en-US" u="sng" dirty="0" smtClean="0">
                <a:solidFill>
                  <a:srgbClr val="FFFF00"/>
                </a:solidFill>
              </a:rPr>
              <a:t>32.20°</a:t>
            </a:r>
            <a:r>
              <a:rPr lang="en-US" dirty="0"/>
              <a:t>	c = 8 in</a:t>
            </a:r>
          </a:p>
          <a:p>
            <a:endParaRPr lang="en-US" sz="1500" dirty="0"/>
          </a:p>
          <a:p>
            <a:pPr>
              <a:spcBef>
                <a:spcPts val="0"/>
              </a:spcBef>
            </a:pPr>
            <a:r>
              <a:rPr lang="en-US" dirty="0" smtClean="0"/>
              <a:t>C = 180°- 120° - 27.80° 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FF00"/>
                </a:solidFill>
              </a:rPr>
              <a:t>32.20°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"/>
          <a:stretch/>
        </p:blipFill>
        <p:spPr bwMode="auto">
          <a:xfrm>
            <a:off x="4295374" y="1905000"/>
            <a:ext cx="48486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</a:t>
            </a:r>
            <a:r>
              <a:rPr lang="en-US" u="sng" dirty="0">
                <a:solidFill>
                  <a:srgbClr val="FFFF00"/>
                </a:solidFill>
              </a:rPr>
              <a:t>13 in</a:t>
            </a:r>
          </a:p>
          <a:p>
            <a:pPr>
              <a:spcBef>
                <a:spcPts val="0"/>
              </a:spcBef>
            </a:pPr>
            <a:r>
              <a:rPr lang="en-US" dirty="0"/>
              <a:t>B = </a:t>
            </a:r>
            <a:r>
              <a:rPr lang="en-US" u="sng" dirty="0">
                <a:solidFill>
                  <a:srgbClr val="FFFF00"/>
                </a:solidFill>
              </a:rPr>
              <a:t>27.80°</a:t>
            </a:r>
            <a:r>
              <a:rPr lang="en-US" dirty="0"/>
              <a:t>	b = 7 in</a:t>
            </a:r>
          </a:p>
          <a:p>
            <a:pPr>
              <a:spcBef>
                <a:spcPts val="0"/>
              </a:spcBef>
            </a:pPr>
            <a:r>
              <a:rPr lang="en-US" dirty="0"/>
              <a:t>C = </a:t>
            </a:r>
            <a:r>
              <a:rPr lang="en-US" u="sng" dirty="0" smtClean="0">
                <a:solidFill>
                  <a:srgbClr val="FFFF00"/>
                </a:solidFill>
              </a:rPr>
              <a:t>32.20</a:t>
            </a:r>
            <a:r>
              <a:rPr lang="en-US" u="sng" dirty="0">
                <a:solidFill>
                  <a:srgbClr val="FFFF00"/>
                </a:solidFill>
              </a:rPr>
              <a:t>°</a:t>
            </a:r>
            <a:r>
              <a:rPr lang="en-US" dirty="0"/>
              <a:t>	c = 8 in</a:t>
            </a:r>
          </a:p>
          <a:p>
            <a:endParaRPr lang="en-US" dirty="0" smtClean="0"/>
          </a:p>
          <a:p>
            <a:r>
              <a:rPr lang="en-US" dirty="0" smtClean="0"/>
              <a:t>DONE! </a:t>
            </a:r>
          </a:p>
          <a:p>
            <a:r>
              <a:rPr lang="en-US" dirty="0" smtClean="0"/>
              <a:t>Whew!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https://intuitturbotax.files.wordpress.com/2013/04/istock_000020645672xsmall.jpg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</a:t>
            </a:r>
            <a:r>
              <a:rPr lang="en-US" u="sng" dirty="0">
                <a:solidFill>
                  <a:srgbClr val="FFFF00"/>
                </a:solidFill>
              </a:rPr>
              <a:t>13 in</a:t>
            </a:r>
          </a:p>
          <a:p>
            <a:pPr>
              <a:spcBef>
                <a:spcPts val="0"/>
              </a:spcBef>
            </a:pPr>
            <a:r>
              <a:rPr lang="en-US" dirty="0"/>
              <a:t>B = </a:t>
            </a:r>
            <a:r>
              <a:rPr lang="en-US" u="sng" dirty="0">
                <a:solidFill>
                  <a:srgbClr val="FFFF00"/>
                </a:solidFill>
              </a:rPr>
              <a:t>27.80°</a:t>
            </a:r>
            <a:r>
              <a:rPr lang="en-US" dirty="0"/>
              <a:t>	b = 7 in</a:t>
            </a:r>
          </a:p>
          <a:p>
            <a:pPr>
              <a:spcBef>
                <a:spcPts val="0"/>
              </a:spcBef>
            </a:pPr>
            <a:r>
              <a:rPr lang="en-US" dirty="0"/>
              <a:t>C = </a:t>
            </a:r>
            <a:r>
              <a:rPr lang="en-US" u="sng" dirty="0" smtClean="0">
                <a:solidFill>
                  <a:srgbClr val="FFFF00"/>
                </a:solidFill>
              </a:rPr>
              <a:t>32.20</a:t>
            </a:r>
            <a:r>
              <a:rPr lang="en-US" u="sng" dirty="0">
                <a:solidFill>
                  <a:srgbClr val="FFFF00"/>
                </a:solidFill>
              </a:rPr>
              <a:t>°</a:t>
            </a:r>
            <a:r>
              <a:rPr lang="en-US" dirty="0"/>
              <a:t>	c = 8 in</a:t>
            </a:r>
          </a:p>
          <a:p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11035"/>
            <a:ext cx="6477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https://www.calculator.net/triangle-calculator.html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71165"/>
            <a:ext cx="6512072" cy="318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Law of Cosines calculator can be found at: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://www.engineeringtoolbox.com/law-cosines-d_1857.html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"/>
            <a:ext cx="69451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You have to say:</a:t>
            </a:r>
          </a:p>
          <a:p>
            <a:r>
              <a:rPr lang="en-US" dirty="0"/>
              <a:t>triangle A=120 degrees b=7 </a:t>
            </a:r>
            <a:r>
              <a:rPr lang="en-US" dirty="0" smtClean="0"/>
              <a:t>c=8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…and this is the only one it works for…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https://www.calculator.net</a:t>
            </a:r>
            <a:r>
              <a:rPr lang="en-US" dirty="0" smtClean="0">
                <a:hlinkClick r:id="rId2"/>
              </a:rPr>
              <a:t>/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hlinkClick r:id="rId2"/>
              </a:rPr>
              <a:t>triangle-calculator.html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"/>
          <a:stretch/>
        </p:blipFill>
        <p:spPr bwMode="auto">
          <a:xfrm>
            <a:off x="3570722" y="2514600"/>
            <a:ext cx="557327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5911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Navigation notation:</a:t>
            </a:r>
          </a:p>
          <a:p>
            <a:r>
              <a:rPr lang="en-US" dirty="0"/>
              <a:t>N35ºE means 35º</a:t>
            </a:r>
            <a:r>
              <a:rPr lang="en-US" dirty="0" smtClean="0"/>
              <a:t> </a:t>
            </a:r>
            <a:r>
              <a:rPr lang="en-US" dirty="0"/>
              <a:t>east of due north</a:t>
            </a:r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dirty="0" smtClean="0"/>
              <a:t>N49ºW </a:t>
            </a:r>
            <a:r>
              <a:rPr lang="en-US" dirty="0"/>
              <a:t>means 49º west of due north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84832" y="2667000"/>
            <a:ext cx="1101069" cy="1587050"/>
            <a:chOff x="4114800" y="2756350"/>
            <a:chExt cx="1101069" cy="158705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419600" y="2819400"/>
              <a:ext cx="0" cy="15240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419600" y="3048000"/>
              <a:ext cx="685800" cy="129540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/>
            <p:nvPr/>
          </p:nvSpPr>
          <p:spPr>
            <a:xfrm>
              <a:off x="4114800" y="3276600"/>
              <a:ext cx="762000" cy="762000"/>
            </a:xfrm>
            <a:prstGeom prst="arc">
              <a:avLst>
                <a:gd name="adj1" fmla="val 16200000"/>
                <a:gd name="adj2" fmla="val 19413333"/>
              </a:avLst>
            </a:prstGeom>
            <a:ln w="44450">
              <a:solidFill>
                <a:srgbClr val="92D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5800" y="2756350"/>
              <a:ext cx="72006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CCFFFF"/>
                  </a:solidFill>
                </a:rPr>
                <a:t>35º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84832" y="5092250"/>
            <a:ext cx="1420368" cy="1524000"/>
            <a:chOff x="3302508" y="2819400"/>
            <a:chExt cx="1420368" cy="15240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419600" y="2819400"/>
              <a:ext cx="0" cy="15240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3302508" y="3276600"/>
              <a:ext cx="1117092" cy="106680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 flipH="1">
              <a:off x="3910584" y="3441192"/>
              <a:ext cx="812292" cy="762000"/>
            </a:xfrm>
            <a:prstGeom prst="arc">
              <a:avLst>
                <a:gd name="adj1" fmla="val 16200000"/>
                <a:gd name="adj2" fmla="val 20275761"/>
              </a:avLst>
            </a:prstGeom>
            <a:ln w="44450">
              <a:solidFill>
                <a:srgbClr val="92D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69407" y="2888896"/>
              <a:ext cx="72006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49º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3352800" cy="35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54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31669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Don’t forget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your </a:t>
            </a:r>
            <a:r>
              <a:rPr lang="en-US" altLang="en-US" dirty="0" smtClean="0">
                <a:solidFill>
                  <a:schemeClr val="bg1"/>
                </a:solidFill>
              </a:rPr>
              <a:t>Homework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due next week!</a:t>
            </a: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Have a great rest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of the week!</a:t>
            </a:r>
          </a:p>
          <a:p>
            <a:pPr algn="r">
              <a:spcBef>
                <a:spcPct val="0"/>
              </a:spcBef>
            </a:pPr>
            <a:r>
              <a:rPr lang="en-US" altLang="en-US" sz="1200" dirty="0" smtClean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32036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Reactance (X</a:t>
            </a:r>
            <a:r>
              <a:rPr lang="en-US" baseline="-25000" dirty="0" smtClean="0"/>
              <a:t>C</a:t>
            </a:r>
            <a:r>
              <a:rPr lang="en-US" dirty="0" smtClean="0"/>
              <a:t>) has </a:t>
            </a:r>
            <a:r>
              <a:rPr lang="en-US" dirty="0"/>
              <a:t>a 90</a:t>
            </a:r>
            <a:r>
              <a:rPr lang="en-US" dirty="0" smtClean="0"/>
              <a:t>° lag 	compared to resistance (R), 	so </a:t>
            </a:r>
            <a:r>
              <a:rPr lang="en-US" dirty="0"/>
              <a:t>their angle of </a:t>
            </a:r>
            <a:r>
              <a:rPr lang="en-US" dirty="0" smtClean="0"/>
              <a:t>	intersection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forms </a:t>
            </a:r>
            <a:r>
              <a:rPr lang="en-US" dirty="0"/>
              <a:t>a right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angle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(Downward because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it lags)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17928" y="3505200"/>
            <a:ext cx="2292672" cy="2842233"/>
            <a:chOff x="4953000" y="3505200"/>
            <a:chExt cx="2292672" cy="2842233"/>
          </a:xfrm>
        </p:grpSpPr>
        <p:grpSp>
          <p:nvGrpSpPr>
            <p:cNvPr id="14" name="Group 13"/>
            <p:cNvGrpSpPr/>
            <p:nvPr/>
          </p:nvGrpSpPr>
          <p:grpSpPr>
            <a:xfrm>
              <a:off x="6126480" y="4005072"/>
              <a:ext cx="228600" cy="228600"/>
              <a:chOff x="6172200" y="3962400"/>
              <a:chExt cx="228600" cy="2286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6057900" y="40767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6286500" y="4076700"/>
                <a:ext cx="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953000" y="3505200"/>
              <a:ext cx="2292672" cy="2842233"/>
              <a:chOff x="4953000" y="3505200"/>
              <a:chExt cx="2292672" cy="2842233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6400799" y="3974269"/>
                <a:ext cx="0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 flipH="1">
                <a:off x="4953000" y="3974270"/>
                <a:ext cx="1480412" cy="0"/>
              </a:xfrm>
              <a:prstGeom prst="line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6477000" y="4737593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C</m:t>
                            </m:r>
                          </m:sub>
                        </m:sSub>
                      </m:oMath>
                    </a14:m>
                    <a:r>
                      <a:rPr lang="en-US" sz="2500" b="1" dirty="0" smtClean="0">
                        <a:solidFill>
                          <a:srgbClr val="CCFFFF"/>
                        </a:solidFill>
                      </a:rPr>
                      <a:t> 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7000" y="4737593"/>
                    <a:ext cx="768672" cy="520207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3937" b="-13953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Rectangle 22"/>
              <p:cNvSpPr/>
              <p:nvPr/>
            </p:nvSpPr>
            <p:spPr>
              <a:xfrm>
                <a:off x="5535688" y="3505200"/>
                <a:ext cx="529312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R 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the impedance (Z) line at the angle </a:t>
            </a:r>
            <a:r>
              <a:rPr lang="el-GR" i="1" dirty="0" smtClean="0"/>
              <a:t>θ</a:t>
            </a:r>
            <a:r>
              <a:rPr lang="en-US" dirty="0" smtClean="0"/>
              <a:t> makes a right triangle</a:t>
            </a:r>
          </a:p>
          <a:p>
            <a:endParaRPr lang="en-US" sz="2000" dirty="0"/>
          </a:p>
          <a:p>
            <a:r>
              <a:rPr lang="en-US" dirty="0"/>
              <a:t>This is called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>
                <a:solidFill>
                  <a:srgbClr val="FFC000"/>
                </a:solidFill>
              </a:rPr>
              <a:t>impedance triangle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17928" y="3505200"/>
            <a:ext cx="2292672" cy="2842233"/>
            <a:chOff x="4953000" y="3505200"/>
            <a:chExt cx="2292672" cy="2842233"/>
          </a:xfrm>
        </p:grpSpPr>
        <p:grpSp>
          <p:nvGrpSpPr>
            <p:cNvPr id="20" name="Group 19"/>
            <p:cNvGrpSpPr/>
            <p:nvPr/>
          </p:nvGrpSpPr>
          <p:grpSpPr>
            <a:xfrm>
              <a:off x="6126480" y="4005072"/>
              <a:ext cx="228600" cy="228600"/>
              <a:chOff x="6172200" y="3962400"/>
              <a:chExt cx="228600" cy="2286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6057900" y="40767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6286500" y="4076700"/>
                <a:ext cx="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4953000" y="3505200"/>
              <a:ext cx="2292672" cy="2842233"/>
              <a:chOff x="4953000" y="3505200"/>
              <a:chExt cx="2292672" cy="2842233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4953000" y="3974269"/>
                <a:ext cx="1447799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4953000" y="3505200"/>
                <a:ext cx="2292672" cy="2842233"/>
                <a:chOff x="4953000" y="3505200"/>
                <a:chExt cx="2292672" cy="2842233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flipV="1">
                  <a:off x="6400799" y="3974269"/>
                  <a:ext cx="0" cy="2373164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rot="10800000" flipH="1">
                  <a:off x="4953000" y="3974270"/>
                  <a:ext cx="1480412" cy="0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ln w="3175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a14:m>
                      <a:r>
                        <a:rPr lang="en-US" sz="2500" b="1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endParaRPr lang="en-US" sz="2500" b="1" dirty="0">
                        <a:solidFill>
                          <a:srgbClr val="CCFF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Rectangle 1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l="-3937" b="-13953"/>
                      </a:stretch>
                    </a:blipFill>
                    <a:ln w="317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Rectangle 11"/>
                <p:cNvSpPr/>
                <p:nvPr/>
              </p:nvSpPr>
              <p:spPr>
                <a:xfrm>
                  <a:off x="5535688" y="3505200"/>
                  <a:ext cx="529312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R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456168" y="4171146"/>
                  <a:ext cx="38023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500" i="1" dirty="0" smtClean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8" name="Arc 17"/>
                <p:cNvSpPr/>
                <p:nvPr/>
              </p:nvSpPr>
              <p:spPr>
                <a:xfrm rot="2647547">
                  <a:off x="4983086" y="3804484"/>
                  <a:ext cx="457200" cy="974444"/>
                </a:xfrm>
                <a:prstGeom prst="arc">
                  <a:avLst>
                    <a:gd name="adj1" fmla="val 17451104"/>
                    <a:gd name="adj2" fmla="val 111728"/>
                  </a:avLst>
                </a:prstGeom>
                <a:ln w="38100">
                  <a:solidFill>
                    <a:srgbClr val="CCFF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060855" y="5085546"/>
                  <a:ext cx="546945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Z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</p:grpSp>
      </p:grpSp>
      <p:sp>
        <p:nvSpPr>
          <p:cNvPr id="23" name="Rectangle 22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Circuit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Impedance</a:t>
                </a:r>
                <a:r>
                  <a:rPr lang="en-US" dirty="0" smtClean="0"/>
                  <a:t> Z comes from the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Pythagorean Theorem:</a:t>
                </a:r>
              </a:p>
              <a:p>
                <a:pPr>
                  <a:spcBef>
                    <a:spcPts val="0"/>
                  </a:spcBef>
                </a:pPr>
                <a:endParaRPr lang="en-US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C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 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317928" y="3505200"/>
            <a:ext cx="2292672" cy="2842233"/>
            <a:chOff x="4953000" y="3505200"/>
            <a:chExt cx="2292672" cy="2842233"/>
          </a:xfrm>
        </p:grpSpPr>
        <p:grpSp>
          <p:nvGrpSpPr>
            <p:cNvPr id="40" name="Group 39"/>
            <p:cNvGrpSpPr/>
            <p:nvPr/>
          </p:nvGrpSpPr>
          <p:grpSpPr>
            <a:xfrm>
              <a:off x="6126480" y="4005072"/>
              <a:ext cx="228600" cy="228600"/>
              <a:chOff x="6172200" y="3962400"/>
              <a:chExt cx="228600" cy="2286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5400000">
                <a:off x="6057900" y="40767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6286500" y="4076700"/>
                <a:ext cx="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953000" y="3505200"/>
              <a:ext cx="2292672" cy="2842233"/>
              <a:chOff x="4953000" y="3505200"/>
              <a:chExt cx="2292672" cy="2842233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4953000" y="3974269"/>
                <a:ext cx="1447799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4953000" y="3505200"/>
                <a:ext cx="2292672" cy="2842233"/>
                <a:chOff x="4953000" y="3505200"/>
                <a:chExt cx="2292672" cy="2842233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6400799" y="3974269"/>
                  <a:ext cx="0" cy="2373164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0800000" flipH="1">
                  <a:off x="4953000" y="3974270"/>
                  <a:ext cx="1480412" cy="0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ln w="3175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a14:m>
                      <a:r>
                        <a:rPr lang="en-US" sz="2500" b="1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endParaRPr lang="en-US" sz="2500" b="1" dirty="0">
                        <a:solidFill>
                          <a:srgbClr val="CCFF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Rectangle 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3937" b="-13953"/>
                      </a:stretch>
                    </a:blipFill>
                    <a:ln w="317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7" name="Rectangle 46"/>
                <p:cNvSpPr/>
                <p:nvPr/>
              </p:nvSpPr>
              <p:spPr>
                <a:xfrm>
                  <a:off x="5535688" y="3505200"/>
                  <a:ext cx="529312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R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456168" y="4171146"/>
                  <a:ext cx="38023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500" i="1" dirty="0" smtClean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rot="2647547">
                  <a:off x="4983086" y="3804484"/>
                  <a:ext cx="457200" cy="974444"/>
                </a:xfrm>
                <a:prstGeom prst="arc">
                  <a:avLst>
                    <a:gd name="adj1" fmla="val 17451104"/>
                    <a:gd name="adj2" fmla="val 111728"/>
                  </a:avLst>
                </a:prstGeom>
                <a:ln w="38100">
                  <a:solidFill>
                    <a:srgbClr val="CCFF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060855" y="5085546"/>
                  <a:ext cx="546945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Z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</p:grpSp>
      </p:grpSp>
      <p:sp>
        <p:nvSpPr>
          <p:cNvPr id="18" name="Rectangle 17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 of the phase angle </a:t>
            </a:r>
            <a:r>
              <a:rPr lang="el-GR" i="1" dirty="0" smtClean="0"/>
              <a:t>θ</a:t>
            </a:r>
            <a:r>
              <a:rPr lang="en-US" dirty="0"/>
              <a:t> </a:t>
            </a:r>
            <a:r>
              <a:rPr lang="en-US" dirty="0" smtClean="0"/>
              <a:t>is: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317928" y="3505200"/>
            <a:ext cx="2292672" cy="2842233"/>
            <a:chOff x="4953000" y="3505200"/>
            <a:chExt cx="2292672" cy="2842233"/>
          </a:xfrm>
        </p:grpSpPr>
        <p:grpSp>
          <p:nvGrpSpPr>
            <p:cNvPr id="10" name="Group 9"/>
            <p:cNvGrpSpPr/>
            <p:nvPr/>
          </p:nvGrpSpPr>
          <p:grpSpPr>
            <a:xfrm>
              <a:off x="6126480" y="4005072"/>
              <a:ext cx="228600" cy="228600"/>
              <a:chOff x="6172200" y="3962400"/>
              <a:chExt cx="228600" cy="2286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>
                <a:off x="6057900" y="40767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6286500" y="4076700"/>
                <a:ext cx="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953000" y="3505200"/>
              <a:ext cx="2292672" cy="2842233"/>
              <a:chOff x="4953000" y="3505200"/>
              <a:chExt cx="2292672" cy="284223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4953000" y="3974269"/>
                <a:ext cx="1447799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4953000" y="3505200"/>
                <a:ext cx="2292672" cy="2842233"/>
                <a:chOff x="4953000" y="3505200"/>
                <a:chExt cx="2292672" cy="284223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6400799" y="3974269"/>
                  <a:ext cx="0" cy="2373164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0800000" flipH="1">
                  <a:off x="4953000" y="3974270"/>
                  <a:ext cx="1480412" cy="0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ln w="3175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a14:m>
                      <a:r>
                        <a:rPr lang="en-US" sz="2500" b="1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endParaRPr lang="en-US" sz="2500" b="1" dirty="0">
                        <a:solidFill>
                          <a:srgbClr val="CCFF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l="-3937" b="-13953"/>
                      </a:stretch>
                    </a:blipFill>
                    <a:ln w="317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" name="Rectangle 16"/>
                <p:cNvSpPr/>
                <p:nvPr/>
              </p:nvSpPr>
              <p:spPr>
                <a:xfrm>
                  <a:off x="5535688" y="3505200"/>
                  <a:ext cx="529312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R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456168" y="4171146"/>
                  <a:ext cx="38023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500" i="1" dirty="0" smtClean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rot="2647547">
                  <a:off x="4983086" y="3804484"/>
                  <a:ext cx="457200" cy="974444"/>
                </a:xfrm>
                <a:prstGeom prst="arc">
                  <a:avLst>
                    <a:gd name="adj1" fmla="val 17451104"/>
                    <a:gd name="adj2" fmla="val 111728"/>
                  </a:avLst>
                </a:prstGeom>
                <a:ln w="38100">
                  <a:solidFill>
                    <a:srgbClr val="CCFF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060855" y="5085546"/>
                  <a:ext cx="546945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Z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 bwMode="auto">
              <a:xfrm>
                <a:off x="0" y="1981200"/>
                <a:ext cx="8001000" cy="16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l-GR" i="1" dirty="0" smtClean="0"/>
                  <a:t>θ</a:t>
                </a:r>
                <a:r>
                  <a:rPr lang="en-US" dirty="0" smtClean="0"/>
                  <a:t> = tan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81200"/>
                <a:ext cx="8001000" cy="1600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Do not contain a right angle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453063" cy="483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All the angles of a triangle </a:t>
            </a:r>
          </a:p>
          <a:p>
            <a:pPr algn="ctr"/>
            <a:r>
              <a:rPr lang="en-US" dirty="0" smtClean="0"/>
              <a:t>add up to 180°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4191000" cy="3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Area of a Triangle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Area = ½ </a:t>
            </a:r>
            <a:r>
              <a:rPr lang="en-US" dirty="0" err="1" smtClean="0"/>
              <a:t>cb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dirty="0" smtClean="0"/>
              <a:t> = ½ ac </a:t>
            </a:r>
            <a:r>
              <a:rPr lang="en-US" dirty="0" err="1" smtClean="0"/>
              <a:t>sinB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dirty="0" smtClean="0"/>
              <a:t> = ½ ab </a:t>
            </a:r>
            <a:r>
              <a:rPr lang="en-US" dirty="0" err="1" smtClean="0"/>
              <a:t>sinC</a:t>
            </a:r>
            <a:r>
              <a:rPr lang="en-US" dirty="0" smtClean="0"/>
              <a:t> </a:t>
            </a:r>
            <a:endParaRPr lang="en-US" dirty="0"/>
          </a:p>
          <a:p>
            <a:endParaRPr lang="en-US" sz="2500" dirty="0" smtClean="0"/>
          </a:p>
          <a:p>
            <a:r>
              <a:rPr lang="en-US" dirty="0" smtClean="0"/>
              <a:t>Note</a:t>
            </a:r>
            <a:r>
              <a:rPr lang="en-US" dirty="0"/>
              <a:t>: </a:t>
            </a:r>
            <a:r>
              <a:rPr lang="en-US" dirty="0" smtClean="0"/>
              <a:t>You need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two </a:t>
            </a:r>
            <a:r>
              <a:rPr lang="en-US" dirty="0"/>
              <a:t>sides </a:t>
            </a:r>
            <a:r>
              <a:rPr lang="en-US" dirty="0" smtClean="0"/>
              <a:t>and </a:t>
            </a:r>
            <a:r>
              <a:rPr lang="en-US" dirty="0"/>
              <a:t>the angle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between </a:t>
            </a:r>
            <a:r>
              <a:rPr lang="en-US" dirty="0"/>
              <a:t>them (the “included” angle</a:t>
            </a:r>
            <a:r>
              <a:rPr lang="en-US" dirty="0" smtClean="0"/>
              <a:t>) OR you need two “little” letters and the other “big”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Heron’s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When you have all 3 sides and no angles</a:t>
                </a:r>
              </a:p>
              <a:p>
                <a:endParaRPr lang="en-US" sz="2000" dirty="0" smtClean="0"/>
              </a:p>
              <a:p>
                <a:r>
                  <a:rPr lang="en-US" dirty="0" smtClean="0"/>
                  <a:t>First find: </a:t>
                </a:r>
              </a:p>
              <a:p>
                <a:pPr algn="ctr"/>
                <a:r>
                  <a:rPr lang="en-US" dirty="0" smtClean="0"/>
                  <a:t>s = ½ (</a:t>
                </a:r>
                <a:r>
                  <a:rPr lang="en-US" dirty="0"/>
                  <a:t>a + b + c)</a:t>
                </a:r>
                <a:endParaRPr lang="en-US" dirty="0" smtClean="0"/>
              </a:p>
              <a:p>
                <a:r>
                  <a:rPr lang="en-US" dirty="0" smtClean="0"/>
                  <a:t>Then: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area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)(</m:t>
                        </m:r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)(</m:t>
                        </m:r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1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will be going over:</a:t>
            </a:r>
          </a:p>
          <a:p>
            <a:endParaRPr lang="en-US" sz="1500" dirty="0" smtClean="0"/>
          </a:p>
          <a:p>
            <a:r>
              <a:rPr lang="en-US" dirty="0" smtClean="0"/>
              <a:t>	Review of inverses of trig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functions and area of a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triangle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	Law of Sines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	Law of Cosines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"/>
            <a:ext cx="2819400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267075"/>
            <a:ext cx="25146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0" y="6534835"/>
            <a:ext cx="12137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lol-rofl.com</a:t>
            </a:r>
          </a:p>
        </p:txBody>
      </p:sp>
    </p:spTree>
    <p:extLst>
      <p:ext uri="{BB962C8B-B14F-4D97-AF65-F5344CB8AC3E}">
        <p14:creationId xmlns:p14="http://schemas.microsoft.com/office/powerpoint/2010/main" val="30068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1187"/>
            <a:ext cx="4020024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 without radians!!!!!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371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B0F0"/>
                </a:solidFill>
              </a:rPr>
              <a:t>hooray.jpg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Do not contain a right angle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18945"/>
            <a:ext cx="5453063" cy="483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way of showing them: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81200"/>
            <a:ext cx="727551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74514"/>
            <a:ext cx="4724399" cy="372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If you have measurements of some of the sides and some of the angles, it is usually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possible to figure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out </a:t>
            </a:r>
            <a:r>
              <a:rPr lang="en-US" dirty="0" smtClean="0">
                <a:solidFill>
                  <a:schemeClr val="tx1"/>
                </a:solidFill>
              </a:rPr>
              <a:t>all</a:t>
            </a:r>
            <a:r>
              <a:rPr lang="en-US" dirty="0" smtClean="0"/>
              <a:t> of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measurements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 a triangle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rules we use for these calculations:</a:t>
            </a:r>
          </a:p>
          <a:p>
            <a:endParaRPr lang="en-US" sz="2000" dirty="0"/>
          </a:p>
          <a:p>
            <a:r>
              <a:rPr lang="en-US" dirty="0" smtClean="0"/>
              <a:t>	the Law of </a:t>
            </a:r>
            <a:r>
              <a:rPr lang="en-US" dirty="0" err="1" smtClean="0"/>
              <a:t>Sines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the Law of Cosines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dirty="0" smtClean="0"/>
                  <a:t>or</a:t>
                </a:r>
                <a:endParaRPr lang="en-US" sz="1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4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use the version that makes it easiest to solve for what you want to find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2 angles, you can solve for the third one using:</a:t>
            </a:r>
          </a:p>
          <a:p>
            <a:pPr algn="ctr"/>
            <a:r>
              <a:rPr lang="en-US" dirty="0" smtClean="0"/>
              <a:t>A+B+C = 180°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2 angles, you can solve for the third one using:</a:t>
            </a:r>
          </a:p>
          <a:p>
            <a:pPr algn="ctr"/>
            <a:r>
              <a:rPr lang="en-US" dirty="0" smtClean="0"/>
              <a:t>A+B+C = 180°</a:t>
            </a:r>
            <a:endParaRPr lang="en-US" dirty="0"/>
          </a:p>
          <a:p>
            <a:endParaRPr lang="en-US" sz="2000" dirty="0"/>
          </a:p>
          <a:p>
            <a:r>
              <a:rPr lang="en-US" dirty="0" smtClean="0"/>
              <a:t>If you have a “big” and a “little” of the same letter, you can use the Law of Sines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sz="3200" dirty="0" err="1" smtClean="0"/>
              <a:t>Obj</a:t>
            </a:r>
            <a:r>
              <a:rPr lang="en-US" sz="3200" dirty="0" smtClean="0"/>
              <a:t> 5) </a:t>
            </a:r>
            <a:r>
              <a:rPr lang="en-US" sz="3200" dirty="0"/>
              <a:t>Solve triangles using the </a:t>
            </a:r>
            <a:r>
              <a:rPr lang="en-US" sz="3200" dirty="0">
                <a:solidFill>
                  <a:srgbClr val="FFC000"/>
                </a:solidFill>
              </a:rPr>
              <a:t>Laws of Sines and </a:t>
            </a:r>
            <a:r>
              <a:rPr lang="en-US" sz="3200" dirty="0" smtClean="0">
                <a:solidFill>
                  <a:srgbClr val="FFC000"/>
                </a:solidFill>
              </a:rPr>
              <a:t>Cosines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</a:t>
            </a:r>
            <a:r>
              <a:rPr lang="en-US" dirty="0" smtClean="0"/>
              <a:t>triangle: </a:t>
            </a:r>
          </a:p>
          <a:p>
            <a:r>
              <a:rPr lang="en-US" dirty="0" smtClean="0"/>
              <a:t>A </a:t>
            </a:r>
            <a:r>
              <a:rPr lang="en-US" dirty="0"/>
              <a:t>= 64° </a:t>
            </a:r>
            <a:endParaRPr lang="en-US" dirty="0" smtClean="0"/>
          </a:p>
          <a:p>
            <a:pPr>
              <a:spcBef>
                <a:spcPts val="960"/>
              </a:spcBef>
            </a:pPr>
            <a:r>
              <a:rPr lang="en-US" dirty="0" smtClean="0"/>
              <a:t>C </a:t>
            </a:r>
            <a:r>
              <a:rPr lang="en-US" dirty="0"/>
              <a:t>= 82° </a:t>
            </a:r>
          </a:p>
          <a:p>
            <a:pPr>
              <a:spcBef>
                <a:spcPts val="960"/>
              </a:spcBef>
            </a:pPr>
            <a:r>
              <a:rPr lang="en-US" dirty="0"/>
              <a:t>c = 14 </a:t>
            </a:r>
            <a:r>
              <a:rPr lang="en-US" dirty="0" smtClean="0"/>
              <a:t>cm</a:t>
            </a:r>
          </a:p>
          <a:p>
            <a:endParaRPr lang="en-US" sz="2000" dirty="0"/>
          </a:p>
          <a:p>
            <a:r>
              <a:rPr lang="en-US" dirty="0" smtClean="0"/>
              <a:t>First rewrite it into a table to make it easier to see what we have and what we need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</a:t>
            </a:r>
            <a:r>
              <a:rPr lang="en-US" dirty="0" smtClean="0"/>
              <a:t>triangle: </a:t>
            </a:r>
          </a:p>
          <a:p>
            <a:r>
              <a:rPr lang="en-US" dirty="0"/>
              <a:t>A = 64° 	a = ___</a:t>
            </a:r>
          </a:p>
          <a:p>
            <a:pPr>
              <a:spcBef>
                <a:spcPts val="960"/>
              </a:spcBef>
            </a:pPr>
            <a:r>
              <a:rPr lang="en-US" dirty="0"/>
              <a:t>B = ___	b = ___</a:t>
            </a:r>
          </a:p>
          <a:p>
            <a:pPr>
              <a:spcBef>
                <a:spcPts val="960"/>
              </a:spcBef>
            </a:pPr>
            <a:r>
              <a:rPr lang="en-US" dirty="0"/>
              <a:t>C = 82° 	c = 14 cm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What do we have?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do we need?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</a:t>
            </a:r>
            <a:r>
              <a:rPr lang="en-US" dirty="0" smtClean="0"/>
              <a:t>triangle: </a:t>
            </a:r>
          </a:p>
          <a:p>
            <a:r>
              <a:rPr lang="en-US" dirty="0">
                <a:solidFill>
                  <a:schemeClr val="tx1"/>
                </a:solidFill>
              </a:rPr>
              <a:t>A = 64° </a:t>
            </a:r>
            <a:r>
              <a:rPr lang="en-US" dirty="0"/>
              <a:t>	a = ___</a:t>
            </a:r>
          </a:p>
          <a:p>
            <a:pPr>
              <a:spcBef>
                <a:spcPts val="960"/>
              </a:spcBef>
            </a:pPr>
            <a:r>
              <a:rPr lang="en-US" dirty="0"/>
              <a:t>B = ___	b = ___</a:t>
            </a:r>
          </a:p>
          <a:p>
            <a:pPr>
              <a:spcBef>
                <a:spcPts val="960"/>
              </a:spcBef>
            </a:pPr>
            <a:r>
              <a:rPr lang="en-US" dirty="0">
                <a:solidFill>
                  <a:schemeClr val="tx1"/>
                </a:solidFill>
              </a:rPr>
              <a:t>C = 82° </a:t>
            </a:r>
            <a:r>
              <a:rPr lang="en-US" dirty="0"/>
              <a:t>	c = 14 cm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We have two “</a:t>
            </a:r>
            <a:r>
              <a:rPr lang="en-US" dirty="0" err="1" smtClean="0"/>
              <a:t>bigs</a:t>
            </a:r>
            <a:r>
              <a:rPr lang="en-US" dirty="0" smtClean="0"/>
              <a:t>”, so we can solve for B:</a:t>
            </a:r>
          </a:p>
          <a:p>
            <a:pPr algn="ctr"/>
            <a:r>
              <a:rPr lang="en-US" dirty="0" smtClean="0"/>
              <a:t>A + B + C </a:t>
            </a:r>
            <a:r>
              <a:rPr lang="en-US" dirty="0"/>
              <a:t>= 180°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</a:t>
            </a:r>
            <a:r>
              <a:rPr lang="en-US" dirty="0" smtClean="0"/>
              <a:t>triangle: </a:t>
            </a:r>
          </a:p>
          <a:p>
            <a:r>
              <a:rPr lang="en-US" dirty="0">
                <a:solidFill>
                  <a:schemeClr val="tx1"/>
                </a:solidFill>
              </a:rPr>
              <a:t>A = 64° </a:t>
            </a:r>
            <a:r>
              <a:rPr lang="en-US" dirty="0"/>
              <a:t>	a = ___</a:t>
            </a:r>
          </a:p>
          <a:p>
            <a:pPr>
              <a:spcBef>
                <a:spcPts val="960"/>
              </a:spcBef>
            </a:pPr>
            <a:r>
              <a:rPr lang="en-US" dirty="0"/>
              <a:t>B = ___	b = ___</a:t>
            </a:r>
          </a:p>
          <a:p>
            <a:pPr>
              <a:spcBef>
                <a:spcPts val="960"/>
              </a:spcBef>
            </a:pPr>
            <a:r>
              <a:rPr lang="en-US" dirty="0">
                <a:solidFill>
                  <a:schemeClr val="tx1"/>
                </a:solidFill>
              </a:rPr>
              <a:t>C = 82° </a:t>
            </a:r>
            <a:r>
              <a:rPr lang="en-US" dirty="0"/>
              <a:t>	c = 14 cm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We have two “</a:t>
            </a:r>
            <a:r>
              <a:rPr lang="en-US" dirty="0" err="1" smtClean="0"/>
              <a:t>bigs</a:t>
            </a:r>
            <a:r>
              <a:rPr lang="en-US" dirty="0" smtClean="0"/>
              <a:t>”, so we can solve for B:</a:t>
            </a:r>
          </a:p>
          <a:p>
            <a:pPr algn="ctr"/>
            <a:r>
              <a:rPr lang="en-US" dirty="0" smtClean="0"/>
              <a:t>B </a:t>
            </a:r>
            <a:r>
              <a:rPr lang="en-US" dirty="0"/>
              <a:t>= 180</a:t>
            </a:r>
            <a:r>
              <a:rPr lang="en-US" dirty="0" smtClean="0"/>
              <a:t>°- A - C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</a:t>
            </a:r>
            <a:r>
              <a:rPr lang="en-US" dirty="0" smtClean="0"/>
              <a:t>triangle: </a:t>
            </a:r>
          </a:p>
          <a:p>
            <a:r>
              <a:rPr lang="en-US" dirty="0">
                <a:solidFill>
                  <a:schemeClr val="tx1"/>
                </a:solidFill>
              </a:rPr>
              <a:t>A = 64° </a:t>
            </a:r>
            <a:r>
              <a:rPr lang="en-US" dirty="0"/>
              <a:t>	a = ___</a:t>
            </a:r>
          </a:p>
          <a:p>
            <a:pPr>
              <a:spcBef>
                <a:spcPts val="960"/>
              </a:spcBef>
            </a:pPr>
            <a:r>
              <a:rPr lang="en-US" dirty="0"/>
              <a:t>B = ___	b = ___</a:t>
            </a:r>
          </a:p>
          <a:p>
            <a:pPr>
              <a:spcBef>
                <a:spcPts val="960"/>
              </a:spcBef>
            </a:pPr>
            <a:r>
              <a:rPr lang="en-US" dirty="0">
                <a:solidFill>
                  <a:schemeClr val="tx1"/>
                </a:solidFill>
              </a:rPr>
              <a:t>C = 82° </a:t>
            </a:r>
            <a:r>
              <a:rPr lang="en-US" dirty="0"/>
              <a:t>	c = 14 cm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We have two “</a:t>
            </a:r>
            <a:r>
              <a:rPr lang="en-US" dirty="0" err="1" smtClean="0"/>
              <a:t>bigs</a:t>
            </a:r>
            <a:r>
              <a:rPr lang="en-US" dirty="0" smtClean="0"/>
              <a:t>”, so we can solve for B:</a:t>
            </a:r>
          </a:p>
          <a:p>
            <a:pPr algn="ctr"/>
            <a:r>
              <a:rPr lang="en-US" dirty="0" smtClean="0"/>
              <a:t>B </a:t>
            </a:r>
            <a:r>
              <a:rPr lang="en-US" dirty="0"/>
              <a:t>= 180</a:t>
            </a:r>
            <a:r>
              <a:rPr lang="en-US" dirty="0" smtClean="0"/>
              <a:t>°- 64</a:t>
            </a:r>
            <a:r>
              <a:rPr lang="en-US" dirty="0"/>
              <a:t>°</a:t>
            </a:r>
            <a:r>
              <a:rPr lang="en-US" dirty="0" smtClean="0"/>
              <a:t> - 82</a:t>
            </a:r>
            <a:r>
              <a:rPr lang="en-US" dirty="0"/>
              <a:t>°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</a:t>
            </a:r>
            <a:r>
              <a:rPr lang="en-US" dirty="0" smtClean="0"/>
              <a:t>triangle: </a:t>
            </a:r>
          </a:p>
          <a:p>
            <a:r>
              <a:rPr lang="en-US" dirty="0">
                <a:solidFill>
                  <a:schemeClr val="tx1"/>
                </a:solidFill>
              </a:rPr>
              <a:t>A = 64° </a:t>
            </a:r>
            <a:r>
              <a:rPr lang="en-US" dirty="0"/>
              <a:t>	a = ___</a:t>
            </a:r>
          </a:p>
          <a:p>
            <a:pPr>
              <a:spcBef>
                <a:spcPts val="960"/>
              </a:spcBef>
            </a:pPr>
            <a:r>
              <a:rPr lang="en-US" dirty="0"/>
              <a:t>B = </a:t>
            </a:r>
            <a:r>
              <a:rPr lang="en-US" u="sng" dirty="0" smtClean="0">
                <a:solidFill>
                  <a:srgbClr val="FFFF00"/>
                </a:solidFill>
              </a:rPr>
              <a:t>34°</a:t>
            </a:r>
            <a:r>
              <a:rPr lang="en-US" dirty="0"/>
              <a:t>	b = ___</a:t>
            </a:r>
          </a:p>
          <a:p>
            <a:pPr>
              <a:spcBef>
                <a:spcPts val="960"/>
              </a:spcBef>
            </a:pPr>
            <a:r>
              <a:rPr lang="en-US" dirty="0">
                <a:solidFill>
                  <a:schemeClr val="tx1"/>
                </a:solidFill>
              </a:rPr>
              <a:t>C = 82° </a:t>
            </a:r>
            <a:r>
              <a:rPr lang="en-US" dirty="0"/>
              <a:t>	c = 14 cm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We have two “</a:t>
            </a:r>
            <a:r>
              <a:rPr lang="en-US" dirty="0" err="1" smtClean="0"/>
              <a:t>bigs</a:t>
            </a:r>
            <a:r>
              <a:rPr lang="en-US" dirty="0" smtClean="0"/>
              <a:t>”, so we can solve for B:</a:t>
            </a:r>
          </a:p>
          <a:p>
            <a:pPr algn="ctr"/>
            <a:r>
              <a:rPr lang="en-US" dirty="0" smtClean="0"/>
              <a:t>B </a:t>
            </a:r>
            <a:r>
              <a:rPr lang="en-US" dirty="0"/>
              <a:t>= 180</a:t>
            </a:r>
            <a:r>
              <a:rPr lang="en-US" dirty="0" smtClean="0"/>
              <a:t>°- 64</a:t>
            </a:r>
            <a:r>
              <a:rPr lang="en-US" dirty="0"/>
              <a:t>°</a:t>
            </a:r>
            <a:r>
              <a:rPr lang="en-US" dirty="0" smtClean="0"/>
              <a:t> - 82° = 34°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</a:t>
            </a:r>
            <a:r>
              <a:rPr lang="en-US" dirty="0" smtClean="0"/>
              <a:t>triangle: </a:t>
            </a:r>
          </a:p>
          <a:p>
            <a:r>
              <a:rPr lang="en-US" dirty="0"/>
              <a:t>A = 64° 	a = ___</a:t>
            </a:r>
          </a:p>
          <a:p>
            <a:pPr>
              <a:spcBef>
                <a:spcPts val="960"/>
              </a:spcBef>
            </a:pPr>
            <a:r>
              <a:rPr lang="en-US" dirty="0"/>
              <a:t>B = </a:t>
            </a:r>
            <a:r>
              <a:rPr lang="en-US" u="sng" dirty="0"/>
              <a:t>34°</a:t>
            </a:r>
            <a:r>
              <a:rPr lang="en-US" dirty="0"/>
              <a:t>	b = ___</a:t>
            </a:r>
          </a:p>
          <a:p>
            <a:pPr>
              <a:spcBef>
                <a:spcPts val="960"/>
              </a:spcBef>
            </a:pPr>
            <a:r>
              <a:rPr lang="en-US" dirty="0"/>
              <a:t>C = 82° 	c = 14 cm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We’ve got all the angles! YAY!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Now for the sides…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</a:t>
            </a:r>
            <a:r>
              <a:rPr lang="en-US" dirty="0" smtClean="0"/>
              <a:t>triangle: </a:t>
            </a:r>
          </a:p>
          <a:p>
            <a:r>
              <a:rPr lang="en-US" dirty="0"/>
              <a:t>A = 64° 	a = ___</a:t>
            </a:r>
          </a:p>
          <a:p>
            <a:pPr>
              <a:spcBef>
                <a:spcPts val="960"/>
              </a:spcBef>
            </a:pPr>
            <a:r>
              <a:rPr lang="en-US" dirty="0"/>
              <a:t>B = </a:t>
            </a:r>
            <a:r>
              <a:rPr lang="en-US" u="sng" dirty="0"/>
              <a:t>34°</a:t>
            </a:r>
            <a:r>
              <a:rPr lang="en-US" dirty="0"/>
              <a:t>	b = ___</a:t>
            </a:r>
          </a:p>
          <a:p>
            <a:pPr>
              <a:spcBef>
                <a:spcPts val="960"/>
              </a:spcBef>
            </a:pPr>
            <a:r>
              <a:rPr lang="en-US" dirty="0"/>
              <a:t>C = 82° 	c = 14 cm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Do we have a “big” and a “little”?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</a:t>
            </a:r>
            <a:r>
              <a:rPr lang="en-US" dirty="0" smtClean="0"/>
              <a:t>triangle: </a:t>
            </a:r>
          </a:p>
          <a:p>
            <a:r>
              <a:rPr lang="en-US" dirty="0"/>
              <a:t>A = 64° 	a = ___</a:t>
            </a:r>
          </a:p>
          <a:p>
            <a:pPr>
              <a:spcBef>
                <a:spcPts val="960"/>
              </a:spcBef>
            </a:pPr>
            <a:r>
              <a:rPr lang="en-US" dirty="0"/>
              <a:t>B = </a:t>
            </a:r>
            <a:r>
              <a:rPr lang="en-US" u="sng" dirty="0"/>
              <a:t>34°</a:t>
            </a:r>
            <a:r>
              <a:rPr lang="en-US" dirty="0"/>
              <a:t>	b = ___</a:t>
            </a:r>
          </a:p>
          <a:p>
            <a:pPr>
              <a:spcBef>
                <a:spcPts val="960"/>
              </a:spcBef>
            </a:pPr>
            <a:r>
              <a:rPr lang="en-US" dirty="0"/>
              <a:t>C = 82° 	c = 14 cm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Do we have a “big” and a “</a:t>
            </a:r>
            <a:r>
              <a:rPr lang="en-US" dirty="0"/>
              <a:t>little”? We have C and </a:t>
            </a:r>
            <a:r>
              <a:rPr lang="en-US" dirty="0" smtClean="0"/>
              <a:t>c</a:t>
            </a:r>
            <a:endParaRPr lang="en-US" dirty="0"/>
          </a:p>
          <a:p>
            <a:r>
              <a:rPr lang="en-US" dirty="0" smtClean="0"/>
              <a:t>What do we need?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the </a:t>
            </a:r>
            <a:r>
              <a:rPr lang="en-US" dirty="0" smtClean="0"/>
              <a:t>triangle: </a:t>
            </a:r>
          </a:p>
          <a:p>
            <a:r>
              <a:rPr lang="en-US" dirty="0"/>
              <a:t>A = 64° 	a = ___</a:t>
            </a:r>
          </a:p>
          <a:p>
            <a:pPr>
              <a:spcBef>
                <a:spcPts val="960"/>
              </a:spcBef>
            </a:pPr>
            <a:r>
              <a:rPr lang="en-US" dirty="0"/>
              <a:t>B = </a:t>
            </a:r>
            <a:r>
              <a:rPr lang="en-US" u="sng" dirty="0"/>
              <a:t>34°</a:t>
            </a:r>
            <a:r>
              <a:rPr lang="en-US" dirty="0"/>
              <a:t>	b = ___</a:t>
            </a:r>
          </a:p>
          <a:p>
            <a:pPr>
              <a:spcBef>
                <a:spcPts val="960"/>
              </a:spcBef>
            </a:pPr>
            <a:r>
              <a:rPr lang="en-US" dirty="0"/>
              <a:t>C = 82° 	c = 14 cm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Do we have a “big” and a “</a:t>
            </a:r>
            <a:r>
              <a:rPr lang="en-US" dirty="0"/>
              <a:t>little”? We have C and </a:t>
            </a:r>
            <a:r>
              <a:rPr lang="en-US" dirty="0" smtClean="0"/>
              <a:t>c</a:t>
            </a:r>
            <a:endParaRPr lang="en-US" dirty="0"/>
          </a:p>
          <a:p>
            <a:r>
              <a:rPr lang="en-US" dirty="0" smtClean="0"/>
              <a:t>What do we need? a and b</a:t>
            </a:r>
          </a:p>
          <a:p>
            <a:r>
              <a:rPr lang="en-US" dirty="0" smtClean="0"/>
              <a:t>So we can use…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smtClean="0">
                <a:solidFill>
                  <a:srgbClr val="CCFF66"/>
                </a:solidFill>
                <a:latin typeface="Arial" charset="0"/>
                <a:cs typeface="Arial" charset="0"/>
              </a:rPr>
              <a:t> </a:t>
            </a:r>
          </a:p>
          <a:p>
            <a:endParaRPr lang="en-US" alt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5643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www.hrexaminer.com</a:t>
            </a:r>
          </a:p>
        </p:txBody>
      </p:sp>
    </p:spTree>
    <p:extLst>
      <p:ext uri="{BB962C8B-B14F-4D97-AF65-F5344CB8AC3E}">
        <p14:creationId xmlns:p14="http://schemas.microsoft.com/office/powerpoint/2010/main" val="2263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Solve the </a:t>
                </a:r>
                <a:r>
                  <a:rPr lang="en-US" dirty="0" smtClean="0"/>
                  <a:t>triangle: </a:t>
                </a:r>
              </a:p>
              <a:p>
                <a:r>
                  <a:rPr lang="en-US" dirty="0"/>
                  <a:t>A = 64° 	a = ___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B = </a:t>
                </a:r>
                <a:r>
                  <a:rPr lang="en-US" u="sng" dirty="0"/>
                  <a:t>34°</a:t>
                </a:r>
                <a:r>
                  <a:rPr lang="en-US" dirty="0"/>
                  <a:t>	b = ___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C = 82° 	c = 14 cm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Solve the </a:t>
                </a:r>
                <a:r>
                  <a:rPr lang="en-US" dirty="0" smtClean="0"/>
                  <a:t>triangle: </a:t>
                </a:r>
              </a:p>
              <a:p>
                <a:r>
                  <a:rPr lang="en-US" dirty="0"/>
                  <a:t>A = 64° 	a = ___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B = </a:t>
                </a:r>
                <a:r>
                  <a:rPr lang="en-US" u="sng" dirty="0"/>
                  <a:t>34°</a:t>
                </a:r>
                <a:r>
                  <a:rPr lang="en-US" dirty="0"/>
                  <a:t>	b = ___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C = 82° 	c = 14 cm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  <m:r>
                          <m:rPr>
                            <m:nor/>
                          </m:rPr>
                          <a:rPr lang="en-US" dirty="0"/>
                          <m:t>°)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34</m:t>
                        </m:r>
                        <m:r>
                          <m:rPr>
                            <m:nor/>
                          </m:rPr>
                          <a:rPr lang="en-US" dirty="0"/>
                          <m:t>°)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82</m:t>
                        </m:r>
                        <m:r>
                          <m:rPr>
                            <m:nor/>
                          </m:rPr>
                          <a:rPr lang="en-US" dirty="0"/>
                          <m:t>°)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Let’s solve for “a”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(algebra never goes away!)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 b="-9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Solve the triangle: </a:t>
                </a:r>
              </a:p>
              <a:p>
                <a:r>
                  <a:rPr lang="en-US" dirty="0"/>
                  <a:t>A = 64° 	a = ___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B = </a:t>
                </a:r>
                <a:r>
                  <a:rPr lang="en-US" u="sng" dirty="0"/>
                  <a:t>34°</a:t>
                </a:r>
                <a:r>
                  <a:rPr lang="en-US" dirty="0"/>
                  <a:t>	b = ___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C = 82° 	c = 14 cm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  <m:r>
                          <m:rPr>
                            <m:nor/>
                          </m:rPr>
                          <a:rPr lang="en-US" dirty="0"/>
                          <m:t>°)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(82</m:t>
                        </m:r>
                        <m:r>
                          <m:rPr>
                            <m:nor/>
                          </m:rPr>
                          <a:rPr lang="en-US" dirty="0"/>
                          <m:t>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14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(64°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(82°)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Solve the triangle: </a:t>
                </a:r>
              </a:p>
              <a:p>
                <a:r>
                  <a:rPr lang="en-US" dirty="0"/>
                  <a:t>A = 64° 	a = ___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B = </a:t>
                </a:r>
                <a:r>
                  <a:rPr lang="en-US" u="sng" dirty="0"/>
                  <a:t>34°</a:t>
                </a:r>
                <a:r>
                  <a:rPr lang="en-US" dirty="0"/>
                  <a:t>	b = ___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C = 82° 	c = 14 cm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  <m:r>
                          <m:rPr>
                            <m:nor/>
                          </m:rPr>
                          <a:rPr lang="en-US" dirty="0"/>
                          <m:t>°)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(82</m:t>
                        </m:r>
                        <m:r>
                          <m:rPr>
                            <m:nor/>
                          </m:rPr>
                          <a:rPr lang="en-US" dirty="0"/>
                          <m:t>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14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(64°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(82°)</m:t>
                        </m:r>
                      </m:den>
                    </m:f>
                  </m:oMath>
                </a14:m>
                <a:r>
                  <a:rPr lang="en-US" dirty="0" smtClean="0"/>
                  <a:t> ≈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12.71</a:t>
                </a:r>
                <a:r>
                  <a:rPr lang="en-US" dirty="0" smtClean="0"/>
                  <a:t> </a:t>
                </a:r>
                <a:r>
                  <a:rPr lang="en-US" sz="2000" dirty="0" smtClean="0"/>
                  <a:t>what’s the units?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Solve the triangle: 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A = 64° 	a = </a:t>
                </a:r>
                <a:r>
                  <a:rPr lang="en-US" u="sng" dirty="0">
                    <a:solidFill>
                      <a:srgbClr val="FFFF00"/>
                    </a:solidFill>
                  </a:rPr>
                  <a:t>12.71cm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B </a:t>
                </a:r>
                <a:r>
                  <a:rPr lang="en-US" dirty="0"/>
                  <a:t>= </a:t>
                </a:r>
                <a:r>
                  <a:rPr lang="en-US" u="sng" dirty="0"/>
                  <a:t>34°</a:t>
                </a:r>
                <a:r>
                  <a:rPr lang="en-US" dirty="0"/>
                  <a:t>	b = ___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C = 82° 	c = 14 cm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  <m:r>
                          <m:rPr>
                            <m:nor/>
                          </m:rPr>
                          <a:rPr lang="en-US" dirty="0"/>
                          <m:t>°)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(82</m:t>
                        </m:r>
                        <m:r>
                          <m:rPr>
                            <m:nor/>
                          </m:rPr>
                          <a:rPr lang="en-US" dirty="0"/>
                          <m:t>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14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(64°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(82°)</m:t>
                        </m:r>
                      </m:den>
                    </m:f>
                  </m:oMath>
                </a14:m>
                <a:r>
                  <a:rPr lang="en-US" dirty="0" smtClean="0"/>
                  <a:t> ≈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12.71cm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 b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Solve the triangle: </a:t>
            </a:r>
          </a:p>
          <a:p>
            <a:pPr>
              <a:spcBef>
                <a:spcPts val="960"/>
              </a:spcBef>
            </a:pPr>
            <a:r>
              <a:rPr lang="en-US" dirty="0"/>
              <a:t>A = 64° 	a = </a:t>
            </a:r>
            <a:r>
              <a:rPr lang="en-US" u="sng" dirty="0"/>
              <a:t>12.71cm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u="sng" dirty="0"/>
              <a:t>34°</a:t>
            </a:r>
            <a:r>
              <a:rPr lang="en-US" dirty="0"/>
              <a:t>	b = ___</a:t>
            </a:r>
          </a:p>
          <a:p>
            <a:pPr>
              <a:spcBef>
                <a:spcPts val="960"/>
              </a:spcBef>
            </a:pPr>
            <a:r>
              <a:rPr lang="en-US" dirty="0"/>
              <a:t>C = 82° 	c = 14 cm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That was easy! Let’s try “b”!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Solve the triangle: 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A = 64° 	a = </a:t>
                </a:r>
                <a:r>
                  <a:rPr lang="en-US" u="sng" dirty="0"/>
                  <a:t>12.71cm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B </a:t>
                </a:r>
                <a:r>
                  <a:rPr lang="en-US" dirty="0"/>
                  <a:t>= </a:t>
                </a:r>
                <a:r>
                  <a:rPr lang="en-US" u="sng" dirty="0"/>
                  <a:t>34°</a:t>
                </a:r>
                <a:r>
                  <a:rPr lang="en-US" dirty="0"/>
                  <a:t>	b = ___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C = 82° 	c = 14 cm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34</m:t>
                        </m:r>
                        <m:r>
                          <m:rPr>
                            <m:nor/>
                          </m:rPr>
                          <a:rPr lang="en-US" dirty="0"/>
                          <m:t>°)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(82</m:t>
                        </m:r>
                        <m:r>
                          <m:rPr>
                            <m:nor/>
                          </m:rPr>
                          <a:rPr lang="en-US" dirty="0"/>
                          <m:t>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Solve the triangle: 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A = 64° 	a = </a:t>
                </a:r>
                <a:r>
                  <a:rPr lang="en-US" u="sng" dirty="0"/>
                  <a:t>12.71cm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B </a:t>
                </a:r>
                <a:r>
                  <a:rPr lang="en-US" dirty="0"/>
                  <a:t>= </a:t>
                </a:r>
                <a:r>
                  <a:rPr lang="en-US" u="sng" dirty="0"/>
                  <a:t>34°</a:t>
                </a:r>
                <a:r>
                  <a:rPr lang="en-US" dirty="0"/>
                  <a:t>	b = ___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C = 82° 	c = 14 cm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34</m:t>
                        </m:r>
                        <m:r>
                          <m:rPr>
                            <m:nor/>
                          </m:rPr>
                          <a:rPr lang="en-US" dirty="0"/>
                          <m:t>°)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(82</m:t>
                        </m:r>
                        <m:r>
                          <m:rPr>
                            <m:nor/>
                          </m:rPr>
                          <a:rPr lang="en-US" dirty="0"/>
                          <m:t>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14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4°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(82°)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 b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4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Solve the triangle: 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A = 64° 	a = </a:t>
                </a:r>
                <a:r>
                  <a:rPr lang="en-US" u="sng" dirty="0"/>
                  <a:t>12.71cm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B </a:t>
                </a:r>
                <a:r>
                  <a:rPr lang="en-US" dirty="0"/>
                  <a:t>= </a:t>
                </a:r>
                <a:r>
                  <a:rPr lang="en-US" u="sng" dirty="0"/>
                  <a:t>34°</a:t>
                </a:r>
                <a:r>
                  <a:rPr lang="en-US" dirty="0"/>
                  <a:t>	b = ___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C = 82° 	c = 14 cm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34</m:t>
                        </m:r>
                        <m:r>
                          <m:rPr>
                            <m:nor/>
                          </m:rPr>
                          <a:rPr lang="en-US" dirty="0"/>
                          <m:t>°)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(82</m:t>
                        </m:r>
                        <m:r>
                          <m:rPr>
                            <m:nor/>
                          </m:rPr>
                          <a:rPr lang="en-US" dirty="0"/>
                          <m:t>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14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4°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(82°)</m:t>
                        </m:r>
                      </m:den>
                    </m:f>
                  </m:oMath>
                </a14:m>
                <a:r>
                  <a:rPr lang="en-US" dirty="0" smtClean="0"/>
                  <a:t> ≈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7.91</a:t>
                </a:r>
                <a:r>
                  <a:rPr lang="en-US" dirty="0" smtClean="0"/>
                  <a:t> </a:t>
                </a:r>
                <a:r>
                  <a:rPr lang="en-US" sz="2000" dirty="0" smtClean="0"/>
                  <a:t>what’s the units?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 b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Solve the triangle: 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A = 64° 	a = </a:t>
                </a:r>
                <a:r>
                  <a:rPr lang="en-US" u="sng" dirty="0"/>
                  <a:t>12.71cm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B </a:t>
                </a:r>
                <a:r>
                  <a:rPr lang="en-US" dirty="0"/>
                  <a:t>= </a:t>
                </a:r>
                <a:r>
                  <a:rPr lang="en-US" u="sng" dirty="0"/>
                  <a:t>34°</a:t>
                </a:r>
                <a:r>
                  <a:rPr lang="en-US" dirty="0"/>
                  <a:t>	b = </a:t>
                </a:r>
                <a:r>
                  <a:rPr lang="en-US" u="sng" dirty="0">
                    <a:solidFill>
                      <a:srgbClr val="FFFF00"/>
                    </a:solidFill>
                  </a:rPr>
                  <a:t>7.91 cm</a:t>
                </a:r>
                <a:r>
                  <a:rPr lang="en-US" u="sng" dirty="0"/>
                  <a:t> </a:t>
                </a:r>
                <a:endParaRPr lang="en-US" u="sng" dirty="0" smtClean="0"/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C </a:t>
                </a:r>
                <a:r>
                  <a:rPr lang="en-US" dirty="0"/>
                  <a:t>= 82° 	c = 14 cm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34</m:t>
                        </m:r>
                        <m:r>
                          <m:rPr>
                            <m:nor/>
                          </m:rPr>
                          <a:rPr lang="en-US" dirty="0"/>
                          <m:t>°)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(82</m:t>
                        </m:r>
                        <m:r>
                          <m:rPr>
                            <m:nor/>
                          </m:rPr>
                          <a:rPr lang="en-US" dirty="0"/>
                          <m:t>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spcBef>
                    <a:spcPts val="960"/>
                  </a:spcBef>
                </a:pPr>
                <a:r>
                  <a:rPr lang="en-US" dirty="0" smtClean="0"/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14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4°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(82°)</m:t>
                        </m:r>
                      </m:den>
                    </m:f>
                  </m:oMath>
                </a14:m>
                <a:r>
                  <a:rPr lang="en-US" dirty="0" smtClean="0"/>
                  <a:t> ≈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7.91 cm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 b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want a way to “undo” trig </a:t>
            </a:r>
            <a:r>
              <a:rPr lang="en-US" dirty="0" smtClean="0"/>
              <a:t>functions</a:t>
            </a:r>
          </a:p>
          <a:p>
            <a:endParaRPr lang="en-US" sz="1000" dirty="0"/>
          </a:p>
          <a:p>
            <a:r>
              <a:rPr lang="en-US" dirty="0"/>
              <a:t>The inverse of a trig function “undoes” the trig </a:t>
            </a:r>
            <a:r>
              <a:rPr lang="en-US" dirty="0" smtClean="0"/>
              <a:t>operation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Inverse 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Now we have:</a:t>
            </a:r>
          </a:p>
          <a:p>
            <a:pPr>
              <a:spcBef>
                <a:spcPts val="960"/>
              </a:spcBef>
            </a:pPr>
            <a:r>
              <a:rPr lang="en-US" dirty="0"/>
              <a:t>A = 64° 	a = </a:t>
            </a:r>
            <a:r>
              <a:rPr lang="en-US" u="sng" dirty="0"/>
              <a:t>12.71cm</a:t>
            </a:r>
          </a:p>
          <a:p>
            <a:pPr>
              <a:spcBef>
                <a:spcPts val="960"/>
              </a:spcBef>
            </a:pPr>
            <a:r>
              <a:rPr lang="en-US" dirty="0"/>
              <a:t>B = </a:t>
            </a:r>
            <a:r>
              <a:rPr lang="en-US" u="sng" dirty="0"/>
              <a:t>34°</a:t>
            </a:r>
            <a:r>
              <a:rPr lang="en-US" dirty="0"/>
              <a:t>	b = </a:t>
            </a:r>
            <a:r>
              <a:rPr lang="en-US" u="sng" dirty="0">
                <a:solidFill>
                  <a:srgbClr val="FFFF00"/>
                </a:solidFill>
              </a:rPr>
              <a:t>7.91 cm</a:t>
            </a:r>
            <a:r>
              <a:rPr lang="en-US" u="sng" dirty="0"/>
              <a:t> </a:t>
            </a:r>
          </a:p>
          <a:p>
            <a:pPr>
              <a:spcBef>
                <a:spcPts val="960"/>
              </a:spcBef>
            </a:pPr>
            <a:r>
              <a:rPr lang="en-US" dirty="0"/>
              <a:t>C = 82° 	c = 14 cm</a:t>
            </a:r>
          </a:p>
          <a:p>
            <a:endParaRPr lang="en-US" dirty="0" smtClean="0"/>
          </a:p>
          <a:p>
            <a:r>
              <a:rPr lang="en-US" sz="5000" dirty="0" smtClean="0"/>
              <a:t>Yay! Done!</a:t>
            </a:r>
            <a:endParaRPr lang="en-US" sz="5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4876800" cy="29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611035"/>
            <a:ext cx="6477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https://www.calculator.net/triangle-calculator.html</a:t>
            </a:r>
          </a:p>
        </p:txBody>
      </p:sp>
    </p:spTree>
    <p:extLst>
      <p:ext uri="{BB962C8B-B14F-4D97-AF65-F5344CB8AC3E}">
        <p14:creationId xmlns:p14="http://schemas.microsoft.com/office/powerpoint/2010/main" val="4005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4231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for oblique triangles can be used to find out whether a certain set of measurements describes a real triangle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have an angle and the length of its opposite side and one of its adjacent sides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Sometimes the measurements describe a triangle that is unique:</a:t>
            </a:r>
            <a:r>
              <a:rPr lang="en-US" b="0" dirty="0" smtClean="0"/>
              <a:t> </a:t>
            </a:r>
            <a:endParaRPr lang="en-US" b="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87892"/>
            <a:ext cx="6019800" cy="358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Triangles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50067"/>
            <a:ext cx="3962400" cy="352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Sometimes the measurements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cannot possibly describe a real triangle: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Sometimes the measurements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describe two possible triangles: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500" dirty="0" smtClean="0"/>
              <a:t>This is called the “ambiguous case”</a:t>
            </a:r>
            <a:endParaRPr lang="en-US" sz="35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239000" cy="284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How Many Triangles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calculate a new variable, the height “h”</a:t>
            </a:r>
          </a:p>
          <a:p>
            <a:endParaRPr lang="en-US" dirty="0"/>
          </a:p>
          <a:p>
            <a:pPr algn="ctr"/>
            <a:r>
              <a:rPr lang="en-US" dirty="0" smtClean="0"/>
              <a:t>h = b </a:t>
            </a:r>
            <a:r>
              <a:rPr lang="en-US" dirty="0" err="1" smtClean="0"/>
              <a:t>sinA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If a&gt;h and a&gt;b there is only one triangle</a:t>
            </a:r>
          </a:p>
          <a:p>
            <a:endParaRPr lang="en-US" sz="1500" dirty="0"/>
          </a:p>
          <a:p>
            <a:r>
              <a:rPr lang="en-US" dirty="0" smtClean="0"/>
              <a:t>If a=h – it’s a right triangle!</a:t>
            </a:r>
          </a:p>
          <a:p>
            <a:endParaRPr lang="en-US" sz="1500" dirty="0"/>
          </a:p>
          <a:p>
            <a:r>
              <a:rPr lang="en-US" dirty="0" smtClean="0"/>
              <a:t>If a&lt;h there is no triangle</a:t>
            </a:r>
          </a:p>
          <a:p>
            <a:endParaRPr lang="en-US" sz="1500" dirty="0"/>
          </a:p>
          <a:p>
            <a:r>
              <a:rPr lang="en-US" dirty="0" smtClean="0"/>
              <a:t>If a&gt;h and a&lt;b there are two triangles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57°  </a:t>
            </a:r>
          </a:p>
          <a:p>
            <a:r>
              <a:rPr lang="en-US" dirty="0" smtClean="0"/>
              <a:t>a </a:t>
            </a:r>
            <a:r>
              <a:rPr lang="en-US" dirty="0"/>
              <a:t>= 33 </a:t>
            </a:r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26</a:t>
            </a:r>
            <a:endParaRPr lang="en-US" dirty="0"/>
          </a:p>
          <a:p>
            <a:endParaRPr lang="en-US" sz="1500" dirty="0"/>
          </a:p>
          <a:p>
            <a:r>
              <a:rPr lang="en-US" dirty="0"/>
              <a:t>What </a:t>
            </a:r>
            <a:r>
              <a:rPr lang="en-US" dirty="0" smtClean="0"/>
              <a:t>do we do first?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inverse of a sine is called an </a:t>
            </a:r>
            <a:endParaRPr lang="en-US" dirty="0" smtClean="0"/>
          </a:p>
          <a:p>
            <a:pPr algn="ctr"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>
                <a:solidFill>
                  <a:srgbClr val="FFC000"/>
                </a:solidFill>
              </a:rPr>
              <a:t>arcsine</a:t>
            </a:r>
            <a:r>
              <a:rPr lang="en-US" dirty="0"/>
              <a:t>” </a:t>
            </a:r>
            <a:endParaRPr lang="en-US" dirty="0" smtClean="0"/>
          </a:p>
          <a:p>
            <a:r>
              <a:rPr lang="en-US" dirty="0"/>
              <a:t>On your calculator, it is shown as: 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sin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baseline="30000" dirty="0">
                <a:solidFill>
                  <a:srgbClr val="FFC000"/>
                </a:solidFill>
              </a:rPr>
              <a:t>-1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57°  </a:t>
            </a:r>
          </a:p>
          <a:p>
            <a:r>
              <a:rPr lang="en-US" dirty="0" smtClean="0"/>
              <a:t>a </a:t>
            </a:r>
            <a:r>
              <a:rPr lang="en-US" dirty="0"/>
              <a:t>= 33 </a:t>
            </a:r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26</a:t>
            </a:r>
            <a:endParaRPr lang="en-US" dirty="0"/>
          </a:p>
          <a:p>
            <a:endParaRPr lang="en-US" sz="1500" dirty="0"/>
          </a:p>
          <a:p>
            <a:r>
              <a:rPr lang="en-US" dirty="0" smtClean="0"/>
              <a:t>Calculate h!       h </a:t>
            </a:r>
            <a:r>
              <a:rPr lang="en-US" dirty="0"/>
              <a:t>= b </a:t>
            </a:r>
            <a:r>
              <a:rPr lang="en-US" dirty="0" err="1"/>
              <a:t>sinA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57°  </a:t>
            </a:r>
          </a:p>
          <a:p>
            <a:r>
              <a:rPr lang="en-US" dirty="0" smtClean="0"/>
              <a:t>a </a:t>
            </a:r>
            <a:r>
              <a:rPr lang="en-US" dirty="0"/>
              <a:t>= 33 </a:t>
            </a:r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26</a:t>
            </a:r>
            <a:endParaRPr lang="en-US" dirty="0"/>
          </a:p>
          <a:p>
            <a:endParaRPr lang="en-US" sz="1500" dirty="0"/>
          </a:p>
          <a:p>
            <a:r>
              <a:rPr lang="en-US" dirty="0" smtClean="0"/>
              <a:t>h </a:t>
            </a:r>
            <a:r>
              <a:rPr lang="en-US" dirty="0"/>
              <a:t>= b </a:t>
            </a:r>
            <a:r>
              <a:rPr lang="en-US" dirty="0" err="1" smtClean="0"/>
              <a:t>sinA</a:t>
            </a:r>
            <a:r>
              <a:rPr lang="en-US" dirty="0" smtClean="0"/>
              <a:t> = 26 sin</a:t>
            </a:r>
            <a:r>
              <a:rPr lang="en-US" dirty="0"/>
              <a:t> </a:t>
            </a:r>
            <a:r>
              <a:rPr lang="en-US" dirty="0" smtClean="0"/>
              <a:t>57°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/>
              <a:t>≈ 26 (0.8387) ≈ 21.8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57°  </a:t>
            </a:r>
          </a:p>
          <a:p>
            <a:r>
              <a:rPr lang="en-US" dirty="0" smtClean="0"/>
              <a:t>a </a:t>
            </a:r>
            <a:r>
              <a:rPr lang="en-US" dirty="0"/>
              <a:t>= 33 </a:t>
            </a:r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26</a:t>
            </a:r>
            <a:endParaRPr lang="en-US" dirty="0"/>
          </a:p>
          <a:p>
            <a:r>
              <a:rPr lang="en-US" dirty="0" smtClean="0"/>
              <a:t>h ≈ 21.8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38600" y="1562100"/>
            <a:ext cx="5105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If a&gt;h and a&gt;b there is only one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a=h – it’s a right triangle!</a:t>
            </a:r>
          </a:p>
          <a:p>
            <a:endParaRPr lang="en-US" sz="1000" dirty="0" smtClean="0"/>
          </a:p>
          <a:p>
            <a:r>
              <a:rPr lang="en-US" sz="3000" dirty="0" smtClean="0"/>
              <a:t>If a&lt;h there is no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a&gt;h and a&lt;b there are two triangles</a:t>
            </a:r>
            <a:endParaRPr lang="en-US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57°  </a:t>
            </a:r>
          </a:p>
          <a:p>
            <a:r>
              <a:rPr lang="en-US" dirty="0" smtClean="0"/>
              <a:t>a </a:t>
            </a:r>
            <a:r>
              <a:rPr lang="en-US" dirty="0"/>
              <a:t>= 33 </a:t>
            </a:r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26</a:t>
            </a:r>
            <a:endParaRPr lang="en-US" dirty="0"/>
          </a:p>
          <a:p>
            <a:r>
              <a:rPr lang="en-US" dirty="0" smtClean="0"/>
              <a:t>h ≈ 21.8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38600" y="1562100"/>
            <a:ext cx="5105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If </a:t>
            </a:r>
            <a:r>
              <a:rPr lang="en-US" sz="3000" dirty="0" smtClean="0">
                <a:solidFill>
                  <a:srgbClr val="FFC000"/>
                </a:solidFill>
              </a:rPr>
              <a:t>a&gt;h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rgbClr val="FFC000"/>
                </a:solidFill>
              </a:rPr>
              <a:t>a&gt;b</a:t>
            </a:r>
            <a:r>
              <a:rPr lang="en-US" sz="3000" dirty="0" smtClean="0"/>
              <a:t> there is only one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a=h – it’s a right triangle!</a:t>
            </a:r>
          </a:p>
          <a:p>
            <a:endParaRPr lang="en-US" sz="1000" dirty="0" smtClean="0"/>
          </a:p>
          <a:p>
            <a:r>
              <a:rPr lang="en-US" sz="3000" dirty="0" smtClean="0"/>
              <a:t>If a&lt;h there is no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a&gt;h and a&lt;b there are two triangles</a:t>
            </a:r>
            <a:endParaRPr lang="en-US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57°  </a:t>
            </a:r>
          </a:p>
          <a:p>
            <a:r>
              <a:rPr lang="en-US" dirty="0" smtClean="0"/>
              <a:t>a </a:t>
            </a:r>
            <a:r>
              <a:rPr lang="en-US" dirty="0"/>
              <a:t>= 33 </a:t>
            </a:r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26</a:t>
            </a:r>
            <a:endParaRPr lang="en-US" dirty="0"/>
          </a:p>
          <a:p>
            <a:r>
              <a:rPr lang="en-US" dirty="0" smtClean="0"/>
              <a:t>h ≈ 21.8</a:t>
            </a:r>
          </a:p>
          <a:p>
            <a:endParaRPr lang="en-US" sz="30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One triangle! 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38600" y="1562100"/>
            <a:ext cx="5105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If a&gt;h and a&gt;b there is only one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a=h – it’s a right triangle!</a:t>
            </a:r>
          </a:p>
          <a:p>
            <a:endParaRPr lang="en-US" sz="1000" dirty="0" smtClean="0"/>
          </a:p>
          <a:p>
            <a:r>
              <a:rPr lang="en-US" sz="3000" dirty="0" smtClean="0"/>
              <a:t>If a&lt;h there is no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a&gt;h and a&lt;b there are two triangles</a:t>
            </a:r>
            <a:endParaRPr lang="en-US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2222"/>
            <a:ext cx="5861050" cy="34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57°  </a:t>
            </a:r>
          </a:p>
          <a:p>
            <a:r>
              <a:rPr lang="en-US" dirty="0" smtClean="0"/>
              <a:t>a </a:t>
            </a:r>
            <a:r>
              <a:rPr lang="en-US" dirty="0"/>
              <a:t>= 33 </a:t>
            </a:r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26</a:t>
            </a:r>
            <a:endParaRPr lang="en-US" dirty="0"/>
          </a:p>
          <a:p>
            <a:r>
              <a:rPr lang="en-US" dirty="0" smtClean="0"/>
              <a:t>h ≈ 21.8</a:t>
            </a:r>
          </a:p>
          <a:p>
            <a:endParaRPr lang="en-US" sz="30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One triangle! 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1035"/>
            <a:ext cx="6477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https://www.calculator.net/triangle-calculator.html</a:t>
            </a:r>
          </a:p>
        </p:txBody>
      </p:sp>
    </p:spTree>
    <p:extLst>
      <p:ext uri="{BB962C8B-B14F-4D97-AF65-F5344CB8AC3E}">
        <p14:creationId xmlns:p14="http://schemas.microsoft.com/office/powerpoint/2010/main" val="33171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50° 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10 </a:t>
            </a:r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20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1562100"/>
            <a:ext cx="5105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If a&gt;h and a&gt;b there is only one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a=h – it’s a right triangle!</a:t>
            </a:r>
          </a:p>
          <a:p>
            <a:endParaRPr lang="en-US" sz="1000" dirty="0" smtClean="0"/>
          </a:p>
          <a:p>
            <a:r>
              <a:rPr lang="en-US" sz="3000" dirty="0" smtClean="0"/>
              <a:t>If a&lt;h there is no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a&gt;h and a&lt;b there are two triangles</a:t>
            </a:r>
            <a:endParaRPr lang="en-US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50° 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10 </a:t>
            </a:r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20</a:t>
            </a:r>
          </a:p>
          <a:p>
            <a:r>
              <a:rPr lang="en-US" dirty="0"/>
              <a:t>h = b </a:t>
            </a:r>
            <a:r>
              <a:rPr lang="en-US" dirty="0" err="1"/>
              <a:t>sinA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1562100"/>
            <a:ext cx="5105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If a&gt;h and a&gt;b there is only one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a=h – it’s a right triangle!</a:t>
            </a:r>
          </a:p>
          <a:p>
            <a:endParaRPr lang="en-US" sz="1000" dirty="0" smtClean="0"/>
          </a:p>
          <a:p>
            <a:r>
              <a:rPr lang="en-US" sz="3000" dirty="0" smtClean="0"/>
              <a:t>If a&lt;h there is no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a&gt;h and a&lt;b there are two triangles</a:t>
            </a:r>
            <a:endParaRPr lang="en-US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50° 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10 </a:t>
            </a:r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20</a:t>
            </a:r>
          </a:p>
          <a:p>
            <a:r>
              <a:rPr lang="en-US" dirty="0"/>
              <a:t>h ≈</a:t>
            </a:r>
            <a:r>
              <a:rPr lang="en-US" dirty="0" smtClean="0"/>
              <a:t> 15.32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1562100"/>
            <a:ext cx="5105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If a&gt;h and a&gt;b there is only one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a=h – it’s a right triangle!</a:t>
            </a:r>
          </a:p>
          <a:p>
            <a:endParaRPr lang="en-US" sz="1000" dirty="0" smtClean="0"/>
          </a:p>
          <a:p>
            <a:r>
              <a:rPr lang="en-US" sz="3000" dirty="0" smtClean="0"/>
              <a:t>If a&lt;h there is no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a&gt;h and a&lt;b there are two triangles</a:t>
            </a:r>
            <a:endParaRPr lang="en-US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50° 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10 </a:t>
            </a:r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20</a:t>
            </a:r>
          </a:p>
          <a:p>
            <a:r>
              <a:rPr lang="en-US" dirty="0"/>
              <a:t>h ≈</a:t>
            </a:r>
            <a:r>
              <a:rPr lang="en-US" dirty="0" smtClean="0"/>
              <a:t> </a:t>
            </a:r>
            <a:r>
              <a:rPr lang="en-US" dirty="0"/>
              <a:t>15.32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No </a:t>
            </a:r>
            <a:r>
              <a:rPr lang="en-US" dirty="0">
                <a:solidFill>
                  <a:srgbClr val="FFFF00"/>
                </a:solidFill>
              </a:rPr>
              <a:t>triangle!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1562100"/>
            <a:ext cx="5105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If a&gt;h and a&gt;b there is only one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a=h – it’s a right triangle!</a:t>
            </a:r>
          </a:p>
          <a:p>
            <a:endParaRPr lang="en-US" sz="1000" dirty="0" smtClean="0"/>
          </a:p>
          <a:p>
            <a:r>
              <a:rPr lang="en-US" sz="3000" dirty="0" smtClean="0"/>
              <a:t>If a&lt;h there is no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a&gt;h and a&lt;b there are two triangles</a:t>
            </a:r>
            <a:endParaRPr lang="en-US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inverse trig function tells you the ANGLE that would give you that trig function value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Inverse 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50° 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10 </a:t>
            </a:r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20</a:t>
            </a:r>
            <a:endParaRPr lang="en-US" dirty="0"/>
          </a:p>
          <a:p>
            <a:r>
              <a:rPr lang="en-US" dirty="0"/>
              <a:t>h ≈</a:t>
            </a:r>
            <a:r>
              <a:rPr lang="en-US" dirty="0" smtClean="0"/>
              <a:t> </a:t>
            </a:r>
            <a:r>
              <a:rPr lang="en-US" dirty="0"/>
              <a:t>15.32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1562100"/>
            <a:ext cx="5105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If a&gt;h and a&gt;b there is only one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a=h – it’s a right triangle!</a:t>
            </a:r>
          </a:p>
          <a:p>
            <a:endParaRPr lang="en-US" sz="1000" dirty="0" smtClean="0"/>
          </a:p>
          <a:p>
            <a:r>
              <a:rPr lang="en-US" sz="3000" dirty="0" smtClean="0"/>
              <a:t>If a&lt;h there is no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a&gt;h and a&lt;b there are two triangles</a:t>
            </a:r>
            <a:endParaRPr lang="en-US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267200"/>
            <a:ext cx="2590800" cy="2438400"/>
            <a:chOff x="533400" y="3942838"/>
            <a:chExt cx="2590800" cy="2438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33400" y="6096000"/>
              <a:ext cx="2286000" cy="0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7800000">
              <a:off x="130713" y="5162038"/>
              <a:ext cx="2438400" cy="0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247900" y="5524500"/>
              <a:ext cx="1143000" cy="0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rc 3"/>
            <p:cNvSpPr/>
            <p:nvPr/>
          </p:nvSpPr>
          <p:spPr>
            <a:xfrm flipH="1">
              <a:off x="2209800" y="5562600"/>
              <a:ext cx="914400" cy="800100"/>
            </a:xfrm>
            <a:prstGeom prst="arc">
              <a:avLst>
                <a:gd name="adj1" fmla="val 16200000"/>
                <a:gd name="adj2" fmla="val 21160283"/>
              </a:avLst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3505" y="4800600"/>
              <a:ext cx="13048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No </a:t>
              </a:r>
              <a:r>
                <a:rPr lang="en-US" dirty="0" smtClean="0">
                  <a:solidFill>
                    <a:srgbClr val="FFFF00"/>
                  </a:solidFill>
                </a:rPr>
                <a:t>angle</a:t>
              </a:r>
            </a:p>
            <a:p>
              <a:r>
                <a:rPr lang="en-US" dirty="0" smtClean="0">
                  <a:solidFill>
                    <a:srgbClr val="FFFF00"/>
                  </a:solidFill>
                </a:rPr>
                <a:t>will make a triangle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6611035"/>
            <a:ext cx="6477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50"/>
                </a:solidFill>
              </a:rPr>
              <a:t>VFrench</a:t>
            </a:r>
            <a:r>
              <a:rPr lang="en-US" sz="1500" dirty="0" smtClean="0">
                <a:solidFill>
                  <a:srgbClr val="00B050"/>
                </a:solidFill>
              </a:rPr>
              <a:t> 2020</a:t>
            </a:r>
            <a:endParaRPr lang="en-US" sz="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50° 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10 </a:t>
            </a:r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11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1562100"/>
            <a:ext cx="5105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If a&gt;h and a&gt;b there is only one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a=h – it’s a right triangle!</a:t>
            </a:r>
          </a:p>
          <a:p>
            <a:endParaRPr lang="en-US" sz="1000" dirty="0" smtClean="0"/>
          </a:p>
          <a:p>
            <a:r>
              <a:rPr lang="en-US" sz="3000" dirty="0" smtClean="0"/>
              <a:t>If a&lt;h there is no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a&gt;h and a&lt;b there are two triangles</a:t>
            </a:r>
            <a:endParaRPr lang="en-US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50° 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10 </a:t>
            </a:r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11</a:t>
            </a:r>
            <a:endParaRPr lang="en-US" dirty="0"/>
          </a:p>
          <a:p>
            <a:r>
              <a:rPr lang="en-US" dirty="0" smtClean="0"/>
              <a:t>h = b </a:t>
            </a:r>
            <a:r>
              <a:rPr lang="en-US" dirty="0" err="1" smtClean="0"/>
              <a:t>sinA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1562100"/>
            <a:ext cx="5105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If a&gt;h and a&gt;b there is only one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a=h – it’s a right triangle!</a:t>
            </a:r>
          </a:p>
          <a:p>
            <a:endParaRPr lang="en-US" sz="1000" dirty="0" smtClean="0"/>
          </a:p>
          <a:p>
            <a:r>
              <a:rPr lang="en-US" sz="3000" dirty="0" smtClean="0"/>
              <a:t>If a&lt;h there is no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a&gt;h and a&lt;b there are two triangles</a:t>
            </a:r>
            <a:endParaRPr lang="en-US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50° 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10 </a:t>
            </a:r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11</a:t>
            </a:r>
            <a:endParaRPr lang="en-US" dirty="0"/>
          </a:p>
          <a:p>
            <a:r>
              <a:rPr lang="en-US" dirty="0"/>
              <a:t>h ≈ </a:t>
            </a:r>
            <a:r>
              <a:rPr lang="en-US" dirty="0" smtClean="0"/>
              <a:t>8.43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1562100"/>
            <a:ext cx="5105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If a&gt;h and a&gt;b there is only one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a=h – it’s a right triangle!</a:t>
            </a:r>
          </a:p>
          <a:p>
            <a:endParaRPr lang="en-US" sz="1000" dirty="0" smtClean="0"/>
          </a:p>
          <a:p>
            <a:r>
              <a:rPr lang="en-US" sz="3000" dirty="0" smtClean="0"/>
              <a:t>If a&lt;h there is no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a&gt;h and a&lt;b there are two triangles</a:t>
            </a:r>
            <a:endParaRPr lang="en-US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50° 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10 </a:t>
            </a:r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11</a:t>
            </a:r>
            <a:endParaRPr lang="en-US" dirty="0"/>
          </a:p>
          <a:p>
            <a:r>
              <a:rPr lang="en-US" dirty="0"/>
              <a:t>h ≈ 8.43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2 triangles! 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1562100"/>
            <a:ext cx="5105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If a&gt;h and a&gt;b there is only one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a=h – it’s a right triangle!</a:t>
            </a:r>
          </a:p>
          <a:p>
            <a:endParaRPr lang="en-US" sz="1000" dirty="0" smtClean="0"/>
          </a:p>
          <a:p>
            <a:r>
              <a:rPr lang="en-US" sz="3000" dirty="0" smtClean="0"/>
              <a:t>If a&lt;h there is no triangle</a:t>
            </a:r>
          </a:p>
          <a:p>
            <a:endParaRPr lang="en-US" sz="1000" dirty="0" smtClean="0"/>
          </a:p>
          <a:p>
            <a:r>
              <a:rPr lang="en-US" sz="3000" dirty="0" smtClean="0"/>
              <a:t>If a&gt;h and a&lt;b there are two triangles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574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56" y="1524000"/>
            <a:ext cx="63627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How Many Triangles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 smtClean="0"/>
              <a:t>How many triangles if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50°  </a:t>
            </a:r>
          </a:p>
          <a:p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10 </a:t>
            </a:r>
          </a:p>
          <a:p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11</a:t>
            </a:r>
            <a:endParaRPr lang="en-US" dirty="0"/>
          </a:p>
          <a:p>
            <a:r>
              <a:rPr lang="en-US" dirty="0"/>
              <a:t>h ≈ 8.43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2 triangles! 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611035"/>
            <a:ext cx="6477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https://www.calculator.net/triangle-calculator.html</a:t>
            </a:r>
          </a:p>
        </p:txBody>
      </p:sp>
    </p:spTree>
    <p:extLst>
      <p:ext uri="{BB962C8B-B14F-4D97-AF65-F5344CB8AC3E}">
        <p14:creationId xmlns:p14="http://schemas.microsoft.com/office/powerpoint/2010/main" val="13912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4231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calculate using the Law of </a:t>
            </a:r>
            <a:r>
              <a:rPr lang="en-US" dirty="0" err="1" smtClean="0"/>
              <a:t>Sines</a:t>
            </a:r>
            <a:r>
              <a:rPr lang="en-US" dirty="0" smtClean="0"/>
              <a:t> you need a “big” and a “little”:</a:t>
            </a:r>
          </a:p>
          <a:p>
            <a:endParaRPr lang="en-US" sz="2000" dirty="0"/>
          </a:p>
          <a:p>
            <a:r>
              <a:rPr lang="en-US" dirty="0" smtClean="0"/>
              <a:t>		A and a   or    </a:t>
            </a:r>
          </a:p>
          <a:p>
            <a:r>
              <a:rPr lang="en-US" dirty="0" smtClean="0"/>
              <a:t>		B and b   or</a:t>
            </a:r>
          </a:p>
          <a:p>
            <a:r>
              <a:rPr lang="en-US" dirty="0" smtClean="0"/>
              <a:t>		C and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don’t have a big and a little???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324100"/>
            <a:ext cx="3098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http://www.gettyimages.com/detail/photo/businessman-crying-close-up-high-res-stock-photography/AB34183</a:t>
            </a:r>
          </a:p>
        </p:txBody>
      </p:sp>
    </p:spTree>
    <p:extLst>
      <p:ext uri="{BB962C8B-B14F-4D97-AF65-F5344CB8AC3E}">
        <p14:creationId xmlns:p14="http://schemas.microsoft.com/office/powerpoint/2010/main" val="18005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048000"/>
            <a:ext cx="254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Fear not!</a:t>
            </a:r>
          </a:p>
          <a:p>
            <a:r>
              <a:rPr lang="en-US" dirty="0" smtClean="0"/>
              <a:t>There is a Law of Cosines that can be used in these cases!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37" y="6534834"/>
            <a:ext cx="27815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shutterstock_65175625.jpg</a:t>
            </a:r>
          </a:p>
        </p:txBody>
      </p:sp>
    </p:spTree>
    <p:extLst>
      <p:ext uri="{BB962C8B-B14F-4D97-AF65-F5344CB8AC3E}">
        <p14:creationId xmlns:p14="http://schemas.microsoft.com/office/powerpoint/2010/main" val="23010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RC circuit contains both a </a:t>
            </a:r>
            <a:r>
              <a:rPr lang="en-US" dirty="0" smtClean="0">
                <a:solidFill>
                  <a:srgbClr val="FFC000"/>
                </a:solidFill>
              </a:rPr>
              <a:t>resistor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rgbClr val="FFC000"/>
                </a:solidFill>
              </a:rPr>
              <a:t>capacitor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78172" y="2976829"/>
            <a:ext cx="3762858" cy="1646208"/>
            <a:chOff x="1204051" y="3124200"/>
            <a:chExt cx="5632613" cy="2743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78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864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4864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303264" y="3581400"/>
              <a:ext cx="6096" cy="18288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769864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H="1">
              <a:off x="44196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094338" y="3425031"/>
              <a:ext cx="1342141" cy="308769"/>
              <a:chOff x="3131627" y="3425031"/>
              <a:chExt cx="1342141" cy="30876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246093" y="3425031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366655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409087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901691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477312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3131627" y="34290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321367" y="35814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237695" y="3580084"/>
              <a:ext cx="874868" cy="1316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4" idx="0"/>
            </p:cNvCxnSpPr>
            <p:nvPr/>
          </p:nvCxnSpPr>
          <p:spPr>
            <a:xfrm>
              <a:off x="2258568" y="3581400"/>
              <a:ext cx="0" cy="570689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4" idx="4"/>
            </p:cNvCxnSpPr>
            <p:nvPr/>
          </p:nvCxnSpPr>
          <p:spPr>
            <a:xfrm flipH="1">
              <a:off x="2258568" y="4837889"/>
              <a:ext cx="0" cy="572311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752600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1929384" y="3948796"/>
              <a:ext cx="685800" cy="889093"/>
              <a:chOff x="1929384" y="3948796"/>
              <a:chExt cx="685800" cy="88909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929384" y="4152089"/>
                <a:ext cx="685800" cy="685800"/>
              </a:xfrm>
              <a:prstGeom prst="ellipse">
                <a:avLst/>
              </a:prstGeom>
              <a:noFill/>
              <a:ln w="31750"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44624" y="3948796"/>
                <a:ext cx="458781" cy="630941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1" dirty="0">
                    <a:solidFill>
                      <a:srgbClr val="CCFFFF"/>
                    </a:solidFill>
                  </a:rPr>
                  <a:t>~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204051" y="4112973"/>
              <a:ext cx="54854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V</a:t>
              </a:r>
              <a:r>
                <a:rPr lang="en-US" sz="2500" b="1" baseline="-25000" dirty="0" smtClean="0">
                  <a:solidFill>
                    <a:srgbClr val="CCFFFF"/>
                  </a:solidFill>
                </a:rPr>
                <a:t>S</a:t>
              </a:r>
              <a:endParaRPr lang="en-US" sz="2500" b="1" baseline="-25000" dirty="0">
                <a:solidFill>
                  <a:srgbClr val="CCFFFF"/>
                </a:solidFill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1905000" y="2514600"/>
            <a:ext cx="4052303" cy="642759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860923" y="2514600"/>
            <a:ext cx="1568681" cy="473779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harder to use… but actually safer!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stock-photo-skeptical-senior-man-1724336.jpg</a:t>
            </a:r>
          </a:p>
        </p:txBody>
      </p:sp>
    </p:spTree>
    <p:extLst>
      <p:ext uri="{BB962C8B-B14F-4D97-AF65-F5344CB8AC3E}">
        <p14:creationId xmlns:p14="http://schemas.microsoft.com/office/powerpoint/2010/main" val="27058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Safer?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many degrees in the three angles of a triangle?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67541"/>
            <a:ext cx="6553200" cy="226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180!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two possible answers for every sine in this range!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67541"/>
            <a:ext cx="6553200" cy="22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67541"/>
            <a:ext cx="6553200" cy="22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Cosines </a:t>
            </a:r>
          </a:p>
          <a:p>
            <a:r>
              <a:rPr lang="en-US" dirty="0" smtClean="0"/>
              <a:t>don’t </a:t>
            </a:r>
          </a:p>
          <a:p>
            <a:r>
              <a:rPr lang="en-US" dirty="0" smtClean="0"/>
              <a:t>have </a:t>
            </a:r>
          </a:p>
          <a:p>
            <a:r>
              <a:rPr lang="en-US" dirty="0" smtClean="0"/>
              <a:t>this problem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Law of Cosines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Law of Cosines:</a:t>
            </a:r>
          </a:p>
          <a:p>
            <a:endParaRPr lang="en-US" sz="2000" dirty="0"/>
          </a:p>
          <a:p>
            <a:r>
              <a:rPr lang="en-US" dirty="0"/>
              <a:t>	a</a:t>
            </a:r>
            <a:r>
              <a:rPr lang="en-US" baseline="30000" dirty="0"/>
              <a:t>2</a:t>
            </a:r>
            <a:r>
              <a:rPr lang="en-US" dirty="0"/>
              <a:t> = b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c</a:t>
            </a:r>
            <a:r>
              <a:rPr lang="en-US" baseline="30000" dirty="0" smtClean="0"/>
              <a:t>2</a:t>
            </a:r>
            <a:r>
              <a:rPr lang="en-US" dirty="0" smtClean="0"/>
              <a:t> - 2bc </a:t>
            </a:r>
            <a:r>
              <a:rPr lang="en-US" dirty="0" err="1" smtClean="0"/>
              <a:t>cosA</a:t>
            </a:r>
            <a:r>
              <a:rPr lang="en-US" dirty="0"/>
              <a:t>	</a:t>
            </a:r>
            <a:r>
              <a:rPr lang="en-US" dirty="0" smtClean="0"/>
              <a:t>or</a:t>
            </a:r>
            <a:endParaRPr lang="en-US" dirty="0"/>
          </a:p>
          <a:p>
            <a:r>
              <a:rPr lang="en-US" dirty="0"/>
              <a:t>	b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c</a:t>
            </a:r>
            <a:r>
              <a:rPr lang="en-US" baseline="30000" dirty="0" smtClean="0"/>
              <a:t>2</a:t>
            </a:r>
            <a:r>
              <a:rPr lang="en-US" dirty="0" smtClean="0"/>
              <a:t> - 2ac </a:t>
            </a:r>
            <a:r>
              <a:rPr lang="en-US" dirty="0" err="1" smtClean="0"/>
              <a:t>cosB</a:t>
            </a:r>
            <a:r>
              <a:rPr lang="en-US" dirty="0" smtClean="0"/>
              <a:t>  	or</a:t>
            </a:r>
            <a:endParaRPr lang="en-US" dirty="0"/>
          </a:p>
          <a:p>
            <a:r>
              <a:rPr lang="en-US" dirty="0"/>
              <a:t>	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b</a:t>
            </a:r>
            <a:r>
              <a:rPr lang="en-US" baseline="30000" dirty="0" smtClean="0"/>
              <a:t>2</a:t>
            </a:r>
            <a:r>
              <a:rPr lang="en-US" dirty="0" smtClean="0"/>
              <a:t> - 2ab </a:t>
            </a:r>
            <a:r>
              <a:rPr lang="en-US" dirty="0" err="1"/>
              <a:t>cosC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use Law of Cosines when you don’t have a big and a little of the same letter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120°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7 in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 </a:t>
            </a:r>
            <a:r>
              <a:rPr lang="en-US" dirty="0"/>
              <a:t>= </a:t>
            </a:r>
            <a:r>
              <a:rPr lang="en-US" dirty="0" smtClean="0"/>
              <a:t>8 in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Do we have a big and a little?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120°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7 in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 </a:t>
            </a:r>
            <a:r>
              <a:rPr lang="en-US" dirty="0"/>
              <a:t>= </a:t>
            </a:r>
            <a:r>
              <a:rPr lang="en-US" dirty="0" smtClean="0"/>
              <a:t>8 in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Do we have a big and a little?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	Bummer, no!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do we have to use?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smtClean="0"/>
              <a:t>120°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7 in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 </a:t>
            </a:r>
            <a:r>
              <a:rPr lang="en-US" dirty="0"/>
              <a:t>= </a:t>
            </a:r>
            <a:r>
              <a:rPr lang="en-US" dirty="0" smtClean="0"/>
              <a:t>8 in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Do we have a big and a little?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Bummer, no!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do we have to use?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	Law of Cosines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</a:t>
            </a:r>
            <a:r>
              <a:rPr lang="en-US" dirty="0" smtClean="0"/>
              <a:t>120°		a = ____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B = ____		b </a:t>
            </a:r>
            <a:r>
              <a:rPr lang="en-US" dirty="0"/>
              <a:t>= </a:t>
            </a:r>
            <a:r>
              <a:rPr lang="en-US" dirty="0" smtClean="0"/>
              <a:t>7 in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C = ____		c </a:t>
            </a:r>
            <a:r>
              <a:rPr lang="en-US" dirty="0"/>
              <a:t>= </a:t>
            </a:r>
            <a:r>
              <a:rPr lang="en-US" dirty="0" smtClean="0"/>
              <a:t>8 in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Which?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a</a:t>
            </a:r>
            <a:r>
              <a:rPr lang="en-US" baseline="30000" dirty="0"/>
              <a:t>2</a:t>
            </a:r>
            <a:r>
              <a:rPr lang="en-US" dirty="0"/>
              <a:t> = b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c</a:t>
            </a:r>
            <a:r>
              <a:rPr lang="en-US" baseline="30000" dirty="0" smtClean="0"/>
              <a:t>2</a:t>
            </a:r>
            <a:r>
              <a:rPr lang="en-US" dirty="0" smtClean="0"/>
              <a:t> - 2bc </a:t>
            </a:r>
            <a:r>
              <a:rPr lang="en-US" dirty="0" err="1"/>
              <a:t>cosA</a:t>
            </a:r>
            <a:r>
              <a:rPr lang="en-US" dirty="0"/>
              <a:t>		b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c</a:t>
            </a:r>
            <a:r>
              <a:rPr lang="en-US" baseline="30000" dirty="0" smtClean="0"/>
              <a:t>2</a:t>
            </a:r>
            <a:r>
              <a:rPr lang="en-US" dirty="0" smtClean="0"/>
              <a:t> - 2ac </a:t>
            </a:r>
            <a:r>
              <a:rPr lang="en-US" dirty="0" err="1"/>
              <a:t>cosB</a:t>
            </a:r>
            <a:r>
              <a:rPr lang="en-US" dirty="0"/>
              <a:t>   		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b</a:t>
            </a:r>
            <a:r>
              <a:rPr lang="en-US" baseline="30000" dirty="0" smtClean="0"/>
              <a:t>2</a:t>
            </a:r>
            <a:r>
              <a:rPr lang="en-US" dirty="0" smtClean="0"/>
              <a:t> - 2ab </a:t>
            </a:r>
            <a:r>
              <a:rPr lang="en-US" dirty="0" err="1"/>
              <a:t>cosC</a:t>
            </a:r>
            <a:endParaRPr lang="en-US" dirty="0"/>
          </a:p>
          <a:p>
            <a:endParaRPr lang="en-US" dirty="0"/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resistor reduces current 	flow </a:t>
            </a:r>
          </a:p>
          <a:p>
            <a:r>
              <a:rPr lang="en-US" dirty="0" smtClean="0"/>
              <a:t>Called </a:t>
            </a:r>
            <a:r>
              <a:rPr lang="en-US" dirty="0" smtClean="0">
                <a:solidFill>
                  <a:srgbClr val="FFC000"/>
                </a:solidFill>
              </a:rPr>
              <a:t>resistance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Symbolized “R”</a:t>
            </a:r>
          </a:p>
          <a:p>
            <a:r>
              <a:rPr lang="en-US" dirty="0" smtClean="0"/>
              <a:t>Measured in </a:t>
            </a:r>
          </a:p>
          <a:p>
            <a:r>
              <a:rPr lang="en-US" dirty="0" smtClean="0"/>
              <a:t>	ohms </a:t>
            </a:r>
            <a:r>
              <a:rPr lang="el-GR" dirty="0" smtClean="0"/>
              <a:t>Ω</a:t>
            </a:r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878172" y="2976829"/>
            <a:ext cx="3762858" cy="1646208"/>
            <a:chOff x="1204051" y="3124200"/>
            <a:chExt cx="5632613" cy="2743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78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864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4864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303264" y="3581400"/>
              <a:ext cx="6096" cy="18288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769864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H="1">
              <a:off x="44196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094338" y="3425031"/>
              <a:ext cx="1342141" cy="308769"/>
              <a:chOff x="3131627" y="3425031"/>
              <a:chExt cx="1342141" cy="30876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246093" y="3425031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366655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409087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901691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477312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3131627" y="34290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321367" y="35814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237695" y="3580084"/>
              <a:ext cx="874868" cy="1316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4" idx="0"/>
            </p:cNvCxnSpPr>
            <p:nvPr/>
          </p:nvCxnSpPr>
          <p:spPr>
            <a:xfrm>
              <a:off x="2258568" y="3581400"/>
              <a:ext cx="0" cy="570689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4" idx="4"/>
            </p:cNvCxnSpPr>
            <p:nvPr/>
          </p:nvCxnSpPr>
          <p:spPr>
            <a:xfrm flipH="1">
              <a:off x="2258568" y="4837889"/>
              <a:ext cx="0" cy="572311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752600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1929384" y="3948796"/>
              <a:ext cx="685800" cy="889093"/>
              <a:chOff x="1929384" y="3948796"/>
              <a:chExt cx="685800" cy="88909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929384" y="4152089"/>
                <a:ext cx="685800" cy="685800"/>
              </a:xfrm>
              <a:prstGeom prst="ellipse">
                <a:avLst/>
              </a:prstGeom>
              <a:noFill/>
              <a:ln w="31750"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44624" y="3948796"/>
                <a:ext cx="458781" cy="630941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1" dirty="0">
                    <a:solidFill>
                      <a:srgbClr val="CCFFFF"/>
                    </a:solidFill>
                  </a:rPr>
                  <a:t>~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204051" y="4112973"/>
              <a:ext cx="54854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V</a:t>
              </a:r>
              <a:r>
                <a:rPr lang="en-US" sz="2500" b="1" baseline="-25000" dirty="0" smtClean="0">
                  <a:solidFill>
                    <a:srgbClr val="CCFFFF"/>
                  </a:solidFill>
                </a:rPr>
                <a:t>S</a:t>
              </a:r>
              <a:endParaRPr lang="en-US" sz="2500" b="1" baseline="-25000" dirty="0">
                <a:solidFill>
                  <a:srgbClr val="CCFFFF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400800" y="2743200"/>
            <a:ext cx="260439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096000" y="3429000"/>
            <a:ext cx="642745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47 </a:t>
            </a:r>
            <a:r>
              <a:rPr lang="el-GR" sz="2500" b="1" dirty="0" smtClean="0">
                <a:solidFill>
                  <a:srgbClr val="CCFFFF"/>
                </a:solidFill>
                <a:latin typeface="Arial" panose="020B0604020202020204" pitchFamily="34" charset="0"/>
              </a:rPr>
              <a:t>Ω</a:t>
            </a:r>
            <a:endParaRPr lang="en-US" sz="2500" b="1" dirty="0">
              <a:solidFill>
                <a:srgbClr val="CCFFFF"/>
              </a:solidFill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____</a:t>
            </a:r>
          </a:p>
          <a:p>
            <a:pPr>
              <a:spcBef>
                <a:spcPts val="0"/>
              </a:spcBef>
            </a:pPr>
            <a:r>
              <a:rPr lang="en-US" dirty="0"/>
              <a:t>B = ____		b = 7 </a:t>
            </a:r>
            <a:r>
              <a:rPr lang="en-US" dirty="0" smtClean="0"/>
              <a:t>in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 = ____		c = </a:t>
            </a:r>
            <a:r>
              <a:rPr lang="en-US" dirty="0" smtClean="0"/>
              <a:t>8 in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Which: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	a</a:t>
            </a:r>
            <a:r>
              <a:rPr lang="en-US" baseline="30000" dirty="0" smtClean="0"/>
              <a:t>2</a:t>
            </a:r>
            <a:r>
              <a:rPr lang="en-US" dirty="0" smtClean="0"/>
              <a:t> = b</a:t>
            </a:r>
            <a:r>
              <a:rPr lang="en-US" baseline="30000" dirty="0" smtClean="0"/>
              <a:t>2</a:t>
            </a:r>
            <a:r>
              <a:rPr lang="en-US" dirty="0" smtClean="0"/>
              <a:t> + c</a:t>
            </a:r>
            <a:r>
              <a:rPr lang="en-US" baseline="30000" dirty="0" smtClean="0"/>
              <a:t>2</a:t>
            </a:r>
            <a:r>
              <a:rPr lang="en-US" dirty="0" smtClean="0"/>
              <a:t> - 2bc </a:t>
            </a:r>
            <a:r>
              <a:rPr lang="en-US" dirty="0" err="1" smtClean="0"/>
              <a:t>cosA</a:t>
            </a:r>
            <a:r>
              <a:rPr lang="en-US" dirty="0" smtClean="0"/>
              <a:t>		</a:t>
            </a:r>
            <a:r>
              <a:rPr lang="en-US" dirty="0"/>
              <a:t>	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____</a:t>
            </a:r>
          </a:p>
          <a:p>
            <a:pPr>
              <a:spcBef>
                <a:spcPts val="0"/>
              </a:spcBef>
            </a:pPr>
            <a:r>
              <a:rPr lang="en-US" dirty="0"/>
              <a:t>B = ____		b = 7 </a:t>
            </a:r>
            <a:r>
              <a:rPr lang="en-US" dirty="0" smtClean="0"/>
              <a:t>in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 = ____		c = </a:t>
            </a:r>
            <a:r>
              <a:rPr lang="en-US" dirty="0" smtClean="0"/>
              <a:t>8 in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	a</a:t>
            </a:r>
            <a:r>
              <a:rPr lang="en-US" baseline="30000" dirty="0" smtClean="0"/>
              <a:t>2</a:t>
            </a:r>
            <a:r>
              <a:rPr lang="en-US" dirty="0" smtClean="0"/>
              <a:t> = b</a:t>
            </a:r>
            <a:r>
              <a:rPr lang="en-US" baseline="30000" dirty="0" smtClean="0"/>
              <a:t>2</a:t>
            </a:r>
            <a:r>
              <a:rPr lang="en-US" dirty="0" smtClean="0"/>
              <a:t> + c</a:t>
            </a:r>
            <a:r>
              <a:rPr lang="en-US" baseline="30000" dirty="0" smtClean="0"/>
              <a:t>2</a:t>
            </a:r>
            <a:r>
              <a:rPr lang="en-US" dirty="0" smtClean="0"/>
              <a:t> - 2bc </a:t>
            </a:r>
            <a:r>
              <a:rPr lang="en-US" dirty="0" err="1" smtClean="0"/>
              <a:t>cosA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a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 smtClean="0"/>
              <a:t>7</a:t>
            </a:r>
            <a:r>
              <a:rPr lang="en-US" baseline="30000" dirty="0" smtClean="0"/>
              <a:t>2</a:t>
            </a:r>
            <a:r>
              <a:rPr lang="en-US" dirty="0" smtClean="0"/>
              <a:t> + 8</a:t>
            </a:r>
            <a:r>
              <a:rPr lang="en-US" baseline="30000" dirty="0" smtClean="0"/>
              <a:t>2</a:t>
            </a:r>
            <a:r>
              <a:rPr lang="en-US" dirty="0" smtClean="0"/>
              <a:t> - 2(7)(8)cos120</a:t>
            </a:r>
            <a:r>
              <a:rPr lang="en-US" baseline="30000" dirty="0" smtClean="0"/>
              <a:t>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dirty="0"/>
              <a:t>	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284" y="838200"/>
                <a:ext cx="8691716" cy="60960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Solve the triangle: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= 120°		a = ____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 = ____		b = 7 </a:t>
                </a:r>
                <a:r>
                  <a:rPr lang="en-US" dirty="0" smtClean="0"/>
                  <a:t>in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 = ____		c = </a:t>
                </a:r>
                <a:r>
                  <a:rPr lang="en-US" dirty="0" smtClean="0"/>
                  <a:t>8 in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a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7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+ 8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- 2(7)(8)cos120</a:t>
                </a:r>
                <a:r>
                  <a:rPr lang="en-US" baseline="30000" dirty="0" smtClean="0"/>
                  <a:t>o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   </a:t>
                </a:r>
                <a:r>
                  <a:rPr lang="en-US" sz="1000" dirty="0" smtClean="0"/>
                  <a:t> </a:t>
                </a:r>
                <a:r>
                  <a:rPr lang="en-US" dirty="0" smtClean="0"/>
                  <a:t>= 49 + 64 – 112(-0.5)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 </a:t>
                </a:r>
                <a:r>
                  <a:rPr lang="en-US" dirty="0" smtClean="0"/>
                  <a:t>  </a:t>
                </a:r>
                <a:r>
                  <a:rPr lang="en-US" sz="1000" dirty="0" smtClean="0"/>
                  <a:t> </a:t>
                </a:r>
                <a:r>
                  <a:rPr lang="en-US" dirty="0" smtClean="0"/>
                  <a:t>= 169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So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169 </m:t>
                        </m:r>
                      </m:e>
                    </m:rad>
                  </m:oMath>
                </a14:m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13 </a:t>
                </a:r>
                <a:r>
                  <a:rPr lang="en-US" sz="2000" dirty="0" smtClean="0"/>
                  <a:t>what’s the units?</a:t>
                </a:r>
                <a:endParaRPr lang="en-US" sz="2000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	</a:t>
                </a:r>
                <a:r>
                  <a:rPr lang="en-US" dirty="0"/>
                  <a:t>	</a:t>
                </a:r>
              </a:p>
              <a:p>
                <a:pPr>
                  <a:spcBef>
                    <a:spcPts val="0"/>
                  </a:spcBef>
                </a:pPr>
                <a:endParaRPr lang="en-US" sz="1000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284" y="838200"/>
                <a:ext cx="8691716" cy="6096000"/>
              </a:xfrm>
              <a:blipFill rotWithShape="1">
                <a:blip r:embed="rId2"/>
                <a:stretch>
                  <a:fillRect l="-2454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284" y="838200"/>
                <a:ext cx="8691716" cy="60960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Solve the triangle: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= 120°		a = </a:t>
                </a:r>
                <a:r>
                  <a:rPr lang="en-US" u="sng" dirty="0" smtClean="0">
                    <a:solidFill>
                      <a:srgbClr val="FFFF00"/>
                    </a:solidFill>
                  </a:rPr>
                  <a:t>13 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 </a:t>
                </a:r>
                <a:r>
                  <a:rPr lang="en-US" dirty="0"/>
                  <a:t>= ____		b = 7 </a:t>
                </a:r>
                <a:r>
                  <a:rPr lang="en-US" dirty="0" smtClean="0"/>
                  <a:t>in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 = ____		c = </a:t>
                </a:r>
                <a:r>
                  <a:rPr lang="en-US" dirty="0" smtClean="0"/>
                  <a:t>8 in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a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7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+ 8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- 2(7)(8)cos120</a:t>
                </a:r>
                <a:r>
                  <a:rPr lang="en-US" baseline="30000" dirty="0" smtClean="0"/>
                  <a:t>o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   </a:t>
                </a:r>
                <a:r>
                  <a:rPr lang="en-US" sz="1000" dirty="0" smtClean="0"/>
                  <a:t> </a:t>
                </a:r>
                <a:r>
                  <a:rPr lang="en-US" dirty="0" smtClean="0"/>
                  <a:t>= 49 + 64 – 112(-0.5)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 </a:t>
                </a:r>
                <a:r>
                  <a:rPr lang="en-US" dirty="0" smtClean="0"/>
                  <a:t>  </a:t>
                </a:r>
                <a:r>
                  <a:rPr lang="en-US" sz="1000" dirty="0" smtClean="0"/>
                  <a:t> </a:t>
                </a:r>
                <a:r>
                  <a:rPr lang="en-US" dirty="0" smtClean="0"/>
                  <a:t>= 169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So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169 </m:t>
                        </m:r>
                      </m:e>
                    </m:rad>
                  </m:oMath>
                </a14:m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13 in</a:t>
                </a:r>
                <a:endParaRPr lang="en-US" sz="2000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	</a:t>
                </a:r>
                <a:r>
                  <a:rPr lang="en-US" dirty="0"/>
                  <a:t>	</a:t>
                </a:r>
              </a:p>
              <a:p>
                <a:pPr>
                  <a:spcBef>
                    <a:spcPts val="0"/>
                  </a:spcBef>
                </a:pPr>
                <a:endParaRPr lang="en-US" sz="1000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284" y="838200"/>
                <a:ext cx="8691716" cy="6096000"/>
              </a:xfrm>
              <a:blipFill rotWithShape="1">
                <a:blip r:embed="rId2"/>
                <a:stretch>
                  <a:fillRect l="-2454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284" y="838200"/>
            <a:ext cx="8386916" cy="6096000"/>
          </a:xfrm>
        </p:spPr>
        <p:txBody>
          <a:bodyPr/>
          <a:lstStyle/>
          <a:p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</a:t>
            </a:r>
            <a:r>
              <a:rPr lang="en-US" u="sng" dirty="0">
                <a:solidFill>
                  <a:srgbClr val="FFFF00"/>
                </a:solidFill>
              </a:rPr>
              <a:t>13 in</a:t>
            </a:r>
          </a:p>
          <a:p>
            <a:pPr>
              <a:spcBef>
                <a:spcPts val="0"/>
              </a:spcBef>
            </a:pPr>
            <a:r>
              <a:rPr lang="en-US" dirty="0"/>
              <a:t>B = ____		b = 7 in</a:t>
            </a:r>
          </a:p>
          <a:p>
            <a:pPr>
              <a:spcBef>
                <a:spcPts val="0"/>
              </a:spcBef>
            </a:pPr>
            <a:r>
              <a:rPr lang="en-US" dirty="0"/>
              <a:t>C = ____		c = 8 in</a:t>
            </a:r>
          </a:p>
          <a:p>
            <a:endParaRPr lang="en-US" sz="2000" dirty="0"/>
          </a:p>
          <a:p>
            <a:r>
              <a:rPr lang="en-US" dirty="0" smtClean="0"/>
              <a:t>Are we done?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dirty="0"/>
              <a:t>	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284" y="838200"/>
            <a:ext cx="8386916" cy="6096000"/>
          </a:xfrm>
        </p:spPr>
        <p:txBody>
          <a:bodyPr/>
          <a:lstStyle/>
          <a:p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</a:t>
            </a:r>
            <a:r>
              <a:rPr lang="en-US" u="sng" dirty="0">
                <a:solidFill>
                  <a:srgbClr val="FFFF00"/>
                </a:solidFill>
              </a:rPr>
              <a:t>13 in</a:t>
            </a:r>
          </a:p>
          <a:p>
            <a:pPr>
              <a:spcBef>
                <a:spcPts val="0"/>
              </a:spcBef>
            </a:pPr>
            <a:r>
              <a:rPr lang="en-US" dirty="0"/>
              <a:t>B = ____		b = 7 in</a:t>
            </a:r>
          </a:p>
          <a:p>
            <a:pPr>
              <a:spcBef>
                <a:spcPts val="0"/>
              </a:spcBef>
            </a:pPr>
            <a:r>
              <a:rPr lang="en-US" dirty="0"/>
              <a:t>C = ____		c = 8 in</a:t>
            </a:r>
          </a:p>
          <a:p>
            <a:endParaRPr lang="en-US" sz="2000" dirty="0"/>
          </a:p>
          <a:p>
            <a:r>
              <a:rPr lang="en-US" dirty="0" smtClean="0"/>
              <a:t>Now you have a big and a little!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dirty="0"/>
              <a:t>	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284" y="838200"/>
            <a:ext cx="8386916" cy="6096000"/>
          </a:xfrm>
        </p:spPr>
        <p:txBody>
          <a:bodyPr/>
          <a:lstStyle/>
          <a:p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</a:t>
            </a:r>
            <a:r>
              <a:rPr lang="en-US" u="sng" dirty="0">
                <a:solidFill>
                  <a:srgbClr val="FFFF00"/>
                </a:solidFill>
              </a:rPr>
              <a:t>13 in</a:t>
            </a:r>
          </a:p>
          <a:p>
            <a:pPr>
              <a:spcBef>
                <a:spcPts val="0"/>
              </a:spcBef>
            </a:pPr>
            <a:r>
              <a:rPr lang="en-US" dirty="0"/>
              <a:t>B = ____		b = 7 in</a:t>
            </a:r>
          </a:p>
          <a:p>
            <a:pPr>
              <a:spcBef>
                <a:spcPts val="0"/>
              </a:spcBef>
            </a:pPr>
            <a:r>
              <a:rPr lang="en-US" dirty="0"/>
              <a:t>C = ____		c = 8 in</a:t>
            </a:r>
          </a:p>
          <a:p>
            <a:endParaRPr lang="en-US" sz="2000" dirty="0"/>
          </a:p>
          <a:p>
            <a:r>
              <a:rPr lang="en-US" dirty="0" smtClean="0"/>
              <a:t>Now you have a big and a little!</a:t>
            </a:r>
          </a:p>
          <a:p>
            <a:r>
              <a:rPr lang="en-US" dirty="0" smtClean="0"/>
              <a:t>It is tempting to change over to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the (easier) Law of Sines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dirty="0"/>
              <a:t>	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284" y="838200"/>
            <a:ext cx="8386916" cy="6096000"/>
          </a:xfrm>
        </p:spPr>
        <p:txBody>
          <a:bodyPr/>
          <a:lstStyle/>
          <a:p>
            <a:r>
              <a:rPr lang="en-US" dirty="0"/>
              <a:t>Solve the triangle:</a:t>
            </a:r>
          </a:p>
          <a:p>
            <a:pPr>
              <a:spcBef>
                <a:spcPts val="0"/>
              </a:spcBef>
            </a:pPr>
            <a:r>
              <a:rPr lang="en-US" dirty="0"/>
              <a:t>A = 120°		a = </a:t>
            </a:r>
            <a:r>
              <a:rPr lang="en-US" u="sng" dirty="0">
                <a:solidFill>
                  <a:srgbClr val="FFFF00"/>
                </a:solidFill>
              </a:rPr>
              <a:t>13 in</a:t>
            </a:r>
          </a:p>
          <a:p>
            <a:pPr>
              <a:spcBef>
                <a:spcPts val="0"/>
              </a:spcBef>
            </a:pPr>
            <a:r>
              <a:rPr lang="en-US" dirty="0"/>
              <a:t>B = ____		b = 7 in</a:t>
            </a:r>
          </a:p>
          <a:p>
            <a:pPr>
              <a:spcBef>
                <a:spcPts val="0"/>
              </a:spcBef>
            </a:pPr>
            <a:r>
              <a:rPr lang="en-US" dirty="0"/>
              <a:t>C = ____		c = 8 in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Resist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temptation!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dirty="0"/>
              <a:t>	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74035"/>
            <a:ext cx="5486399" cy="308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LAW OF COSINES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https://www.learnreligions.com/how-to-avoid-temptation-701018</a:t>
            </a:r>
          </a:p>
        </p:txBody>
      </p:sp>
    </p:spTree>
    <p:extLst>
      <p:ext uri="{BB962C8B-B14F-4D97-AF65-F5344CB8AC3E}">
        <p14:creationId xmlns:p14="http://schemas.microsoft.com/office/powerpoint/2010/main" val="25081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test tells you “Use the Law of Cosines” </a:t>
            </a:r>
            <a:r>
              <a:rPr lang="en-US" dirty="0" smtClean="0">
                <a:solidFill>
                  <a:srgbClr val="FFC000"/>
                </a:solidFill>
              </a:rPr>
              <a:t>DO NOT USE LAW OF SINES </a:t>
            </a:r>
            <a:r>
              <a:rPr lang="en-US" dirty="0" smtClean="0"/>
              <a:t>– KEEP USING LAW OF COSINES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Remember, there are two possible answers for every sine in this range!</a:t>
            </a:r>
          </a:p>
          <a:p>
            <a:r>
              <a:rPr lang="en-US" dirty="0" smtClean="0"/>
              <a:t>You will often get the wrong answer!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467600" cy="25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2574</Words>
  <Application>Microsoft Office PowerPoint</Application>
  <PresentationFormat>On-screen Show (4:3)</PresentationFormat>
  <Paragraphs>978</Paragraphs>
  <Slides>119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0" baseType="lpstr">
      <vt:lpstr>Office Theme</vt:lpstr>
      <vt:lpstr>PowerPoint Presentation</vt:lpstr>
      <vt:lpstr>What’s Up?</vt:lpstr>
      <vt:lpstr>What’s Up?</vt:lpstr>
      <vt:lpstr>Review</vt:lpstr>
      <vt:lpstr>Inverse Trig Functions</vt:lpstr>
      <vt:lpstr>Inverse Trig Functions</vt:lpstr>
      <vt:lpstr>Inverse Trig Functions</vt:lpstr>
      <vt:lpstr>RC Circuit Analysis</vt:lpstr>
      <vt:lpstr>RC Circuit Analysis</vt:lpstr>
      <vt:lpstr>RC Circuit Analysis</vt:lpstr>
      <vt:lpstr>RC Circuit Analysis</vt:lpstr>
      <vt:lpstr>RC Circuit Analysis</vt:lpstr>
      <vt:lpstr>RC Circuit Analysis</vt:lpstr>
      <vt:lpstr>RC Circuit Analysis</vt:lpstr>
      <vt:lpstr>RC Circuit Analysis</vt:lpstr>
      <vt:lpstr>Oblique Triangles</vt:lpstr>
      <vt:lpstr>Oblique Triangles</vt:lpstr>
      <vt:lpstr>Area of a Triangle</vt:lpstr>
      <vt:lpstr>Heron’s Formula</vt:lpstr>
      <vt:lpstr>PowerPoint Presentation</vt:lpstr>
      <vt:lpstr>Oblique Triangles</vt:lpstr>
      <vt:lpstr>Oblique Triangles</vt:lpstr>
      <vt:lpstr>Oblique Triangles</vt:lpstr>
      <vt:lpstr>Oblique Triangles</vt:lpstr>
      <vt:lpstr>Oblique Triangles</vt:lpstr>
      <vt:lpstr>Law of Sines</vt:lpstr>
      <vt:lpstr>Law of Sines</vt:lpstr>
      <vt:lpstr>Law of Sines</vt:lpstr>
      <vt:lpstr>Law of Sines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Triangles</vt:lpstr>
      <vt:lpstr>How Many Triangles</vt:lpstr>
      <vt:lpstr>How Many Triangles</vt:lpstr>
      <vt:lpstr>How Many Triangles</vt:lpstr>
      <vt:lpstr>How Many Triangles</vt:lpstr>
      <vt:lpstr>How Many Triangles</vt:lpstr>
      <vt:lpstr>How Many Triangles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Law of Cosines</vt:lpstr>
      <vt:lpstr>Law of Cosines</vt:lpstr>
      <vt:lpstr>Law of Cosines</vt:lpstr>
      <vt:lpstr>Law of Cosines</vt:lpstr>
      <vt:lpstr>Law of Cosines</vt:lpstr>
      <vt:lpstr>Law of Cosines</vt:lpstr>
      <vt:lpstr>Law of Cosines</vt:lpstr>
      <vt:lpstr>Law of Cosines</vt:lpstr>
      <vt:lpstr>Law of Cosines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Law of Cosines</vt:lpstr>
      <vt:lpstr>Law of Cosines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Law of Cosines</vt:lpstr>
      <vt:lpstr>PowerPoint Presentation</vt:lpstr>
      <vt:lpstr>Law of Cosines</vt:lpstr>
      <vt:lpstr>Law of Cosines</vt:lpstr>
      <vt:lpstr>Homework Problems</vt:lpstr>
      <vt:lpstr>PowerPoint Presentation</vt:lpstr>
      <vt:lpstr>You Survived!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231</cp:revision>
  <dcterms:created xsi:type="dcterms:W3CDTF">2012-09-06T22:30:26Z</dcterms:created>
  <dcterms:modified xsi:type="dcterms:W3CDTF">2020-09-27T21:42:28Z</dcterms:modified>
</cp:coreProperties>
</file>