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handoutMasterIdLst>
    <p:handoutMasterId r:id="rId161"/>
  </p:handoutMasterIdLst>
  <p:sldIdLst>
    <p:sldId id="1030" r:id="rId2"/>
    <p:sldId id="1033" r:id="rId3"/>
    <p:sldId id="1034" r:id="rId4"/>
    <p:sldId id="662" r:id="rId5"/>
    <p:sldId id="1193" r:id="rId6"/>
    <p:sldId id="1194" r:id="rId7"/>
    <p:sldId id="1195" r:id="rId8"/>
    <p:sldId id="1196" r:id="rId9"/>
    <p:sldId id="1197" r:id="rId10"/>
    <p:sldId id="1198" r:id="rId11"/>
    <p:sldId id="1199" r:id="rId12"/>
    <p:sldId id="1200" r:id="rId13"/>
    <p:sldId id="1201" r:id="rId14"/>
    <p:sldId id="1248" r:id="rId15"/>
    <p:sldId id="1035" r:id="rId16"/>
    <p:sldId id="1036" r:id="rId17"/>
    <p:sldId id="1037" r:id="rId18"/>
    <p:sldId id="1072" r:id="rId19"/>
    <p:sldId id="1073" r:id="rId20"/>
    <p:sldId id="1074" r:id="rId21"/>
    <p:sldId id="1075" r:id="rId22"/>
    <p:sldId id="1038" r:id="rId23"/>
    <p:sldId id="1039" r:id="rId24"/>
    <p:sldId id="1040" r:id="rId25"/>
    <p:sldId id="1204" r:id="rId26"/>
    <p:sldId id="1206" r:id="rId27"/>
    <p:sldId id="1041" r:id="rId28"/>
    <p:sldId id="1216" r:id="rId29"/>
    <p:sldId id="1215" r:id="rId30"/>
    <p:sldId id="1207" r:id="rId31"/>
    <p:sldId id="1082" r:id="rId32"/>
    <p:sldId id="1076" r:id="rId33"/>
    <p:sldId id="1077" r:id="rId34"/>
    <p:sldId id="1078" r:id="rId35"/>
    <p:sldId id="1079" r:id="rId36"/>
    <p:sldId id="1080" r:id="rId37"/>
    <p:sldId id="1081" r:id="rId38"/>
    <p:sldId id="1227" r:id="rId39"/>
    <p:sldId id="1239" r:id="rId40"/>
    <p:sldId id="1240" r:id="rId41"/>
    <p:sldId id="1241" r:id="rId42"/>
    <p:sldId id="1247" r:id="rId43"/>
    <p:sldId id="1243" r:id="rId44"/>
    <p:sldId id="1083" r:id="rId45"/>
    <p:sldId id="1244" r:id="rId46"/>
    <p:sldId id="1245" r:id="rId47"/>
    <p:sldId id="1246" r:id="rId48"/>
    <p:sldId id="1085" r:id="rId49"/>
    <p:sldId id="1217" r:id="rId50"/>
    <p:sldId id="1218" r:id="rId51"/>
    <p:sldId id="1086" r:id="rId52"/>
    <p:sldId id="1220" r:id="rId53"/>
    <p:sldId id="1202" r:id="rId54"/>
    <p:sldId id="1208" r:id="rId55"/>
    <p:sldId id="1209" r:id="rId56"/>
    <p:sldId id="1210" r:id="rId57"/>
    <p:sldId id="1042" r:id="rId58"/>
    <p:sldId id="1211" r:id="rId59"/>
    <p:sldId id="1091" r:id="rId60"/>
    <p:sldId id="1221" r:id="rId61"/>
    <p:sldId id="1096" r:id="rId62"/>
    <p:sldId id="1092" r:id="rId63"/>
    <p:sldId id="1222" r:id="rId64"/>
    <p:sldId id="1223" r:id="rId65"/>
    <p:sldId id="1224" r:id="rId66"/>
    <p:sldId id="1225" r:id="rId67"/>
    <p:sldId id="1226" r:id="rId68"/>
    <p:sldId id="1100" r:id="rId69"/>
    <p:sldId id="1101" r:id="rId70"/>
    <p:sldId id="1102" r:id="rId71"/>
    <p:sldId id="1103" r:id="rId72"/>
    <p:sldId id="1104" r:id="rId73"/>
    <p:sldId id="1105" r:id="rId74"/>
    <p:sldId id="1106" r:id="rId75"/>
    <p:sldId id="1108" r:id="rId76"/>
    <p:sldId id="1109" r:id="rId77"/>
    <p:sldId id="1110" r:id="rId78"/>
    <p:sldId id="1111" r:id="rId79"/>
    <p:sldId id="1112" r:id="rId80"/>
    <p:sldId id="1113" r:id="rId81"/>
    <p:sldId id="1114" r:id="rId82"/>
    <p:sldId id="1228" r:id="rId83"/>
    <p:sldId id="1115" r:id="rId84"/>
    <p:sldId id="1116" r:id="rId85"/>
    <p:sldId id="1117" r:id="rId86"/>
    <p:sldId id="1118" r:id="rId87"/>
    <p:sldId id="1119" r:id="rId88"/>
    <p:sldId id="1120" r:id="rId89"/>
    <p:sldId id="1121" r:id="rId90"/>
    <p:sldId id="1122" r:id="rId91"/>
    <p:sldId id="1123" r:id="rId92"/>
    <p:sldId id="1124" r:id="rId93"/>
    <p:sldId id="1125" r:id="rId94"/>
    <p:sldId id="1126" r:id="rId95"/>
    <p:sldId id="1127" r:id="rId96"/>
    <p:sldId id="1128" r:id="rId97"/>
    <p:sldId id="1129" r:id="rId98"/>
    <p:sldId id="1130" r:id="rId99"/>
    <p:sldId id="1107" r:id="rId100"/>
    <p:sldId id="1131" r:id="rId101"/>
    <p:sldId id="1132" r:id="rId102"/>
    <p:sldId id="1133" r:id="rId103"/>
    <p:sldId id="1134" r:id="rId104"/>
    <p:sldId id="1135" r:id="rId105"/>
    <p:sldId id="1229" r:id="rId106"/>
    <p:sldId id="1147" r:id="rId107"/>
    <p:sldId id="1148" r:id="rId108"/>
    <p:sldId id="1149" r:id="rId109"/>
    <p:sldId id="1150" r:id="rId110"/>
    <p:sldId id="1151" r:id="rId111"/>
    <p:sldId id="1152" r:id="rId112"/>
    <p:sldId id="1230" r:id="rId113"/>
    <p:sldId id="1231" r:id="rId114"/>
    <p:sldId id="1154" r:id="rId115"/>
    <p:sldId id="1232" r:id="rId116"/>
    <p:sldId id="1233" r:id="rId117"/>
    <p:sldId id="1155" r:id="rId118"/>
    <p:sldId id="1234" r:id="rId119"/>
    <p:sldId id="1236" r:id="rId120"/>
    <p:sldId id="1235" r:id="rId121"/>
    <p:sldId id="1237" r:id="rId122"/>
    <p:sldId id="1156" r:id="rId123"/>
    <p:sldId id="1157" r:id="rId124"/>
    <p:sldId id="1158" r:id="rId125"/>
    <p:sldId id="1159" r:id="rId126"/>
    <p:sldId id="1160" r:id="rId127"/>
    <p:sldId id="1161" r:id="rId128"/>
    <p:sldId id="1162" r:id="rId129"/>
    <p:sldId id="1163" r:id="rId130"/>
    <p:sldId id="1164" r:id="rId131"/>
    <p:sldId id="1165" r:id="rId132"/>
    <p:sldId id="1166" r:id="rId133"/>
    <p:sldId id="1167" r:id="rId134"/>
    <p:sldId id="1168" r:id="rId135"/>
    <p:sldId id="1170" r:id="rId136"/>
    <p:sldId id="1171" r:id="rId137"/>
    <p:sldId id="1172" r:id="rId138"/>
    <p:sldId id="1173" r:id="rId139"/>
    <p:sldId id="1174" r:id="rId140"/>
    <p:sldId id="1175" r:id="rId141"/>
    <p:sldId id="1176" r:id="rId142"/>
    <p:sldId id="1177" r:id="rId143"/>
    <p:sldId id="1178" r:id="rId144"/>
    <p:sldId id="1238" r:id="rId145"/>
    <p:sldId id="1179" r:id="rId146"/>
    <p:sldId id="1180" r:id="rId147"/>
    <p:sldId id="1181" r:id="rId148"/>
    <p:sldId id="1182" r:id="rId149"/>
    <p:sldId id="1183" r:id="rId150"/>
    <p:sldId id="1184" r:id="rId151"/>
    <p:sldId id="1187" r:id="rId152"/>
    <p:sldId id="1188" r:id="rId153"/>
    <p:sldId id="1189" r:id="rId154"/>
    <p:sldId id="1190" r:id="rId155"/>
    <p:sldId id="1191" r:id="rId156"/>
    <p:sldId id="1192" r:id="rId157"/>
    <p:sldId id="1031" r:id="rId158"/>
    <p:sldId id="1032" r:id="rId1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66FF"/>
    <a:srgbClr val="33FD2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14" autoAdjust="0"/>
  </p:normalViewPr>
  <p:slideViewPr>
    <p:cSldViewPr>
      <p:cViewPr varScale="1">
        <p:scale>
          <a:sx n="61" d="100"/>
          <a:sy n="61" d="100"/>
        </p:scale>
        <p:origin x="-7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719D-C4C7-4F2A-B545-0894EF1668F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C1A2-1B64-43D8-BE1B-726ABB0A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https://tabs.gerg.tamu.edu/tglo/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3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9!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38136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convert </a:t>
            </a:r>
            <a:r>
              <a:rPr lang="en-US" dirty="0"/>
              <a:t>rectangular equations to polar </a:t>
            </a:r>
            <a:r>
              <a:rPr lang="en-US" dirty="0" smtClean="0"/>
              <a:t>equations,</a:t>
            </a:r>
            <a:endParaRPr lang="en-US" dirty="0"/>
          </a:p>
          <a:p>
            <a:r>
              <a:rPr lang="en-US" dirty="0" smtClean="0"/>
              <a:t>replace:  </a:t>
            </a:r>
          </a:p>
          <a:p>
            <a:r>
              <a:rPr lang="en-US" i="1" dirty="0" smtClean="0"/>
              <a:t>	</a:t>
            </a:r>
            <a:r>
              <a:rPr lang="en-US" dirty="0" smtClean="0"/>
              <a:t>x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 smtClean="0"/>
              <a:t> </a:t>
            </a:r>
            <a:r>
              <a:rPr lang="en-US" dirty="0" err="1" smtClean="0"/>
              <a:t>cos</a:t>
            </a:r>
            <a:r>
              <a:rPr lang="en-US" i="1" dirty="0" err="1" smtClean="0"/>
              <a:t>θ</a:t>
            </a:r>
            <a:r>
              <a:rPr lang="en-US" dirty="0" smtClean="0"/>
              <a:t>   </a:t>
            </a:r>
            <a:r>
              <a:rPr lang="en-US" dirty="0"/>
              <a:t>and   </a:t>
            </a:r>
            <a:endParaRPr lang="en-US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y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/>
              <a:t> </a:t>
            </a:r>
            <a:r>
              <a:rPr lang="en-US" dirty="0" err="1" smtClean="0"/>
              <a:t>sin</a:t>
            </a:r>
            <a:r>
              <a:rPr lang="en-US" i="1" dirty="0" err="1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b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the magnitude of the vector: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the magnitude of the vector: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a?</a:t>
                </a:r>
              </a:p>
              <a:p>
                <a:r>
                  <a:rPr lang="en-US" dirty="0" smtClean="0"/>
                  <a:t>What is b?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magnitude of the </a:t>
                </a:r>
                <a:r>
                  <a:rPr lang="en-US" dirty="0" smtClean="0"/>
                  <a:t>vector</a:t>
                </a:r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 = -5</a:t>
                </a:r>
              </a:p>
              <a:p>
                <a:r>
                  <a:rPr lang="en-US" dirty="0" smtClean="0"/>
                  <a:t>b = -6  </a:t>
                </a:r>
                <a:endParaRPr lang="en-US" dirty="0"/>
              </a:p>
              <a:p>
                <a:r>
                  <a:rPr lang="en-US" dirty="0" smtClean="0"/>
                  <a:t>Now find:  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magnitude of the </a:t>
                </a:r>
                <a:r>
                  <a:rPr lang="en-US" dirty="0" smtClean="0"/>
                  <a:t>vector</a:t>
                </a:r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marL="742950" indent="-742950">
                  <a:buAutoNum type="alphaLcParenR"/>
                </a:pP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61</m:t>
                        </m:r>
                      </m:e>
                    </m:rad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c) 30</a:t>
                </a:r>
                <a:r>
                  <a:rPr lang="en-US" dirty="0"/>
                  <a:t>	</a:t>
                </a:r>
                <a:r>
                  <a:rPr lang="en-US" dirty="0" smtClean="0"/>
                  <a:t>		d) 11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311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magnitude of the </a:t>
                </a:r>
                <a:r>
                  <a:rPr lang="en-US" dirty="0" smtClean="0"/>
                  <a:t>vector</a:t>
                </a:r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marL="742950" indent="-742950">
                  <a:buAutoNum type="alphaLcParenR"/>
                </a:pP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61</m:t>
                        </m:r>
                      </m:e>
                    </m:rad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r>
                  <a:rPr lang="en-US" dirty="0" smtClean="0"/>
                  <a:t>c) 30</a:t>
                </a:r>
                <a:r>
                  <a:rPr lang="en-US" dirty="0"/>
                  <a:t>	</a:t>
                </a:r>
                <a:r>
                  <a:rPr lang="en-US" dirty="0" smtClean="0"/>
                  <a:t>		d) 11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311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Position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Vector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doesn't start at (0,0</a:t>
                </a:r>
                <a:r>
                  <a:rPr lang="en-US" dirty="0" smtClean="0"/>
                  <a:t>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</a:t>
                </a:r>
                <a:r>
                  <a:rPr lang="en-US" dirty="0" smtClean="0"/>
                  <a:t>y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-y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Find the position vector for the vector with initial </a:t>
            </a:r>
            <a:r>
              <a:rPr lang="en-US" dirty="0"/>
              <a:t>point: (–1, 1)   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and terminal </a:t>
            </a:r>
            <a:r>
              <a:rPr lang="en-US" dirty="0"/>
              <a:t>point: (2, –2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the position vector for the vector with initial point: (–1, 1)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and terminal point: (2, –2):</a:t>
                </a:r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</a:t>
                </a:r>
                <a:r>
                  <a:rPr lang="en-US" dirty="0" smtClean="0"/>
                  <a:t>y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-y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1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Polar form of a complex number: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a + b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   </a:t>
                </a:r>
                <a:r>
                  <a:rPr lang="en-US" dirty="0" smtClean="0"/>
                  <a:t>becomes: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</a:t>
                </a:r>
                <a:r>
                  <a:rPr lang="en-US" i="1" dirty="0"/>
                  <a:t>r </a:t>
                </a:r>
                <a:r>
                  <a:rPr lang="en-US" dirty="0"/>
                  <a:t>(cos </a:t>
                </a:r>
                <a:r>
                  <a:rPr lang="en-US" i="1" dirty="0"/>
                  <a:t>θ</a:t>
                </a:r>
                <a:r>
                  <a:rPr lang="en-US" dirty="0"/>
                  <a:t>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sin </a:t>
                </a:r>
                <a:r>
                  <a:rPr lang="en-US" i="1" dirty="0" smtClean="0"/>
                  <a:t>θ </a:t>
                </a:r>
                <a:r>
                  <a:rPr lang="en-US" dirty="0" smtClean="0"/>
                  <a:t>)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where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cos </a:t>
                </a:r>
                <a:r>
                  <a:rPr lang="en-US" i="1" dirty="0"/>
                  <a:t>θ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b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sin </a:t>
                </a:r>
                <a:r>
                  <a:rPr lang="en-US" i="1" dirty="0"/>
                  <a:t>θ</a:t>
                </a:r>
                <a:r>
                  <a:rPr lang="en-US" dirty="0"/>
                  <a:t> 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		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a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tan </a:t>
                </a:r>
                <a:r>
                  <a:rPr lang="en-US" i="1" dirty="0"/>
                  <a:t>θ</a:t>
                </a:r>
                <a:r>
                  <a:rPr lang="en-US" dirty="0"/>
                  <a:t> = b/a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2593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the position vector for the vector with initial point: (–1, 1)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and terminal point: (2, –2):</a:t>
                </a:r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(x</a:t>
                </a:r>
                <a:r>
                  <a:rPr lang="en-US" baseline="-25000" dirty="0"/>
                  <a:t>2</a:t>
                </a:r>
                <a:r>
                  <a:rPr lang="en-US" dirty="0"/>
                  <a:t>-x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(y</a:t>
                </a:r>
                <a:r>
                  <a:rPr lang="en-US" baseline="-25000" dirty="0"/>
                  <a:t>2</a:t>
                </a:r>
                <a:r>
                  <a:rPr lang="en-US" dirty="0"/>
                  <a:t>-y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(2-(-1))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(-2-1)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1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the position vector for the vector with initial point: (–1, 1)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and terminal point: (2, –2):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(x</a:t>
                </a:r>
                <a:r>
                  <a:rPr lang="en-US" baseline="-25000" dirty="0"/>
                  <a:t>2</a:t>
                </a:r>
                <a:r>
                  <a:rPr lang="en-US" dirty="0"/>
                  <a:t>-x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(y</a:t>
                </a:r>
                <a:r>
                  <a:rPr lang="en-US" baseline="-25000" dirty="0"/>
                  <a:t>2</a:t>
                </a:r>
                <a:r>
                  <a:rPr lang="en-US" dirty="0"/>
                  <a:t>-y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(2-(-1))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(-2-1)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1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solidFill>
                  <a:srgbClr val="FFC000"/>
                </a:solidFill>
              </a:rPr>
              <a:t>unit vector</a:t>
            </a:r>
            <a:r>
              <a:rPr lang="en-US" dirty="0" smtClean="0"/>
              <a:t>” has a magnitude of 1</a:t>
            </a:r>
          </a:p>
          <a:p>
            <a:endParaRPr lang="en-US" sz="2000" dirty="0"/>
          </a:p>
          <a:p>
            <a:r>
              <a:rPr lang="en-US" dirty="0" smtClean="0"/>
              <a:t>Sometimes it is </a:t>
            </a:r>
            <a:r>
              <a:rPr lang="en-US" dirty="0"/>
              <a:t>called a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C000"/>
                </a:solidFill>
              </a:rPr>
              <a:t>direction</a:t>
            </a:r>
            <a:r>
              <a:rPr lang="en-US" dirty="0">
                <a:solidFill>
                  <a:srgbClr val="FFC000"/>
                </a:solidFill>
              </a:rPr>
              <a:t> </a:t>
            </a:r>
            <a:r>
              <a:rPr lang="en-US" dirty="0" smtClean="0">
                <a:solidFill>
                  <a:srgbClr val="FFC000"/>
                </a:solidFill>
              </a:rPr>
              <a:t>vector</a:t>
            </a:r>
            <a:r>
              <a:rPr lang="en-US" dirty="0" smtClean="0"/>
              <a:t>”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unit vector that has the same direction as the vector:   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  <a:blipFill rotWithShape="1">
                <a:blip r:embed="rId2"/>
                <a:stretch>
                  <a:fillRect l="-2454" t="-1946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unit vector that has the same direction as the vector:   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</a:t>
                </a:r>
              </a:p>
              <a:p>
                <a:r>
                  <a:rPr lang="en-US" dirty="0" smtClean="0"/>
                  <a:t>direction?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  <a:blipFill rotWithShape="1">
                <a:blip r:embed="rId2"/>
                <a:stretch>
                  <a:fillRect l="-2454" t="-1946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unit vector that has the same direction as the vector:   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The unit vector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will be going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 the same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direction but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have length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(magnitude) 1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r="-2737" b="-9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42385" y="3700014"/>
            <a:ext cx="0" cy="105686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unit vector that has the same direction as the vector:   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42385" y="3700014"/>
            <a:ext cx="0" cy="105686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42385" y="4459224"/>
            <a:ext cx="15615" cy="29765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writing a vector in terms of its magnitude and </a:t>
                </a:r>
                <a:r>
                  <a:rPr lang="en-US" dirty="0" smtClean="0"/>
                  <a:t>direction: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          	direction angle </a:t>
                </a:r>
                <a:r>
                  <a:rPr lang="en-US" i="1" dirty="0"/>
                  <a:t>θ</a:t>
                </a:r>
                <a:endParaRPr lang="en-US" dirty="0"/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 smtClean="0"/>
                  <a:t>cos</a:t>
                </a:r>
                <a:r>
                  <a:rPr lang="en-US" i="1" dirty="0" err="1" smtClean="0"/>
                  <a:t>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 smtClean="0"/>
                  <a:t>sin</a:t>
                </a:r>
                <a:r>
                  <a:rPr lang="en-US" i="1" dirty="0" err="1" smtClean="0"/>
                  <a:t>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1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</a:t>
            </a:r>
            <a:r>
              <a:rPr lang="en-US" i="1" dirty="0" smtClean="0">
                <a:solidFill>
                  <a:schemeClr val="tx1"/>
                </a:solidFill>
              </a:rPr>
              <a:t>plot</a:t>
            </a:r>
            <a:r>
              <a:rPr lang="en-US" dirty="0" smtClean="0"/>
              <a:t> these first or you may end up in the wrong quadrant!</a:t>
            </a:r>
          </a:p>
          <a:p>
            <a:endParaRPr lang="en-US" dirty="0"/>
          </a:p>
          <a:p>
            <a:r>
              <a:rPr lang="en-US" dirty="0" smtClean="0"/>
              <a:t>(This is because of the tan)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real-world things have lengths and directions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you are given the length (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</a:t>
                </a:r>
                <a:r>
                  <a:rPr lang="en-US" dirty="0" smtClean="0"/>
                  <a:t>) and direction </a:t>
                </a:r>
                <a:r>
                  <a:rPr lang="en-US" dirty="0"/>
                  <a:t>angle </a:t>
                </a:r>
                <a:r>
                  <a:rPr lang="en-US" i="1" dirty="0"/>
                  <a:t>θ</a:t>
                </a:r>
                <a:r>
                  <a:rPr lang="en-US" dirty="0" smtClean="0"/>
                  <a:t>, you can use: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6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</a:t>
            </a:r>
            <a:r>
              <a:rPr lang="en-US" dirty="0" smtClean="0"/>
              <a:t>What is the length (magnitude) of the throw?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A football quarterback throws the football with a speed of 48 feet per second at an angle of 45 degrees upward from the ground. </a:t>
                </a:r>
                <a:r>
                  <a:rPr lang="en-US" dirty="0" smtClean="0"/>
                  <a:t>What </a:t>
                </a:r>
                <a:r>
                  <a:rPr lang="en-US" dirty="0"/>
                  <a:t>is the </a:t>
                </a:r>
                <a:r>
                  <a:rPr lang="en-US" dirty="0" smtClean="0"/>
                  <a:t>length (magnitude)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of the throw?</a:t>
                </a:r>
                <a:endParaRPr lang="en-US" dirty="0"/>
              </a:p>
              <a:p>
                <a:pPr algn="ctr"/>
                <a:r>
                  <a:rPr lang="en-US" dirty="0" smtClean="0"/>
                  <a:t>magnitude 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48</a:t>
                </a:r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 rotWithShape="1">
                <a:blip r:embed="rId2"/>
                <a:stretch>
                  <a:fillRect l="-2456" t="-1946" r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</a:t>
            </a:r>
            <a:r>
              <a:rPr lang="en-US" dirty="0" smtClean="0"/>
              <a:t>What is the direction?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</a:t>
            </a:r>
            <a:r>
              <a:rPr lang="en-US" dirty="0" smtClean="0"/>
              <a:t>What is the direction?</a:t>
            </a:r>
          </a:p>
          <a:p>
            <a:r>
              <a:rPr lang="en-US" dirty="0" smtClean="0"/>
              <a:t>	direction </a:t>
            </a:r>
            <a:r>
              <a:rPr lang="en-US" dirty="0"/>
              <a:t>angle </a:t>
            </a:r>
            <a:r>
              <a:rPr lang="en-US" i="1" dirty="0"/>
              <a:t>θ  </a:t>
            </a:r>
            <a:r>
              <a:rPr lang="en-US" dirty="0"/>
              <a:t>= </a:t>
            </a:r>
            <a:r>
              <a:rPr lang="en-US" dirty="0" smtClean="0">
                <a:solidFill>
                  <a:srgbClr val="FFFF00"/>
                </a:solidFill>
              </a:rPr>
              <a:t>45°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	magnitude </a:t>
                </a:r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:r>
                  <a:rPr lang="en-US" dirty="0" smtClean="0"/>
                  <a:t>48          </a:t>
                </a:r>
                <a:r>
                  <a:rPr lang="en-US" dirty="0"/>
                  <a:t>	direction angle </a:t>
                </a:r>
                <a:r>
                  <a:rPr lang="en-US" i="1" dirty="0"/>
                  <a:t>θ  </a:t>
                </a:r>
                <a:r>
                  <a:rPr lang="en-US" dirty="0"/>
                  <a:t>= </a:t>
                </a:r>
                <a:r>
                  <a:rPr lang="en-US" dirty="0" smtClean="0"/>
                  <a:t>45</a:t>
                </a:r>
              </a:p>
              <a:p>
                <a:r>
                  <a:rPr lang="en-US" dirty="0" smtClean="0"/>
                  <a:t>What is the </a:t>
                </a:r>
                <a:r>
                  <a:rPr lang="en-US" dirty="0"/>
                  <a:t>vector </a:t>
                </a:r>
                <a:r>
                  <a:rPr lang="en-US" dirty="0" smtClean="0"/>
                  <a:t>describing </a:t>
                </a:r>
                <a:r>
                  <a:rPr lang="en-US" dirty="0"/>
                  <a:t>the motion of the </a:t>
                </a:r>
                <a:r>
                  <a:rPr lang="en-US" dirty="0" smtClean="0"/>
                  <a:t>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 rotWithShape="1"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48          	direction angle </a:t>
                </a:r>
                <a:r>
                  <a:rPr lang="en-US" i="1" dirty="0"/>
                  <a:t>θ  </a:t>
                </a:r>
                <a:r>
                  <a:rPr lang="en-US" dirty="0"/>
                  <a:t>= 45</a:t>
                </a:r>
              </a:p>
              <a:p>
                <a:r>
                  <a:rPr lang="en-US" dirty="0"/>
                  <a:t>What is the vector describing the motion of the 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 rotWithShape="1"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48          	direction angle </a:t>
                </a:r>
                <a:r>
                  <a:rPr lang="en-US" i="1" dirty="0"/>
                  <a:t>θ  </a:t>
                </a:r>
                <a:r>
                  <a:rPr lang="en-US" dirty="0"/>
                  <a:t>= 45</a:t>
                </a:r>
              </a:p>
              <a:p>
                <a:r>
                  <a:rPr lang="en-US" dirty="0"/>
                  <a:t>What is the vector describing the motion of the 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48 (cos45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sin45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 rotWithShape="1"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92342" cy="5638800"/>
              </a:xfrm>
            </p:spPr>
            <p:txBody>
              <a:bodyPr/>
              <a:lstStyle/>
              <a:p>
                <a:r>
                  <a:rPr lang="en-US" dirty="0"/>
                  <a:t>A football quarterback throws the football with a speed of 48 feet per second </a:t>
                </a:r>
                <a:r>
                  <a:rPr lang="en-US" dirty="0" smtClean="0"/>
                  <a:t>at </a:t>
                </a:r>
                <a:r>
                  <a:rPr lang="en-US" dirty="0"/>
                  <a:t>an angle of 45 degrees upward from the ground. The vector that describes </a:t>
                </a:r>
                <a:r>
                  <a:rPr lang="en-US" dirty="0" smtClean="0"/>
                  <a:t>the </a:t>
                </a:r>
                <a:r>
                  <a:rPr lang="en-US" dirty="0"/>
                  <a:t>motion of the football is:</a:t>
                </a:r>
              </a:p>
              <a:p>
                <a:r>
                  <a:rPr lang="en-US" sz="2000" dirty="0"/>
                  <a:t> </a:t>
                </a:r>
              </a:p>
              <a:p>
                <a:pPr marL="742950" indent="-742950">
                  <a:buAutoNum type="alphaLcParenR"/>
                </a:pPr>
                <a:r>
                  <a:rPr lang="en-US" dirty="0" smtClean="0"/>
                  <a:t>68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+ 68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b</a:t>
                </a:r>
                <a:r>
                  <a:rPr lang="en-US" dirty="0"/>
                  <a:t>) 30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c</a:t>
                </a:r>
                <a:r>
                  <a:rPr lang="en-US" dirty="0"/>
                  <a:t>)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d</a:t>
                </a:r>
                <a:r>
                  <a:rPr lang="en-US" dirty="0"/>
                  <a:t>)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–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92342" cy="5638800"/>
              </a:xfrm>
              <a:blipFill rotWithShape="1">
                <a:blip r:embed="rId2"/>
                <a:stretch>
                  <a:fillRect l="-2945" t="-1946" r="-4839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DeMoivre’s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power of a complex </a:t>
            </a:r>
            <a:r>
              <a:rPr lang="en-US" dirty="0" smtClean="0"/>
              <a:t>number</a:t>
            </a:r>
            <a:endParaRPr lang="en-US" dirty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z = </a:t>
            </a:r>
            <a:r>
              <a:rPr lang="en-US" i="1" dirty="0"/>
              <a:t>r</a:t>
            </a:r>
            <a:r>
              <a:rPr lang="en-US" dirty="0"/>
              <a:t> (cos </a:t>
            </a:r>
            <a:r>
              <a:rPr lang="en-US" i="1" dirty="0"/>
              <a:t>θ</a:t>
            </a:r>
            <a:r>
              <a:rPr lang="en-US" dirty="0"/>
              <a:t>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</a:t>
            </a:r>
            <a:r>
              <a:rPr lang="en-US" dirty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n&gt;0</a:t>
            </a: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z</a:t>
            </a:r>
            <a:r>
              <a:rPr lang="en-US" baseline="30000" dirty="0" smtClean="0"/>
              <a:t>n</a:t>
            </a:r>
            <a:r>
              <a:rPr lang="en-US" dirty="0" smtClean="0"/>
              <a:t> = [</a:t>
            </a:r>
            <a:r>
              <a:rPr lang="en-US" i="1" dirty="0" smtClean="0"/>
              <a:t>r</a:t>
            </a:r>
            <a:r>
              <a:rPr lang="en-US" dirty="0" smtClean="0"/>
              <a:t> (cos </a:t>
            </a:r>
            <a:r>
              <a:rPr lang="en-US" i="1" dirty="0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)]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	   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(cos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92342" cy="5638800"/>
              </a:xfrm>
            </p:spPr>
            <p:txBody>
              <a:bodyPr/>
              <a:lstStyle/>
              <a:p>
                <a:r>
                  <a:rPr lang="en-US" dirty="0"/>
                  <a:t>A football quarterback throws the football with a speed of 48 feet per second </a:t>
                </a:r>
                <a:r>
                  <a:rPr lang="en-US" dirty="0" smtClean="0"/>
                  <a:t>at </a:t>
                </a:r>
                <a:r>
                  <a:rPr lang="en-US" dirty="0"/>
                  <a:t>an angle of 45 degrees upward from the ground. The vector that describes </a:t>
                </a:r>
                <a:r>
                  <a:rPr lang="en-US" dirty="0" smtClean="0"/>
                  <a:t>the </a:t>
                </a:r>
                <a:r>
                  <a:rPr lang="en-US" dirty="0"/>
                  <a:t>motion of the football is:</a:t>
                </a:r>
              </a:p>
              <a:p>
                <a:r>
                  <a:rPr lang="en-US" sz="2000" dirty="0"/>
                  <a:t> </a:t>
                </a:r>
              </a:p>
              <a:p>
                <a:pPr marL="742950" indent="-742950">
                  <a:buAutoNum type="alphaLcParenR"/>
                </a:pPr>
                <a:r>
                  <a:rPr lang="en-US" dirty="0" smtClean="0"/>
                  <a:t>68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+ 68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b</a:t>
                </a:r>
                <a:r>
                  <a:rPr lang="en-US" dirty="0"/>
                  <a:t>) 30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)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d</a:t>
                </a:r>
                <a:r>
                  <a:rPr lang="en-US" dirty="0"/>
                  <a:t>)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– 34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92342" cy="5638800"/>
              </a:xfrm>
              <a:blipFill rotWithShape="1">
                <a:blip r:embed="rId2"/>
                <a:stretch>
                  <a:fillRect l="-2945" t="-1946" r="-4839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Dot Product 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Multiplying two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vectors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b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4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Dot Product - Multiplying two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vectors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b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2</a:t>
                </a:r>
              </a:p>
              <a:p>
                <a:r>
                  <a:rPr lang="en-US" dirty="0" smtClean="0"/>
                  <a:t>Note: there are no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’s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’s – only a number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dot </a:t>
            </a:r>
            <a:r>
              <a:rPr lang="en-US" dirty="0"/>
              <a:t>p</a:t>
            </a:r>
            <a:r>
              <a:rPr lang="en-US" dirty="0" smtClean="0"/>
              <a:t>roduct is sometimes called the “</a:t>
            </a:r>
            <a:r>
              <a:rPr lang="en-US" dirty="0" smtClean="0">
                <a:solidFill>
                  <a:srgbClr val="FFC000"/>
                </a:solidFill>
              </a:rPr>
              <a:t>inner product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think </a:t>
            </a:r>
            <a:r>
              <a:rPr lang="en-US" dirty="0"/>
              <a:t>of the dot product as directional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6169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</a:t>
            </a:r>
            <a:r>
              <a:rPr lang="en-US" dirty="0" smtClean="0"/>
              <a:t>“growth </a:t>
            </a:r>
            <a:r>
              <a:rPr lang="en-US" dirty="0"/>
              <a:t>in a </a:t>
            </a:r>
            <a:r>
              <a:rPr lang="en-US" dirty="0" smtClean="0"/>
              <a:t>direction”</a:t>
            </a:r>
          </a:p>
          <a:p>
            <a:r>
              <a:rPr lang="en-US" dirty="0" smtClean="0"/>
              <a:t>Adding vectors accumulates </a:t>
            </a:r>
            <a:r>
              <a:rPr lang="en-US" dirty="0"/>
              <a:t>the growth contained in several </a:t>
            </a:r>
            <a:r>
              <a:rPr lang="en-US" dirty="0" smtClean="0"/>
              <a:t>vectors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</a:t>
            </a:r>
            <a:r>
              <a:rPr lang="en-US" dirty="0" smtClean="0"/>
              <a:t>“growth </a:t>
            </a:r>
            <a:r>
              <a:rPr lang="en-US" dirty="0"/>
              <a:t>in a </a:t>
            </a:r>
            <a:r>
              <a:rPr lang="en-US" dirty="0" smtClean="0"/>
              <a:t>direction”</a:t>
            </a:r>
          </a:p>
          <a:p>
            <a:r>
              <a:rPr lang="en-US" dirty="0" smtClean="0"/>
              <a:t>Multiplying </a:t>
            </a:r>
            <a:r>
              <a:rPr lang="en-US" dirty="0"/>
              <a:t>by a </a:t>
            </a:r>
            <a:r>
              <a:rPr lang="en-US" dirty="0" smtClean="0"/>
              <a:t>constant makes </a:t>
            </a:r>
            <a:r>
              <a:rPr lang="en-US" dirty="0"/>
              <a:t>an existing vector </a:t>
            </a:r>
            <a:r>
              <a:rPr lang="en-US" dirty="0" smtClean="0"/>
              <a:t>stronger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</a:t>
            </a:r>
            <a:r>
              <a:rPr lang="en-US" dirty="0" smtClean="0"/>
              <a:t>“growth </a:t>
            </a:r>
            <a:r>
              <a:rPr lang="en-US" dirty="0"/>
              <a:t>in a </a:t>
            </a:r>
            <a:r>
              <a:rPr lang="en-US" dirty="0" smtClean="0"/>
              <a:t>direction”</a:t>
            </a:r>
          </a:p>
          <a:p>
            <a:r>
              <a:rPr lang="en-US" dirty="0"/>
              <a:t>T</a:t>
            </a:r>
            <a:r>
              <a:rPr lang="en-US" dirty="0" smtClean="0"/>
              <a:t>he dot product applies </a:t>
            </a:r>
            <a:r>
              <a:rPr lang="en-US" dirty="0"/>
              <a:t>the directional growth of one vector to </a:t>
            </a:r>
            <a:r>
              <a:rPr lang="en-US" dirty="0" smtClean="0"/>
              <a:t>another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0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</a:t>
            </a:r>
            <a:r>
              <a:rPr lang="en-US" dirty="0" smtClean="0"/>
              <a:t>“growth </a:t>
            </a:r>
            <a:r>
              <a:rPr lang="en-US" dirty="0"/>
              <a:t>in a </a:t>
            </a:r>
            <a:r>
              <a:rPr lang="en-US" dirty="0" smtClean="0"/>
              <a:t>direction”</a:t>
            </a:r>
          </a:p>
          <a:p>
            <a:r>
              <a:rPr lang="en-US" dirty="0" smtClean="0"/>
              <a:t>The dot product applies </a:t>
            </a:r>
            <a:r>
              <a:rPr lang="en-US" dirty="0"/>
              <a:t>the directional growth of one vector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The </a:t>
            </a:r>
            <a:r>
              <a:rPr lang="en-US" dirty="0"/>
              <a:t>result is how much stronger we've made the original (positive, negative, or zero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2821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there are two vectors:</a:t>
            </a:r>
          </a:p>
          <a:p>
            <a:pPr algn="ctr"/>
            <a:r>
              <a:rPr lang="en-US" dirty="0" smtClean="0"/>
              <a:t>3i+0j and 4i+0j</a:t>
            </a:r>
            <a:endParaRPr lang="en-US" dirty="0"/>
          </a:p>
          <a:p>
            <a:r>
              <a:rPr lang="en-US" dirty="0" smtClean="0"/>
              <a:t>3 </a:t>
            </a:r>
            <a:r>
              <a:rPr lang="en-US" dirty="0"/>
              <a:t>is "directional growth" in a single dimension 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/>
              <a:t>is "directional growth" in </a:t>
            </a:r>
            <a:r>
              <a:rPr lang="en-US" dirty="0" smtClean="0"/>
              <a:t>the same direction </a:t>
            </a:r>
          </a:p>
          <a:p>
            <a:r>
              <a:rPr lang="en-US" dirty="0" smtClean="0"/>
              <a:t>3 </a:t>
            </a:r>
            <a:r>
              <a:rPr lang="en-US" dirty="0"/>
              <a:t>x 4 = 12 means we get 12x growth in a </a:t>
            </a:r>
            <a:r>
              <a:rPr lang="en-US" dirty="0" smtClean="0"/>
              <a:t>that direction</a:t>
            </a:r>
          </a:p>
        </p:txBody>
      </p:sp>
    </p:spTree>
    <p:extLst>
      <p:ext uri="{BB962C8B-B14F-4D97-AF65-F5344CB8AC3E}">
        <p14:creationId xmlns:p14="http://schemas.microsoft.com/office/powerpoint/2010/main" val="7944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there are two vectors:</a:t>
            </a:r>
          </a:p>
          <a:p>
            <a:pPr algn="ctr"/>
            <a:r>
              <a:rPr lang="en-US" dirty="0" smtClean="0"/>
              <a:t>3i+0j and 0i+2j</a:t>
            </a:r>
            <a:endParaRPr lang="en-US" dirty="0"/>
          </a:p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“one orange” </a:t>
            </a:r>
          </a:p>
          <a:p>
            <a:r>
              <a:rPr lang="en-US" dirty="0" smtClean="0"/>
              <a:t>j </a:t>
            </a:r>
            <a:r>
              <a:rPr lang="en-US" dirty="0"/>
              <a:t>is </a:t>
            </a:r>
            <a:r>
              <a:rPr lang="en-US" dirty="0" smtClean="0"/>
              <a:t>“one banana” </a:t>
            </a:r>
          </a:p>
          <a:p>
            <a:r>
              <a:rPr lang="en-US" dirty="0"/>
              <a:t>3i+0j </a:t>
            </a:r>
            <a:r>
              <a:rPr lang="en-US" dirty="0" smtClean="0"/>
              <a:t>means triple the oranges,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destroy the bananas</a:t>
            </a:r>
          </a:p>
          <a:p>
            <a:r>
              <a:rPr lang="en-US" dirty="0" smtClean="0"/>
              <a:t>0i+2j </a:t>
            </a:r>
            <a:r>
              <a:rPr lang="en-US" dirty="0"/>
              <a:t>means </a:t>
            </a:r>
            <a:r>
              <a:rPr lang="en-US" dirty="0" smtClean="0"/>
              <a:t>destroy </a:t>
            </a:r>
            <a:r>
              <a:rPr lang="en-US" dirty="0"/>
              <a:t>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oranges</a:t>
            </a:r>
            <a:r>
              <a:rPr lang="en-US" dirty="0"/>
              <a:t>, </a:t>
            </a:r>
            <a:r>
              <a:rPr lang="en-US" dirty="0" smtClean="0"/>
              <a:t>double </a:t>
            </a:r>
            <a:r>
              <a:rPr lang="en-US" dirty="0"/>
              <a:t>the bananas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2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there are two vectors:</a:t>
            </a:r>
          </a:p>
          <a:p>
            <a:pPr algn="ctr"/>
            <a:r>
              <a:rPr lang="en-US" dirty="0" smtClean="0"/>
              <a:t>3i+0j and 0i+2j</a:t>
            </a:r>
            <a:endParaRPr lang="en-US" dirty="0"/>
          </a:p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“oranges” </a:t>
            </a:r>
          </a:p>
          <a:p>
            <a:r>
              <a:rPr lang="en-US" dirty="0" smtClean="0"/>
              <a:t>j </a:t>
            </a:r>
            <a:r>
              <a:rPr lang="en-US" dirty="0"/>
              <a:t>is </a:t>
            </a:r>
            <a:r>
              <a:rPr lang="en-US" dirty="0" smtClean="0"/>
              <a:t>“bananas” </a:t>
            </a:r>
          </a:p>
          <a:p>
            <a:r>
              <a:rPr lang="en-US" dirty="0" smtClean="0"/>
              <a:t>The dot product means “destroy all your fruit, buddy!”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3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dot product </a:t>
            </a:r>
            <a:r>
              <a:rPr lang="en-US" dirty="0" smtClean="0"/>
              <a:t>result can </a:t>
            </a:r>
            <a:r>
              <a:rPr lang="en-US" dirty="0"/>
              <a:t>be:</a:t>
            </a:r>
          </a:p>
          <a:p>
            <a:r>
              <a:rPr lang="en-US" dirty="0" smtClean="0"/>
              <a:t>zero</a:t>
            </a:r>
            <a:r>
              <a:rPr lang="en-US" dirty="0"/>
              <a:t>: we don't have any growth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the original direction</a:t>
            </a:r>
          </a:p>
          <a:p>
            <a:r>
              <a:rPr lang="en-US" dirty="0" smtClean="0"/>
              <a:t>positive: </a:t>
            </a:r>
            <a:r>
              <a:rPr lang="en-US" dirty="0"/>
              <a:t>we have </a:t>
            </a:r>
            <a:r>
              <a:rPr lang="en-US" dirty="0" smtClean="0"/>
              <a:t>growth </a:t>
            </a:r>
            <a:r>
              <a:rPr lang="en-US" dirty="0"/>
              <a:t>in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original </a:t>
            </a:r>
            <a:r>
              <a:rPr lang="en-US" dirty="0"/>
              <a:t>direction</a:t>
            </a:r>
          </a:p>
          <a:p>
            <a:r>
              <a:rPr lang="en-US" dirty="0" smtClean="0"/>
              <a:t>negative </a:t>
            </a:r>
            <a:r>
              <a:rPr lang="en-US" dirty="0"/>
              <a:t>number: we have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reverse </a:t>
            </a:r>
            <a:r>
              <a:rPr lang="en-US" dirty="0"/>
              <a:t>growth in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original </a:t>
            </a:r>
            <a:r>
              <a:rPr lang="en-US" dirty="0"/>
              <a:t>direction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2</a:t>
                </a:r>
                <a:r>
                  <a:rPr lang="en-US" dirty="0">
                    <a:latin typeface="Arial"/>
                    <a:cs typeface="Arial"/>
                  </a:rPr>
                  <a:t>×</a:t>
                </a:r>
                <a:r>
                  <a:rPr lang="en-US" dirty="0" smtClean="0"/>
                  <a:t>1 + -3</a:t>
                </a:r>
                <a:r>
                  <a:rPr lang="en-US" dirty="0">
                    <a:latin typeface="Arial"/>
                    <a:cs typeface="Arial"/>
                  </a:rPr>
                  <a:t>×</a:t>
                </a:r>
                <a:r>
                  <a:rPr lang="en-US" dirty="0" smtClean="0"/>
                  <a:t>-1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2</a:t>
                </a:r>
                <a:r>
                  <a:rPr lang="en-US" dirty="0" smtClean="0">
                    <a:latin typeface="Arial"/>
                    <a:cs typeface="Arial"/>
                  </a:rPr>
                  <a:t>×</a:t>
                </a:r>
                <a:r>
                  <a:rPr lang="en-US" dirty="0" smtClean="0"/>
                  <a:t>1 + -3</a:t>
                </a:r>
                <a:r>
                  <a:rPr lang="en-US" dirty="0">
                    <a:latin typeface="Arial"/>
                    <a:cs typeface="Arial"/>
                  </a:rPr>
                  <a:t>×</a:t>
                </a:r>
                <a:r>
                  <a:rPr lang="en-US" dirty="0" smtClean="0"/>
                  <a:t>-1</a:t>
                </a:r>
              </a:p>
              <a:p>
                <a:pPr algn="ctr"/>
                <a:r>
                  <a:rPr lang="en-US" dirty="0" smtClean="0"/>
                  <a:t>2+3</a:t>
                </a:r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3"/>
                <a:stretch>
                  <a:fillRect l="-2593" t="-194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15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20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vector</a:t>
            </a:r>
            <a:r>
              <a:rPr lang="en-US" dirty="0" smtClean="0"/>
              <a:t> is a directed </a:t>
            </a:r>
            <a:r>
              <a:rPr lang="en-US" dirty="0"/>
              <a:t>line segment - from </a:t>
            </a:r>
            <a:r>
              <a:rPr lang="en-US" dirty="0" smtClean="0"/>
              <a:t>an initial </a:t>
            </a:r>
            <a:r>
              <a:rPr lang="en-US" dirty="0"/>
              <a:t>point </a:t>
            </a:r>
            <a:r>
              <a:rPr lang="en-US" dirty="0" smtClean="0"/>
              <a:t>P to </a:t>
            </a:r>
            <a:r>
              <a:rPr lang="en-US" dirty="0"/>
              <a:t>terminal point </a:t>
            </a:r>
            <a:r>
              <a:rPr lang="en-US" dirty="0" smtClean="0"/>
              <a:t>Q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0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-19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20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You can do some vector things in </a:t>
                </a:r>
                <a:r>
                  <a:rPr lang="en-US" dirty="0" err="1" smtClean="0"/>
                  <a:t>wolframalpha</a:t>
                </a:r>
                <a:r>
                  <a:rPr lang="en-US" dirty="0" smtClean="0"/>
                  <a:t>: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Suppose you wanted to find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sz="2000" dirty="0" smtClean="0"/>
              </a:p>
              <a:p>
                <a:r>
                  <a:rPr lang="en-US" dirty="0" smtClean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FF00"/>
                    </a:solidFill>
                  </a:rPr>
                  <a:t>vector {2,-5, 4}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C000"/>
                    </a:solidFill>
                  </a:rPr>
                  <a:t>“vector length” </a:t>
                </a:r>
                <a:r>
                  <a:rPr lang="en-US" dirty="0" smtClean="0"/>
                  <a:t>is the magnitude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8229600" cy="5638800"/>
              </a:xfrm>
              <a:blipFill rotWithShape="1">
                <a:blip r:embed="rId3"/>
                <a:stretch>
                  <a:fillRect l="-2667" t="-1946" r="-3259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 smtClean="0"/>
                  <a:t>Vector calculations in </a:t>
                </a:r>
                <a:r>
                  <a:rPr lang="en-US" dirty="0" err="1" smtClean="0"/>
                  <a:t>wolframalpha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 for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+4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+4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+15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FF00"/>
                    </a:solidFill>
                  </a:rPr>
                  <a:t>vector {2,-5,4} + vector {7,4,15}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gives: (9, -1, 19)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the answer is: 9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+ 19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 smtClean="0"/>
                  <a:t>Vector calculations in </a:t>
                </a:r>
                <a:r>
                  <a:rPr lang="en-US" dirty="0" err="1" smtClean="0"/>
                  <a:t>wolframalpha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In what quadrant is the terminal point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FF00"/>
                    </a:solidFill>
                  </a:rPr>
                  <a:t>vector  </a:t>
                </a:r>
                <a:r>
                  <a:rPr lang="en-US" dirty="0">
                    <a:solidFill>
                      <a:srgbClr val="FFFF00"/>
                    </a:solidFill>
                  </a:rPr>
                  <a:t>5i - 3j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This will </a:t>
                </a:r>
                <a:r>
                  <a:rPr lang="en-US" dirty="0"/>
                  <a:t>give you a plot, so you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can </a:t>
                </a:r>
                <a:r>
                  <a:rPr lang="en-US" dirty="0"/>
                  <a:t>tell which quadrant it’s 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 smtClean="0"/>
                  <a:t>Vector calculations in </a:t>
                </a:r>
                <a:r>
                  <a:rPr lang="en-US" dirty="0" err="1" smtClean="0"/>
                  <a:t>wolframalpha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Find the unit vector that has the same direction as the vector 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FF00"/>
                    </a:solidFill>
                  </a:rPr>
                  <a:t>vector  </a:t>
                </a:r>
                <a:r>
                  <a:rPr lang="en-US" dirty="0">
                    <a:solidFill>
                      <a:srgbClr val="FFFF00"/>
                    </a:solidFill>
                  </a:rPr>
                  <a:t>4j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unit vector is the </a:t>
                </a:r>
                <a:r>
                  <a:rPr lang="en-US" dirty="0">
                    <a:solidFill>
                      <a:srgbClr val="FFC000"/>
                    </a:solidFill>
                  </a:rPr>
                  <a:t>normalized vector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 b="-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 smtClean="0"/>
                  <a:t>Vector calculations in </a:t>
                </a:r>
                <a:r>
                  <a:rPr lang="en-US" dirty="0" err="1" smtClean="0"/>
                  <a:t>wolframalpha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Find the dot product of vector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vector </a:t>
                </a:r>
                <a:r>
                  <a:rPr lang="en-US" dirty="0" smtClean="0"/>
                  <a:t>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Type </a:t>
                </a:r>
                <a:r>
                  <a:rPr lang="en-US" dirty="0"/>
                  <a:t>in: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dot product of vector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3i + 5j and vector 7i - 4j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5187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Final Exam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3372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have both </a:t>
            </a:r>
            <a:r>
              <a:rPr lang="en-US" dirty="0"/>
              <a:t>magnitude and direction </a:t>
            </a:r>
          </a:p>
          <a:p>
            <a:r>
              <a:rPr lang="en-US" dirty="0" smtClean="0"/>
              <a:t>(ex: N 5mph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Scalars </a:t>
            </a:r>
            <a:r>
              <a:rPr lang="en-US" dirty="0" smtClean="0"/>
              <a:t>have only </a:t>
            </a:r>
            <a:r>
              <a:rPr lang="en-US" dirty="0"/>
              <a:t>magnitude</a:t>
            </a:r>
          </a:p>
          <a:p>
            <a:r>
              <a:rPr lang="en-US" dirty="0" smtClean="0"/>
              <a:t>(ex: 5mph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Is it a vector?</a:t>
            </a:r>
          </a:p>
          <a:p>
            <a:endParaRPr lang="en-US" sz="2000" dirty="0"/>
          </a:p>
          <a:p>
            <a:r>
              <a:rPr lang="en-US" dirty="0" smtClean="0"/>
              <a:t>A car is moving at 5 mph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Is it a vector?</a:t>
            </a:r>
          </a:p>
          <a:p>
            <a:endParaRPr lang="en-US" sz="2000" dirty="0"/>
          </a:p>
          <a:p>
            <a:r>
              <a:rPr lang="en-US" dirty="0" smtClean="0"/>
              <a:t>A car is moving at 5 mph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Nope</a:t>
            </a:r>
            <a:r>
              <a:rPr lang="en-US" dirty="0" smtClean="0"/>
              <a:t>, it’s a scalar (the speed)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polar coordinates</a:t>
            </a:r>
          </a:p>
          <a:p>
            <a:r>
              <a:rPr lang="en-US" dirty="0"/>
              <a:t>	</a:t>
            </a:r>
            <a:r>
              <a:rPr lang="en-US" dirty="0" smtClean="0"/>
              <a:t>	and polar equations</a:t>
            </a:r>
            <a:endParaRPr lang="en-US" dirty="0"/>
          </a:p>
          <a:p>
            <a:r>
              <a:rPr lang="en-US" dirty="0" smtClean="0"/>
              <a:t>	Vectors!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Is it a vector?</a:t>
            </a:r>
          </a:p>
          <a:p>
            <a:endParaRPr lang="en-US" sz="2000" dirty="0"/>
          </a:p>
          <a:p>
            <a:r>
              <a:rPr lang="en-US" dirty="0" smtClean="0"/>
              <a:t>A car is moving at 5 mph due east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Is it a vector?</a:t>
            </a:r>
          </a:p>
          <a:p>
            <a:endParaRPr lang="en-US" sz="2000" dirty="0"/>
          </a:p>
          <a:p>
            <a:r>
              <a:rPr lang="en-US" dirty="0" smtClean="0"/>
              <a:t>A car is moving at 5 mph due east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Yep</a:t>
            </a:r>
            <a:r>
              <a:rPr lang="en-US" dirty="0" smtClean="0"/>
              <a:t>, it has a magnitude and a direction (called the velocity)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07" y="914400"/>
            <a:ext cx="656139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53200"/>
            <a:ext cx="31694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https://tabs.gerg.tamu.edu/tglo/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2514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000" dirty="0"/>
              <a:t>Texas </a:t>
            </a: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Automated</a:t>
            </a:r>
            <a:r>
              <a:rPr lang="en-US" sz="3000" dirty="0"/>
              <a:t> </a:t>
            </a: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Buoy</a:t>
            </a:r>
            <a:r>
              <a:rPr lang="en-US" sz="3000" dirty="0"/>
              <a:t> </a:t>
            </a: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System</a:t>
            </a:r>
            <a:r>
              <a:rPr lang="en-US" sz="3000" b="0" dirty="0"/>
              <a:t/>
            </a:r>
            <a:br>
              <a:rPr lang="en-US" sz="3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Supporting </a:t>
            </a:r>
            <a:r>
              <a:rPr lang="en-US" sz="2000" b="0" dirty="0" smtClean="0"/>
              <a:t>oil 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spill prevention 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and 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4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b="0" dirty="0" smtClean="0"/>
              <a:t>Vectors are shown </a:t>
            </a:r>
            <a:r>
              <a:rPr lang="en-US" b="0" dirty="0"/>
              <a:t>by boldface letters: </a:t>
            </a:r>
            <a:r>
              <a:rPr lang="en-US" dirty="0"/>
              <a:t>v w </a:t>
            </a:r>
            <a:endParaRPr lang="en-US" dirty="0" smtClean="0"/>
          </a:p>
          <a:p>
            <a:r>
              <a:rPr lang="en-US" b="0" dirty="0" smtClean="0"/>
              <a:t>or </a:t>
            </a:r>
            <a:r>
              <a:rPr lang="en-US" b="0" dirty="0"/>
              <a:t>with arrows </a:t>
            </a:r>
            <a:r>
              <a:rPr lang="en-US" b="0" i="1" dirty="0" smtClean="0"/>
              <a:t>v</a:t>
            </a:r>
            <a:r>
              <a:rPr lang="en-US" b="0" dirty="0" smtClean="0"/>
              <a:t>  </a:t>
            </a:r>
            <a:r>
              <a:rPr lang="en-US" b="0" i="1" dirty="0" smtClean="0"/>
              <a:t>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22860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>
                <a:latin typeface="Arial"/>
                <a:cs typeface="Arial"/>
              </a:rPr>
              <a:t>→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/>
                  <a:t> </a:t>
                </a:r>
                <a:r>
                  <a:rPr lang="en-US" dirty="0" smtClean="0"/>
                  <a:t>(length) of </a:t>
                </a:r>
                <a:r>
                  <a:rPr lang="en-US" dirty="0"/>
                  <a:t>a vector v (distance between initial point (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en-US" i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n-US" dirty="0" smtClean="0"/>
                  <a:t>and </a:t>
                </a:r>
                <a:r>
                  <a:rPr lang="en-US" dirty="0"/>
                  <a:t>terminal point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b="0" dirty="0" smtClean="0"/>
                  <a:t>||</a:t>
                </a:r>
                <a:r>
                  <a:rPr lang="en-US" sz="2000" dirty="0" smtClean="0"/>
                  <a:t> </a:t>
                </a:r>
                <a:r>
                  <a:rPr lang="en-US" dirty="0"/>
                  <a:t>v</a:t>
                </a:r>
                <a:r>
                  <a:rPr lang="en-US" sz="2000" dirty="0"/>
                  <a:t> </a:t>
                </a:r>
                <a:r>
                  <a:rPr lang="en-US" b="0" dirty="0"/>
                  <a:t>||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1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t="-1946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magnitude of the vector between </a:t>
                </a:r>
                <a:r>
                  <a:rPr lang="en-US" dirty="0"/>
                  <a:t>initial point </a:t>
                </a:r>
                <a:r>
                  <a:rPr lang="en-US" dirty="0" smtClean="0"/>
                  <a:t>(1,2) </a:t>
                </a:r>
                <a:r>
                  <a:rPr lang="en-US" dirty="0"/>
                  <a:t>and terminal point </a:t>
                </a:r>
                <a:r>
                  <a:rPr lang="en-US" dirty="0" smtClean="0"/>
                  <a:t>(4,3)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2000" dirty="0"/>
              </a:p>
              <a:p>
                <a:pPr algn="r"/>
                <a:r>
                  <a:rPr lang="en-US" sz="3200" b="0" dirty="0"/>
                  <a:t>||</a:t>
                </a:r>
                <a:r>
                  <a:rPr lang="en-US" sz="1600" dirty="0"/>
                  <a:t> </a:t>
                </a:r>
                <a:r>
                  <a:rPr lang="en-US" sz="3200" dirty="0"/>
                  <a:t>v</a:t>
                </a:r>
                <a:r>
                  <a:rPr lang="en-US" sz="1600" dirty="0"/>
                  <a:t> </a:t>
                </a:r>
                <a:r>
                  <a:rPr lang="en-US" sz="3200" b="0" dirty="0"/>
                  <a:t>||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/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/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/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/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1946" r="-224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magnitude of the vector between </a:t>
                </a:r>
                <a:r>
                  <a:rPr lang="en-US" dirty="0"/>
                  <a:t>initial point </a:t>
                </a:r>
                <a:r>
                  <a:rPr lang="en-US" dirty="0" smtClean="0"/>
                  <a:t>(1,2) </a:t>
                </a:r>
                <a:r>
                  <a:rPr lang="en-US" dirty="0"/>
                  <a:t>and terminal point </a:t>
                </a:r>
                <a:r>
                  <a:rPr lang="en-US" dirty="0" smtClean="0"/>
                  <a:t>(4,3)</a:t>
                </a:r>
                <a:endParaRPr lang="en-US" dirty="0"/>
              </a:p>
              <a:p>
                <a:r>
                  <a:rPr lang="en-US" b="0" dirty="0"/>
                  <a:t>||</a:t>
                </a:r>
                <a:r>
                  <a:rPr lang="en-US" sz="2000" dirty="0"/>
                  <a:t> </a:t>
                </a:r>
                <a:r>
                  <a:rPr lang="en-US" dirty="0"/>
                  <a:t>v</a:t>
                </a:r>
                <a:r>
                  <a:rPr lang="en-US" sz="2000" dirty="0"/>
                  <a:t> </a:t>
                </a:r>
                <a:r>
                  <a:rPr lang="en-US" b="0" dirty="0"/>
                  <a:t>||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	  </a:t>
                </a:r>
                <a:r>
                  <a:rPr lang="en-US" sz="3000" dirty="0" smtClean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dirty="0" smtClean="0"/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dirty="0" smtClean="0"/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dirty="0" smtClean="0"/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	  </a:t>
                </a:r>
                <a:r>
                  <a:rPr lang="en-US" sz="3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sz="3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0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≈ 3.16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1946" r="-2246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Direction</a:t>
                </a:r>
                <a:r>
                  <a:rPr lang="en-US" dirty="0"/>
                  <a:t> can be shown by </a:t>
                </a:r>
                <a:r>
                  <a:rPr lang="en-US" dirty="0" smtClean="0"/>
                  <a:t>slope:</a:t>
                </a:r>
              </a:p>
              <a:p>
                <a:pPr algn="ctr"/>
                <a:r>
                  <a:rPr lang="en-US" dirty="0" smtClean="0"/>
                  <a:t>m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	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x</m:t>
                    </m:r>
                    <m:r>
                      <m:rPr>
                        <m:nor/>
                      </m:rPr>
                      <a:rPr lang="en-US" b="1" i="0" baseline="-25000" dirty="0" smtClean="0"/>
                      <m:t>2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i="1" dirty="0"/>
                      <m:t>x</m:t>
                    </m:r>
                    <m:r>
                      <m:rPr>
                        <m:nor/>
                      </m:rPr>
                      <a:rPr lang="en-US" b="1" i="0" baseline="-25000" dirty="0" smtClean="0"/>
                      <m:t>1</m:t>
                    </m:r>
                  </m:oMath>
                </a14:m>
                <a:r>
                  <a:rPr lang="en-US" dirty="0"/>
                  <a:t>≠0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6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direction of the vector between </a:t>
                </a:r>
                <a:r>
                  <a:rPr lang="en-US" dirty="0"/>
                  <a:t>initial point </a:t>
                </a:r>
                <a:r>
                  <a:rPr lang="en-US" dirty="0" smtClean="0"/>
                  <a:t>(1,2) </a:t>
                </a:r>
                <a:r>
                  <a:rPr lang="en-US" dirty="0"/>
                  <a:t>and terminal point </a:t>
                </a:r>
                <a:r>
                  <a:rPr lang="en-US" dirty="0" smtClean="0"/>
                  <a:t>(4,3)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algn="r"/>
                <a:r>
                  <a:rPr lang="en-US" sz="3200" dirty="0" smtClean="0"/>
                  <a:t>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/>
                          <m:t>y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i="1" dirty="0"/>
                          <m:t>y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/>
                          <m:t>x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i="1" dirty="0"/>
                          <m:t>x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1946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Find the direction of the vector between </a:t>
                </a:r>
                <a:r>
                  <a:rPr lang="en-US" dirty="0"/>
                  <a:t>initial point </a:t>
                </a:r>
                <a:r>
                  <a:rPr lang="en-US" dirty="0" smtClean="0"/>
                  <a:t>(1,2) </a:t>
                </a:r>
                <a:r>
                  <a:rPr lang="en-US" dirty="0"/>
                  <a:t>and terminal point </a:t>
                </a:r>
                <a:r>
                  <a:rPr lang="en-US" dirty="0" smtClean="0"/>
                  <a:t>(4,3)</a:t>
                </a:r>
                <a:endParaRPr lang="en-US" dirty="0"/>
              </a:p>
              <a:p>
                <a:r>
                  <a:rPr lang="en-US" dirty="0"/>
                  <a:t>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 smtClean="0"/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sz="1000" dirty="0" smtClean="0"/>
              </a:p>
              <a:p>
                <a:pPr algn="r"/>
                <a:r>
                  <a:rPr lang="en-US" sz="3200" dirty="0" smtClean="0"/>
                  <a:t>m </a:t>
                </a:r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/>
                          <m:t>y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i="1" dirty="0"/>
                          <m:t>y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/>
                          <m:t>x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i="1" dirty="0"/>
                          <m:t>x</m:t>
                        </m:r>
                        <m:r>
                          <m:rPr>
                            <m:nor/>
                          </m:rPr>
                          <a:rPr lang="en-US" sz="3200" b="1" i="0" baseline="-25000" dirty="0" smtClean="0"/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1946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200" dirty="0" err="1" smtClean="0"/>
              <a:t>Obj</a:t>
            </a:r>
            <a:r>
              <a:rPr lang="en-US" sz="3200" dirty="0" smtClean="0"/>
              <a:t> 8) Perform </a:t>
            </a:r>
            <a:r>
              <a:rPr lang="en-US" sz="3200" dirty="0">
                <a:solidFill>
                  <a:srgbClr val="FFC000"/>
                </a:solidFill>
              </a:rPr>
              <a:t>vector operations </a:t>
            </a:r>
            <a:r>
              <a:rPr lang="en-US" sz="3200" dirty="0"/>
              <a:t>and solve problems using vector magnitude, direction, components, dot product and angle between two vectors. </a:t>
            </a:r>
          </a:p>
        </p:txBody>
      </p:sp>
    </p:spTree>
    <p:extLst>
      <p:ext uri="{BB962C8B-B14F-4D97-AF65-F5344CB8AC3E}">
        <p14:creationId xmlns:p14="http://schemas.microsoft.com/office/powerpoint/2010/main" val="24458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197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different types of notation to specify a vector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10600" cy="5638800"/>
              </a:xfrm>
            </p:spPr>
            <p:txBody>
              <a:bodyPr/>
              <a:lstStyle/>
              <a:p>
                <a:r>
                  <a:rPr lang="en-US" dirty="0" smtClean="0"/>
                  <a:t>We can write vectors as ordered pairs: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𝒂𝒈𝒏𝒊𝒕𝒖𝒅𝒆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𝒅𝒊𝒓𝒆𝒄𝒕𝒊𝒐𝒏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(This means we can graph them…)</a:t>
                </a:r>
              </a:p>
              <a:p>
                <a:r>
                  <a:rPr lang="en-US" dirty="0"/>
                  <a:t>(</a:t>
                </a:r>
                <a:r>
                  <a:rPr lang="en-US" dirty="0" smtClean="0"/>
                  <a:t>and it makes arithmetic easier…)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10600" cy="5638800"/>
              </a:xfrm>
              <a:blipFill rotWithShape="1">
                <a:blip r:embed="rId2"/>
                <a:stretch>
                  <a:fillRect l="-2477" t="-1946" r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point…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point… because vectors are designated by only their magnitude and direction…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all the same vector!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800381" y="2631440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81600" y="3724528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0" y="4953000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doesn’t matter!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800381" y="2631440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81600" y="3724528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0" y="4953000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usually start them at (0,0)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829081" y="3287648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Starting everything at (0,0) is called the “</a:t>
            </a:r>
            <a:r>
              <a:rPr lang="en-US" dirty="0" smtClean="0">
                <a:solidFill>
                  <a:srgbClr val="FFC000"/>
                </a:solidFill>
              </a:rPr>
              <a:t>standard position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566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7579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designate vectors using their magnitude and direction: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𝒂𝒈𝒏𝒊𝒕𝒖𝒅𝒆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𝒅𝒊𝒓𝒆𝒄𝒕𝒊𝒐𝒏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1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a vector’s location does not matter, we can make them all standard (initial point (0,0)) and write the vector using only the terminal point:</a:t>
                </a:r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horizontal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vertical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7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it would be impossible to tell if a vector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𝒂𝒈𝒏𝒊𝒕𝒖𝒅𝒆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𝒅𝒊𝒓𝒆𝒄𝒕𝒊𝒐𝒏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smtClean="0"/>
                  <a:t>or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horizontal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vertical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  <a:p>
                <a:r>
                  <a:rPr lang="en-US" dirty="0" smtClean="0"/>
                  <a:t>assume it is always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 rot="4942300">
            <a:off x="5049970" y="4913560"/>
            <a:ext cx="685800" cy="949505"/>
          </a:xfrm>
          <a:prstGeom prst="arc">
            <a:avLst/>
          </a:prstGeom>
          <a:ln w="6350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Graph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37668" y="2754868"/>
            <a:ext cx="4439799" cy="4103132"/>
            <a:chOff x="4757195" y="2516769"/>
            <a:chExt cx="4439799" cy="4103132"/>
          </a:xfrm>
        </p:grpSpPr>
        <p:grpSp>
          <p:nvGrpSpPr>
            <p:cNvPr id="67" name="Group 66"/>
            <p:cNvGrpSpPr/>
            <p:nvPr/>
          </p:nvGrpSpPr>
          <p:grpSpPr>
            <a:xfrm>
              <a:off x="4757195" y="2743200"/>
              <a:ext cx="4052714" cy="3876701"/>
              <a:chOff x="4757195" y="2772426"/>
              <a:chExt cx="4052714" cy="387670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71" name="Straight Connector 70"/>
              <p:cNvCxnSpPr>
                <a:stCxn id="82" idx="1"/>
              </p:cNvCxnSpPr>
              <p:nvPr/>
            </p:nvCxnSpPr>
            <p:spPr>
              <a:xfrm flipV="1">
                <a:off x="4945444" y="4677426"/>
                <a:ext cx="3761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2" idx="2"/>
              </p:cNvCxnSpPr>
              <p:nvPr/>
            </p:nvCxnSpPr>
            <p:spPr>
              <a:xfrm>
                <a:off x="6855974" y="2885394"/>
                <a:ext cx="0" cy="362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6558127" y="2516769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91727" y="448258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2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Graph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r>
                  <a:rPr lang="en-US" dirty="0" smtClean="0"/>
                  <a:t>Start at the origin: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37668" y="2754868"/>
            <a:ext cx="4439799" cy="4103132"/>
            <a:chOff x="4757195" y="2516769"/>
            <a:chExt cx="4439799" cy="4103132"/>
          </a:xfrm>
        </p:grpSpPr>
        <p:grpSp>
          <p:nvGrpSpPr>
            <p:cNvPr id="67" name="Group 66"/>
            <p:cNvGrpSpPr/>
            <p:nvPr/>
          </p:nvGrpSpPr>
          <p:grpSpPr>
            <a:xfrm>
              <a:off x="4757195" y="2743200"/>
              <a:ext cx="4052714" cy="3876701"/>
              <a:chOff x="4757195" y="2772426"/>
              <a:chExt cx="4052714" cy="387670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71" name="Straight Connector 70"/>
              <p:cNvCxnSpPr>
                <a:stCxn id="82" idx="1"/>
              </p:cNvCxnSpPr>
              <p:nvPr/>
            </p:nvCxnSpPr>
            <p:spPr>
              <a:xfrm flipV="1">
                <a:off x="4945444" y="4677426"/>
                <a:ext cx="3761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2" idx="2"/>
              </p:cNvCxnSpPr>
              <p:nvPr/>
            </p:nvCxnSpPr>
            <p:spPr>
              <a:xfrm>
                <a:off x="6855974" y="2885394"/>
                <a:ext cx="0" cy="362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6558127" y="2516769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91727" y="448258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222147" y="4765729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Graph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r>
                  <a:rPr lang="en-US" dirty="0" smtClean="0"/>
                  <a:t>Find the horizontal displacement: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37668" y="2754868"/>
            <a:ext cx="4439799" cy="4103132"/>
            <a:chOff x="4757195" y="2516769"/>
            <a:chExt cx="4439799" cy="4103132"/>
          </a:xfrm>
        </p:grpSpPr>
        <p:grpSp>
          <p:nvGrpSpPr>
            <p:cNvPr id="67" name="Group 66"/>
            <p:cNvGrpSpPr/>
            <p:nvPr/>
          </p:nvGrpSpPr>
          <p:grpSpPr>
            <a:xfrm>
              <a:off x="4757195" y="2743200"/>
              <a:ext cx="4052714" cy="3876701"/>
              <a:chOff x="4757195" y="2772426"/>
              <a:chExt cx="4052714" cy="387670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71" name="Straight Connector 70"/>
              <p:cNvCxnSpPr>
                <a:stCxn id="82" idx="1"/>
              </p:cNvCxnSpPr>
              <p:nvPr/>
            </p:nvCxnSpPr>
            <p:spPr>
              <a:xfrm flipV="1">
                <a:off x="4945444" y="4677426"/>
                <a:ext cx="3761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2" idx="2"/>
              </p:cNvCxnSpPr>
              <p:nvPr/>
            </p:nvCxnSpPr>
            <p:spPr>
              <a:xfrm>
                <a:off x="6855974" y="2885394"/>
                <a:ext cx="0" cy="362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6558127" y="2516769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91727" y="448258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222147" y="4765729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623302" y="4775758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Graph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r>
                  <a:rPr lang="en-US" dirty="0" smtClean="0"/>
                  <a:t>Find the vertical displacement: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37668" y="2754868"/>
            <a:ext cx="4439799" cy="4103132"/>
            <a:chOff x="4757195" y="2516769"/>
            <a:chExt cx="4439799" cy="4103132"/>
          </a:xfrm>
        </p:grpSpPr>
        <p:grpSp>
          <p:nvGrpSpPr>
            <p:cNvPr id="67" name="Group 66"/>
            <p:cNvGrpSpPr/>
            <p:nvPr/>
          </p:nvGrpSpPr>
          <p:grpSpPr>
            <a:xfrm>
              <a:off x="4757195" y="2743200"/>
              <a:ext cx="4052714" cy="3876701"/>
              <a:chOff x="4757195" y="2772426"/>
              <a:chExt cx="4052714" cy="387670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71" name="Straight Connector 70"/>
              <p:cNvCxnSpPr>
                <a:stCxn id="82" idx="1"/>
              </p:cNvCxnSpPr>
              <p:nvPr/>
            </p:nvCxnSpPr>
            <p:spPr>
              <a:xfrm flipV="1">
                <a:off x="4945444" y="4677426"/>
                <a:ext cx="3761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2" idx="2"/>
              </p:cNvCxnSpPr>
              <p:nvPr/>
            </p:nvCxnSpPr>
            <p:spPr>
              <a:xfrm>
                <a:off x="6855974" y="2885394"/>
                <a:ext cx="0" cy="362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6558127" y="2516769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91727" y="448258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222147" y="4765729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623302" y="4775758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22147" y="3906864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Graph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r>
                  <a:rPr lang="en-US" dirty="0" smtClean="0"/>
                  <a:t>Draw the line: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37668" y="2754868"/>
            <a:ext cx="4439799" cy="4103132"/>
            <a:chOff x="4757195" y="2516769"/>
            <a:chExt cx="4439799" cy="4103132"/>
          </a:xfrm>
        </p:grpSpPr>
        <p:grpSp>
          <p:nvGrpSpPr>
            <p:cNvPr id="67" name="Group 66"/>
            <p:cNvGrpSpPr/>
            <p:nvPr/>
          </p:nvGrpSpPr>
          <p:grpSpPr>
            <a:xfrm>
              <a:off x="4757195" y="2743200"/>
              <a:ext cx="4052714" cy="3876701"/>
              <a:chOff x="4757195" y="2772426"/>
              <a:chExt cx="4052714" cy="387670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74" name="Rectangle 7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71" name="Straight Connector 70"/>
              <p:cNvCxnSpPr>
                <a:stCxn id="82" idx="1"/>
              </p:cNvCxnSpPr>
              <p:nvPr/>
            </p:nvCxnSpPr>
            <p:spPr>
              <a:xfrm flipV="1">
                <a:off x="4945444" y="4677426"/>
                <a:ext cx="3761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2" idx="2"/>
              </p:cNvCxnSpPr>
              <p:nvPr/>
            </p:nvCxnSpPr>
            <p:spPr>
              <a:xfrm>
                <a:off x="6855974" y="2885394"/>
                <a:ext cx="0" cy="3629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/>
            <p:cNvSpPr/>
            <p:nvPr/>
          </p:nvSpPr>
          <p:spPr>
            <a:xfrm>
              <a:off x="6558127" y="2516769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691727" y="448258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222147" y="4765729"/>
            <a:ext cx="228600" cy="245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623302" y="4775758"/>
            <a:ext cx="228600" cy="245477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4328471" y="4006334"/>
            <a:ext cx="1409131" cy="91063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22147" y="3906864"/>
            <a:ext cx="228600" cy="245477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556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Multiplying a vector by a constant is called “</a:t>
            </a:r>
            <a:r>
              <a:rPr lang="en-US" dirty="0" smtClean="0">
                <a:solidFill>
                  <a:srgbClr val="FFC000"/>
                </a:solidFill>
              </a:rPr>
              <a:t>scalar multiplication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Circular graph paper!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0" y="2057400"/>
            <a:ext cx="4648200" cy="4782444"/>
            <a:chOff x="2286000" y="2057400"/>
            <a:chExt cx="4648200" cy="47824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57400"/>
              <a:ext cx="4648200" cy="478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572000" y="4227867"/>
              <a:ext cx="2249424" cy="400110"/>
              <a:chOff x="6788852" y="4189065"/>
              <a:chExt cx="2249424" cy="40011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788852" y="4407408"/>
                <a:ext cx="2249424" cy="0"/>
              </a:xfrm>
              <a:prstGeom prst="straightConnector1">
                <a:avLst/>
              </a:prstGeom>
              <a:ln w="165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7260336" y="4189065"/>
                <a:ext cx="13388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polar axis</a:t>
                </a:r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3962400" y="3200400"/>
              <a:ext cx="2057400" cy="2057400"/>
            </a:xfrm>
            <a:prstGeom prst="arc">
              <a:avLst>
                <a:gd name="adj1" fmla="val 16398340"/>
                <a:gd name="adj2" fmla="val 248453"/>
              </a:avLst>
            </a:prstGeom>
            <a:noFill/>
            <a:ln w="63500">
              <a:solidFill>
                <a:srgbClr val="FFC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982451">
              <a:off x="4907353" y="3150416"/>
              <a:ext cx="22445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</a:rPr>
                <a:t>angle of rotation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2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Just multiply the constant times the horizontal displacement for the new magnitude and the vertical displacement for its new magnitude:</a:t>
                </a:r>
              </a:p>
              <a:p>
                <a:pPr algn="ctr"/>
                <a:r>
                  <a:rPr lang="en-US" dirty="0" smtClean="0"/>
                  <a:t>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3"/>
                <a:stretch>
                  <a:fillRect l="-2456" t="-194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5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159" y="838200"/>
                <a:ext cx="8314841" cy="5638800"/>
              </a:xfrm>
            </p:spPr>
            <p:txBody>
              <a:bodyPr/>
              <a:lstStyle/>
              <a:p>
                <a:r>
                  <a:rPr lang="en-US" dirty="0"/>
                  <a:t>Calculate and </a:t>
                </a:r>
                <a:r>
                  <a:rPr lang="en-US" dirty="0" smtClean="0"/>
                  <a:t>graph  </a:t>
                </a:r>
                <a:r>
                  <a:rPr lang="en-US" dirty="0" smtClean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algn="r"/>
                <a:r>
                  <a:rPr lang="en-US" sz="3000" dirty="0"/>
                  <a:t>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3000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3000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0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159" y="838200"/>
                <a:ext cx="8314841" cy="5638800"/>
              </a:xfrm>
              <a:blipFill rotWithShape="1">
                <a:blip r:embed="rId2"/>
                <a:stretch>
                  <a:fillRect l="-2639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159" y="838200"/>
                <a:ext cx="8314841" cy="5638800"/>
              </a:xfrm>
            </p:spPr>
            <p:txBody>
              <a:bodyPr/>
              <a:lstStyle/>
              <a:p>
                <a:r>
                  <a:rPr lang="en-US" dirty="0"/>
                  <a:t>Calculate and </a:t>
                </a:r>
                <a:r>
                  <a:rPr lang="en-US" dirty="0" smtClean="0"/>
                  <a:t>graph  </a:t>
                </a:r>
                <a:r>
                  <a:rPr lang="en-US" dirty="0" smtClean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:</a:t>
                </a:r>
              </a:p>
              <a:p>
                <a:r>
                  <a:rPr lang="en-US" dirty="0"/>
                  <a:t>2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Now for the graph!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1000" dirty="0"/>
              </a:p>
              <a:p>
                <a:pPr algn="r"/>
                <a:r>
                  <a:rPr lang="en-US" sz="3000" dirty="0"/>
                  <a:t>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ch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3000" dirty="0"/>
                                <m:t>cv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0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159" y="838200"/>
                <a:ext cx="8314841" cy="5638800"/>
              </a:xfrm>
              <a:blipFill rotWithShape="1">
                <a:blip r:embed="rId2"/>
                <a:stretch>
                  <a:fillRect l="-2639" b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7668" y="2590800"/>
            <a:ext cx="4439799" cy="4191000"/>
            <a:chOff x="2237668" y="2590800"/>
            <a:chExt cx="4439799" cy="4191000"/>
          </a:xfrm>
        </p:grpSpPr>
        <p:grpSp>
          <p:nvGrpSpPr>
            <p:cNvPr id="44" name="Group 43"/>
            <p:cNvGrpSpPr/>
            <p:nvPr/>
          </p:nvGrpSpPr>
          <p:grpSpPr>
            <a:xfrm>
              <a:off x="2237668" y="2883866"/>
              <a:ext cx="4107862" cy="3897934"/>
              <a:chOff x="4757195" y="2751193"/>
              <a:chExt cx="4107862" cy="389793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7" name="Rectangle 56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59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4038600" y="2590800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72200" y="463281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</p:spPr>
            <p:txBody>
              <a:bodyPr/>
              <a:lstStyle/>
              <a:p>
                <a:r>
                  <a:rPr lang="en-US" dirty="0" smtClean="0"/>
                  <a:t>Graph 2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  <a:blipFill rotWithShape="1">
                <a:blip r:embed="rId4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314745" y="4304654"/>
            <a:ext cx="702831" cy="48288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237668" y="2590800"/>
            <a:ext cx="4439799" cy="4191000"/>
            <a:chOff x="2237668" y="2590800"/>
            <a:chExt cx="4439799" cy="4191000"/>
          </a:xfrm>
        </p:grpSpPr>
        <p:grpSp>
          <p:nvGrpSpPr>
            <p:cNvPr id="38" name="Group 37"/>
            <p:cNvGrpSpPr/>
            <p:nvPr/>
          </p:nvGrpSpPr>
          <p:grpSpPr>
            <a:xfrm>
              <a:off x="2237668" y="2883866"/>
              <a:ext cx="4107862" cy="3897934"/>
              <a:chOff x="4757195" y="2751193"/>
              <a:chExt cx="4107862" cy="38979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83" name="Rectangle 82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77" name="Rectangle 76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85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4038600" y="2590800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2200" y="463281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</p:spPr>
            <p:txBody>
              <a:bodyPr/>
              <a:lstStyle/>
              <a:p>
                <a:r>
                  <a:rPr lang="en-US" dirty="0" smtClean="0"/>
                  <a:t>Graph 2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  <a:blipFill rotWithShape="1">
                <a:blip r:embed="rId4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376738" y="3886200"/>
            <a:ext cx="1338262" cy="84264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314745" y="4304654"/>
            <a:ext cx="702831" cy="48288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237668" y="2590800"/>
            <a:ext cx="4439799" cy="4191000"/>
            <a:chOff x="2237668" y="2590800"/>
            <a:chExt cx="4439799" cy="4191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237668" y="2883866"/>
              <a:ext cx="4107862" cy="3897934"/>
              <a:chOff x="4757195" y="2751193"/>
              <a:chExt cx="4107862" cy="389793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60" name="Rectangle 59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62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4038600" y="2590800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0" y="463281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376738" y="3886200"/>
            <a:ext cx="1338262" cy="84264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</p:spPr>
            <p:txBody>
              <a:bodyPr/>
              <a:lstStyle/>
              <a:p>
                <a:r>
                  <a:rPr lang="en-US" dirty="0" smtClean="0"/>
                  <a:t>Graph 2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It’s </a:t>
                </a:r>
                <a:r>
                  <a:rPr lang="en-US" dirty="0"/>
                  <a:t>now twice as long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05800" cy="5638800"/>
              </a:xfrm>
              <a:blipFill rotWithShape="1">
                <a:blip r:embed="rId4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14745" y="4304654"/>
            <a:ext cx="702831" cy="48288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</p:spPr>
            <p:txBody>
              <a:bodyPr/>
              <a:lstStyle/>
              <a:p>
                <a:r>
                  <a:rPr lang="en-US" dirty="0" smtClean="0"/>
                  <a:t>Graph 2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FF0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It’s been “</a:t>
                </a:r>
                <a:r>
                  <a:rPr lang="en-US" dirty="0">
                    <a:solidFill>
                      <a:srgbClr val="FFC000"/>
                    </a:solidFill>
                  </a:rPr>
                  <a:t>scaled</a:t>
                </a:r>
                <a:r>
                  <a:rPr lang="en-US" dirty="0" smtClean="0"/>
                  <a:t>” (hence the name)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638800"/>
              </a:xfrm>
              <a:blipFill rotWithShape="1">
                <a:blip r:embed="rId3"/>
                <a:stretch>
                  <a:fillRect l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237668" y="2590800"/>
            <a:ext cx="4439799" cy="4191000"/>
            <a:chOff x="2237668" y="2590800"/>
            <a:chExt cx="4439799" cy="4191000"/>
          </a:xfrm>
        </p:grpSpPr>
        <p:grpSp>
          <p:nvGrpSpPr>
            <p:cNvPr id="45" name="Group 44"/>
            <p:cNvGrpSpPr/>
            <p:nvPr/>
          </p:nvGrpSpPr>
          <p:grpSpPr>
            <a:xfrm>
              <a:off x="2237668" y="2883866"/>
              <a:ext cx="4107862" cy="3897934"/>
              <a:chOff x="4757195" y="2751193"/>
              <a:chExt cx="4107862" cy="389793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8" name="Rectangle 57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60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4038600" y="2590800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72200" y="463281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376738" y="3886200"/>
            <a:ext cx="1338262" cy="84264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14745" y="4304654"/>
            <a:ext cx="702831" cy="48288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Scalar multiplication </a:t>
            </a:r>
            <a:r>
              <a:rPr lang="en-US" dirty="0" err="1">
                <a:solidFill>
                  <a:schemeClr val="tx1"/>
                </a:solidFill>
              </a:rPr>
              <a:t>kv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Multiplying a vector by a positive </a:t>
            </a:r>
            <a:r>
              <a:rPr lang="en-US" dirty="0"/>
              <a:t>real number changes the </a:t>
            </a:r>
            <a:r>
              <a:rPr lang="en-US" dirty="0" smtClean="0"/>
              <a:t>magnitude but </a:t>
            </a:r>
            <a:r>
              <a:rPr lang="en-US" dirty="0"/>
              <a:t>not the </a:t>
            </a:r>
            <a:r>
              <a:rPr lang="en-US" dirty="0" smtClean="0"/>
              <a:t>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Scalar multiplication </a:t>
            </a:r>
            <a:r>
              <a:rPr lang="en-US" dirty="0" err="1">
                <a:solidFill>
                  <a:schemeClr val="tx1"/>
                </a:solidFill>
              </a:rPr>
              <a:t>kv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A negative scalar points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it in the opposite direction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88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r </a:t>
            </a:r>
            <a:r>
              <a:rPr lang="en-US" dirty="0"/>
              <a:t>is </a:t>
            </a:r>
            <a:r>
              <a:rPr lang="en-US" dirty="0" smtClean="0"/>
              <a:t>the distance </a:t>
            </a:r>
            <a:r>
              <a:rPr lang="en-US" dirty="0"/>
              <a:t>(radius) from the pole to P</a:t>
            </a:r>
            <a:r>
              <a:rPr lang="en-US" i="1" dirty="0"/>
              <a:t> </a:t>
            </a:r>
            <a:r>
              <a:rPr lang="en-US" dirty="0"/>
              <a:t>(+,- or 0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i="1" dirty="0" smtClean="0"/>
              <a:t>θ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angle from the polar axis to the </a:t>
            </a:r>
            <a:r>
              <a:rPr lang="en-US" dirty="0" smtClean="0"/>
              <a:t>terminal side of the angle (degrees </a:t>
            </a:r>
            <a:r>
              <a:rPr lang="en-US" dirty="0"/>
              <a:t>or </a:t>
            </a:r>
            <a:r>
              <a:rPr lang="en-US" dirty="0" smtClean="0"/>
              <a:t>radians)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What if we add two vectors?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b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d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Add the corresponding values: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CCFFFF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d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sum of two vectors is called the </a:t>
            </a:r>
            <a:r>
              <a:rPr lang="en-US" dirty="0" smtClean="0">
                <a:solidFill>
                  <a:srgbClr val="FFC000"/>
                </a:solidFill>
              </a:rPr>
              <a:t>resultant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CCFFFF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CCFFFF"/>
                    </a:solidFill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CCFFFF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FFFF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rgbClr val="CCFFFF"/>
                    </a:solidFill>
                  </a:rPr>
                  <a:t> </a:t>
                </a:r>
                <a:r>
                  <a:rPr lang="en-US" dirty="0" smtClean="0"/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3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3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3206" y="3151257"/>
            <a:ext cx="4504994" cy="3706743"/>
            <a:chOff x="3953206" y="3151257"/>
            <a:chExt cx="4504994" cy="3706743"/>
          </a:xfrm>
        </p:grpSpPr>
        <p:grpSp>
          <p:nvGrpSpPr>
            <p:cNvPr id="5" name="Group 4"/>
            <p:cNvGrpSpPr/>
            <p:nvPr/>
          </p:nvGrpSpPr>
          <p:grpSpPr>
            <a:xfrm>
              <a:off x="3953206" y="3417552"/>
              <a:ext cx="4107862" cy="3440448"/>
              <a:chOff x="4757195" y="2751193"/>
              <a:chExt cx="4107862" cy="389793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21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5819333" y="3151257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52933" y="495300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4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5992" y="4307552"/>
            <a:ext cx="220822" cy="82696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49656" y="4524528"/>
            <a:ext cx="475130" cy="63116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58175" y="3718616"/>
            <a:ext cx="714584" cy="140919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53206" y="3151257"/>
            <a:ext cx="4504994" cy="3706743"/>
            <a:chOff x="3953206" y="3151257"/>
            <a:chExt cx="4504994" cy="3706743"/>
          </a:xfrm>
        </p:grpSpPr>
        <p:grpSp>
          <p:nvGrpSpPr>
            <p:cNvPr id="38" name="Group 37"/>
            <p:cNvGrpSpPr/>
            <p:nvPr/>
          </p:nvGrpSpPr>
          <p:grpSpPr>
            <a:xfrm>
              <a:off x="3953206" y="3417552"/>
              <a:ext cx="4107862" cy="3440448"/>
              <a:chOff x="4757195" y="2751193"/>
              <a:chExt cx="4107862" cy="38979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53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5819333" y="3151257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52933" y="495300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Remember, it doesn’t matter where a vector starts…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4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5992" y="4307552"/>
            <a:ext cx="220822" cy="82696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49656" y="4524528"/>
            <a:ext cx="475130" cy="63116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58175" y="3718616"/>
            <a:ext cx="714584" cy="140919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53206" y="3151257"/>
            <a:ext cx="4504994" cy="3706743"/>
            <a:chOff x="3953206" y="3151257"/>
            <a:chExt cx="4504994" cy="3706743"/>
          </a:xfrm>
        </p:grpSpPr>
        <p:grpSp>
          <p:nvGrpSpPr>
            <p:cNvPr id="38" name="Group 37"/>
            <p:cNvGrpSpPr/>
            <p:nvPr/>
          </p:nvGrpSpPr>
          <p:grpSpPr>
            <a:xfrm>
              <a:off x="3953206" y="3417552"/>
              <a:ext cx="4107862" cy="3440448"/>
              <a:chOff x="4757195" y="2751193"/>
              <a:chExt cx="4107862" cy="38979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53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5819333" y="3151257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52933" y="495300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92D050"/>
                                  </a:solidFill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C000"/>
                                  </a:solidFill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FF00"/>
                                  </a:solidFill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If we rearrange them “nose to tail”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4"/>
                <a:stretch>
                  <a:fillRect l="-259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5992" y="4307552"/>
            <a:ext cx="220822" cy="82696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70891" y="3709860"/>
            <a:ext cx="475130" cy="63116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58175" y="3718616"/>
            <a:ext cx="714584" cy="140919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53206" y="3151257"/>
            <a:ext cx="4504994" cy="3706743"/>
            <a:chOff x="3953206" y="3151257"/>
            <a:chExt cx="4504994" cy="3706743"/>
          </a:xfrm>
        </p:grpSpPr>
        <p:grpSp>
          <p:nvGrpSpPr>
            <p:cNvPr id="38" name="Group 37"/>
            <p:cNvGrpSpPr/>
            <p:nvPr/>
          </p:nvGrpSpPr>
          <p:grpSpPr>
            <a:xfrm>
              <a:off x="3953206" y="3417552"/>
              <a:ext cx="4107862" cy="3440448"/>
              <a:chOff x="4757195" y="2751193"/>
              <a:chExt cx="4107862" cy="38979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57195" y="2751193"/>
                <a:ext cx="4107862" cy="3897934"/>
                <a:chOff x="5015086" y="2719798"/>
                <a:chExt cx="4107862" cy="389793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5203335" y="2719798"/>
                  <a:ext cx="3821060" cy="3763733"/>
                  <a:chOff x="5203335" y="2719798"/>
                  <a:chExt cx="3821060" cy="3763733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5203335" y="2719798"/>
                    <a:ext cx="3821060" cy="3763733"/>
                    <a:chOff x="5203335" y="2719798"/>
                    <a:chExt cx="3821060" cy="3763733"/>
                  </a:xfrm>
                </p:grpSpPr>
                <p:pic>
                  <p:nvPicPr>
                    <p:cNvPr id="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424195" y="4624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7869902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8340018" y="4648200"/>
                      <a:ext cx="317716" cy="35394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404135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59778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520618" y="4624798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6816018" y="40386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814595" y="2719798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753017" y="4903857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-6</a:t>
                  </a: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-8</a:t>
                  </a:r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97218" y="4624798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957927" y="4677426"/>
                <a:ext cx="3749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endCxn id="53" idx="2"/>
              </p:cNvCxnSpPr>
              <p:nvPr/>
            </p:nvCxnSpPr>
            <p:spPr>
              <a:xfrm>
                <a:off x="6853645" y="2864322"/>
                <a:ext cx="2329" cy="3650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5819333" y="3151257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ver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52933" y="495300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hor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dirty="0" smtClean="0"/>
              <a:t>If we rearrange them “nose to tail”, the sum starts where the first vector starts and ends where the second vector ends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55992" y="4307552"/>
            <a:ext cx="220822" cy="82696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70891" y="3709860"/>
            <a:ext cx="475130" cy="63116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58175" y="3718616"/>
            <a:ext cx="714584" cy="140919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addition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FFFF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                       </a:t>
                </a:r>
                <a:r>
                  <a:rPr lang="en-US" b="0" dirty="0" smtClean="0"/>
                  <a:t>the  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</a:t>
                </a:r>
                <a:r>
                  <a:rPr lang="en-US" b="0" dirty="0" smtClean="0"/>
                  <a:t>                                   </a:t>
                </a:r>
                <a:r>
                  <a:rPr lang="en-US" b="0" dirty="0" smtClean="0">
                    <a:solidFill>
                      <a:srgbClr val="FFC000"/>
                    </a:solidFill>
                  </a:rPr>
                  <a:t>resultant</a:t>
                </a:r>
                <a:endParaRPr lang="en-US" b="0" dirty="0">
                  <a:solidFill>
                    <a:srgbClr val="FFC000"/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 r="-2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29559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86000" y="3429000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343400" y="1945271"/>
            <a:ext cx="4038600" cy="296745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" y="31083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3876" y="1961089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subtraction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                         </a:t>
                </a:r>
                <a:r>
                  <a:rPr lang="en-US" b="0" dirty="0" smtClean="0"/>
                  <a:t>flip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</a:t>
                </a:r>
                <a:r>
                  <a:rPr lang="en-US" b="0" dirty="0" smtClean="0"/>
                  <a:t>the</a:t>
                </a:r>
                <a:r>
                  <a:rPr lang="en-US" dirty="0" smtClean="0"/>
                  <a:t>               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  </a:t>
                </a:r>
                <a:r>
                  <a:rPr lang="en-US" dirty="0" smtClean="0"/>
                  <a:t> </a:t>
                </a:r>
                <a:r>
                  <a:rPr lang="en-US" b="0" dirty="0" smtClean="0">
                    <a:solidFill>
                      <a:srgbClr val="FFC000"/>
                    </a:solidFill>
                  </a:rPr>
                  <a:t>resultant</a:t>
                </a:r>
                <a:endParaRPr lang="en-US" b="0" dirty="0">
                  <a:solidFill>
                    <a:srgbClr val="FFC000"/>
                  </a:solidFill>
                </a:endParaRPr>
              </a:p>
              <a:p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94442" y="2817789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6934200" y="3572209"/>
            <a:ext cx="0" cy="7413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8627" y="2484783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10000" y="25146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1" y="2848468"/>
            <a:ext cx="1411357" cy="80913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34200" y="28194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953000" y="2915478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to Rectangular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</a:t>
            </a:r>
            <a:r>
              <a:rPr lang="en-US" dirty="0" smtClean="0"/>
              <a:t>conversion</a:t>
            </a:r>
          </a:p>
          <a:p>
            <a:r>
              <a:rPr lang="en-US" dirty="0" smtClean="0"/>
              <a:t>If you have a polar point:</a:t>
            </a:r>
          </a:p>
          <a:p>
            <a:pPr algn="ctr"/>
            <a:r>
              <a:rPr lang="en-US" dirty="0" smtClean="0"/>
              <a:t>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convert to (</a:t>
            </a:r>
            <a:r>
              <a:rPr lang="en-US" dirty="0" err="1" smtClean="0"/>
              <a:t>x,y</a:t>
            </a:r>
            <a:r>
              <a:rPr lang="en-US" dirty="0" smtClean="0"/>
              <a:t>) coordinates:</a:t>
            </a:r>
          </a:p>
          <a:p>
            <a:pPr algn="ctr"/>
            <a:r>
              <a:rPr lang="en-US" dirty="0" smtClean="0"/>
              <a:t>x </a:t>
            </a:r>
            <a:r>
              <a:rPr lang="en-US" dirty="0"/>
              <a:t>= r cos </a:t>
            </a:r>
            <a:r>
              <a:rPr lang="en-US" i="1" dirty="0" smtClean="0"/>
              <a:t>θ</a:t>
            </a:r>
          </a:p>
          <a:p>
            <a:pPr algn="ctr"/>
            <a:r>
              <a:rPr lang="en-US" dirty="0" smtClean="0"/>
              <a:t>y </a:t>
            </a:r>
            <a:r>
              <a:rPr lang="en-US" dirty="0"/>
              <a:t>= r sin </a:t>
            </a:r>
            <a:r>
              <a:rPr lang="en-US" i="1" dirty="0"/>
              <a:t>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913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Plotting vectors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C0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unit vector whose </a:t>
                </a:r>
                <a:r>
                  <a:rPr lang="en-US" dirty="0" smtClean="0"/>
                  <a:t>direction </a:t>
                </a:r>
                <a:r>
                  <a:rPr lang="en-US" dirty="0"/>
                  <a:t>is along the </a:t>
                </a:r>
                <a:r>
                  <a:rPr lang="en-US" dirty="0" smtClean="0"/>
                  <a:t>positive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-axis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C0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unit vector whose </a:t>
                </a:r>
                <a:r>
                  <a:rPr lang="en-US" dirty="0" smtClean="0"/>
                  <a:t>direction </a:t>
                </a:r>
                <a:r>
                  <a:rPr lang="en-US" dirty="0"/>
                  <a:t>is along the </a:t>
                </a:r>
                <a:r>
                  <a:rPr lang="en-US" dirty="0" smtClean="0"/>
                  <a:t>positive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-axis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(This is just another way of describing what we’ve been doing so far)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 smtClean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 smtClean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</a:t>
                </a:r>
                <a:endParaRPr lang="en-US" dirty="0" smtClean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components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4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 smtClean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components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is the horizontal </a:t>
                </a:r>
                <a:r>
                  <a:rPr lang="en-US" dirty="0" smtClean="0"/>
                  <a:t>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is the vertical </a:t>
                </a:r>
                <a:r>
                  <a:rPr lang="en-US" dirty="0" smtClean="0"/>
                  <a:t>component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4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is called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component form  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or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C000"/>
                    </a:solidFill>
                  </a:rPr>
                  <a:t>“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ai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+ 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bj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form”</a:t>
                </a:r>
                <a:endParaRPr lang="en-US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 smtClean="0"/>
                  <a:t>Scalar multiplication:</a:t>
                </a:r>
                <a:endParaRPr lang="en-US" dirty="0"/>
              </a:p>
              <a:p>
                <a:pPr algn="ctr"/>
                <a:r>
                  <a:rPr lang="en-US" dirty="0" smtClean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(kb)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2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Find </a:t>
                </a:r>
                <a:r>
                  <a:rPr lang="en-US" b="0" dirty="0" smtClean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b="0" dirty="0" smtClean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:r>
                  <a:rPr lang="en-US" b="0" dirty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:</a:t>
                </a:r>
              </a:p>
              <a:p>
                <a:pPr>
                  <a:spcBef>
                    <a:spcPts val="0"/>
                  </a:spcBef>
                </a:pPr>
                <a:endParaRPr lang="en-US" sz="2000" b="0" dirty="0" smtClean="0"/>
              </a:p>
              <a:p>
                <a:pPr>
                  <a:spcBef>
                    <a:spcPts val="0"/>
                  </a:spcBef>
                </a:pPr>
                <a:r>
                  <a:rPr lang="en-US" b="0" dirty="0" smtClean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5(-3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+ 10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to Polar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as easy…</a:t>
                </a:r>
              </a:p>
              <a:p>
                <a:pPr algn="ctr"/>
                <a:r>
                  <a:rPr lang="en-US" dirty="0" smtClean="0"/>
                  <a:t>r 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algn="ctr"/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dirty="0" smtClean="0"/>
                  <a:t>y</a:t>
                </a:r>
                <a:r>
                  <a:rPr lang="en-US" i="1" dirty="0"/>
                  <a:t>/</a:t>
                </a:r>
                <a:r>
                  <a:rPr lang="en-US" dirty="0" smtClean="0"/>
                  <a:t>x)</a:t>
                </a:r>
              </a:p>
              <a:p>
                <a:r>
                  <a:rPr lang="en-US" dirty="0" smtClean="0"/>
                  <a:t>AND…</a:t>
                </a:r>
              </a:p>
              <a:p>
                <a:r>
                  <a:rPr lang="en-US" dirty="0"/>
                  <a:t>You have to be VERY careful with these </a:t>
                </a:r>
                <a:r>
                  <a:rPr lang="en-US" dirty="0" smtClean="0"/>
                  <a:t>to </a:t>
                </a:r>
                <a:r>
                  <a:rPr lang="en-US" dirty="0"/>
                  <a:t>get the right quadrant!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:r>
                  <a:rPr lang="en-US" b="0" dirty="0"/>
                  <a:t>7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:r>
                  <a:rPr lang="en-US" b="0" dirty="0"/>
                  <a:t>7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:</a:t>
                </a:r>
              </a:p>
              <a:p>
                <a:pPr>
                  <a:spcBef>
                    <a:spcPts val="0"/>
                  </a:spcBef>
                </a:pPr>
                <a:endParaRPr lang="en-US" sz="2000" b="0" dirty="0" smtClean="0"/>
              </a:p>
              <a:p>
                <a:pPr>
                  <a:spcBef>
                    <a:spcPts val="0"/>
                  </a:spcBef>
                </a:pPr>
                <a:r>
                  <a:rPr lang="en-US" b="0" dirty="0" smtClean="0"/>
                  <a:t>7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7</a:t>
                </a:r>
                <a:r>
                  <a:rPr lang="en-US" dirty="0" smtClean="0"/>
                  <a:t>(-2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-14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707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 smtClean="0"/>
                  <a:t>Vector addition: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= (a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(b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0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  <a:blipFill rotWithShape="1">
                <a:blip r:embed="rId2"/>
                <a:stretch>
                  <a:fillRect l="-2500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10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</a:t>
                </a:r>
                <a:r>
                  <a:rPr lang="en-US" dirty="0"/>
                  <a:t>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</a:t>
                </a:r>
                <a:r>
                  <a:rPr lang="en-US" dirty="0" smtClean="0"/>
                  <a:t>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</a:t>
                </a:r>
                <a:r>
                  <a:rPr lang="en-US" dirty="0" smtClean="0"/>
                  <a:t>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10600" cy="5638800"/>
              </a:xfrm>
              <a:blipFill rotWithShape="1">
                <a:blip r:embed="rId2"/>
                <a:stretch>
                  <a:fillRect l="-2477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  <a:blipFill rotWithShape="1">
                <a:blip r:embed="rId2"/>
                <a:stretch>
                  <a:fillRect l="-2500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- </a:t>
                </a:r>
                <a:r>
                  <a:rPr lang="en-US" dirty="0"/>
                  <a:t>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+ 8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r and </a:t>
            </a:r>
            <a:r>
              <a:rPr lang="en-US" i="1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Find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  <a:blipFill rotWithShape="1">
                <a:blip r:embed="rId2"/>
                <a:stretch>
                  <a:fillRect l="-2500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for: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				 and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2(3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</a:t>
                </a:r>
                <a:r>
                  <a:rPr lang="en-US" dirty="0" smtClean="0"/>
                  <a:t>4(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  =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:r>
                  <a:rPr lang="en-US" dirty="0" smtClean="0"/>
                  <a:t>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:r>
                  <a:rPr lang="en-US" dirty="0" smtClean="0"/>
                  <a:t>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 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- 1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  <a:blipFill rotWithShape="1">
                <a:blip r:embed="rId2"/>
                <a:stretch>
                  <a:fillRect l="-2500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 </a:t>
                </a:r>
                <a:r>
                  <a:rPr lang="en-US" dirty="0"/>
                  <a:t>what quadrant is the terminal point of the vector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located</a:t>
                </a:r>
                <a:r>
                  <a:rPr lang="en-US" dirty="0"/>
                  <a:t>?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0" y="2951946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</a:t>
            </a:r>
            <a:endParaRPr lang="en-US" sz="25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2951946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7577601" y="4856946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IV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5486400" y="4856946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III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5442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 </a:t>
                </a:r>
                <a:r>
                  <a:rPr lang="en-US" dirty="0"/>
                  <a:t>what quadrant is the terminal point of the vector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located</a:t>
                </a:r>
                <a:r>
                  <a:rPr lang="en-US" dirty="0"/>
                  <a:t>?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13 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0" y="2951946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</a:t>
            </a:r>
            <a:endParaRPr lang="en-US" sz="25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2951946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7577601" y="4856946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FF00"/>
                </a:solidFill>
              </a:rPr>
              <a:t>IV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4856946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III</a:t>
            </a:r>
            <a:endParaRPr lang="en-US" sz="25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20525" y="4137285"/>
            <a:ext cx="1309684" cy="772645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354033" y="40430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477000" y="20836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If </a:t>
                </a:r>
                <a:r>
                  <a:rPr lang="en-US" dirty="0"/>
                  <a:t>the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multiplied by </a:t>
                </a:r>
                <a:r>
                  <a:rPr lang="en-US" dirty="0" smtClean="0"/>
                  <a:t>the scalar </a:t>
                </a:r>
                <a:r>
                  <a:rPr lang="en-US" b="0" dirty="0"/>
                  <a:t>–2</a:t>
                </a:r>
                <a:r>
                  <a:rPr lang="en-US" dirty="0" smtClean="0"/>
                  <a:t>, in </a:t>
                </a:r>
                <a:r>
                  <a:rPr lang="en-US" dirty="0"/>
                  <a:t>which quadrant will the </a:t>
                </a:r>
                <a:r>
                  <a:rPr lang="en-US" dirty="0" smtClean="0"/>
                  <a:t>terminal </a:t>
                </a:r>
                <a:r>
                  <a:rPr lang="en-US" dirty="0"/>
                  <a:t>point of the product vector be</a:t>
                </a:r>
                <a:r>
                  <a:rPr lang="en-US" dirty="0" smtClean="0"/>
                  <a:t>?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b="0" dirty="0" smtClean="0"/>
                  <a:t>–2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If </a:t>
                </a:r>
                <a:r>
                  <a:rPr lang="en-US" dirty="0"/>
                  <a:t>the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is multiplied by a </a:t>
                </a:r>
                <a:r>
                  <a:rPr lang="en-US" dirty="0" smtClean="0"/>
                  <a:t>scalar, in </a:t>
                </a:r>
                <a:r>
                  <a:rPr lang="en-US" dirty="0"/>
                  <a:t>which quadrant will the </a:t>
                </a:r>
                <a:r>
                  <a:rPr lang="en-US" dirty="0" smtClean="0"/>
                  <a:t>terminal </a:t>
                </a:r>
                <a:r>
                  <a:rPr lang="en-US" dirty="0"/>
                  <a:t>point of the product vector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	</a:t>
                </a: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 smtClean="0">
                    <a:solidFill>
                      <a:srgbClr val="FFFF00"/>
                    </a:solidFill>
                  </a:rPr>
                  <a:t>–2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0" y="3544981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</a:t>
            </a:r>
            <a:endParaRPr lang="en-US" sz="25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3544981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7577601" y="544998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IV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5486400" y="5449981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III</a:t>
            </a:r>
            <a:endParaRPr lang="en-US" sz="25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71862" y="4253948"/>
            <a:ext cx="563216" cy="53671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770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 smtClean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rgbClr val="FFC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5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44600" y="4754443"/>
            <a:ext cx="1084481" cy="101912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component form describes lines in 2-D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can easily do 3-D “lines” (planes):</a:t>
                </a:r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write lines (planes</a:t>
            </a:r>
            <a:r>
              <a:rPr lang="en-US" smtClean="0"/>
              <a:t>… whatever) </a:t>
            </a:r>
            <a:r>
              <a:rPr lang="en-US" dirty="0" smtClean="0"/>
              <a:t>in n-D!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4551</Words>
  <Application>Microsoft Office PowerPoint</Application>
  <PresentationFormat>On-screen Show (4:3)</PresentationFormat>
  <Paragraphs>1211</Paragraphs>
  <Slides>158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59" baseType="lpstr">
      <vt:lpstr>Office Theme</vt:lpstr>
      <vt:lpstr>PowerPoint Presentation</vt:lpstr>
      <vt:lpstr>What’s Up?</vt:lpstr>
      <vt:lpstr>What’s Up?</vt:lpstr>
      <vt:lpstr>Review</vt:lpstr>
      <vt:lpstr>Polar Coordinates</vt:lpstr>
      <vt:lpstr>Polar Coordinates</vt:lpstr>
      <vt:lpstr>Polar to Rectangular</vt:lpstr>
      <vt:lpstr>Rectangular to Polar</vt:lpstr>
      <vt:lpstr>Polar Equations</vt:lpstr>
      <vt:lpstr>Polar Equations</vt:lpstr>
      <vt:lpstr>Polar Form</vt:lpstr>
      <vt:lpstr>Polar Form</vt:lpstr>
      <vt:lpstr>DeMoivre’s Theorem</vt:lpstr>
      <vt:lpstr>PowerPoint Presentation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Vectors</vt:lpstr>
      <vt:lpstr>Vectors</vt:lpstr>
      <vt:lpstr>Vectors</vt:lpstr>
      <vt:lpstr>PowerPoint Presentation</vt:lpstr>
      <vt:lpstr>PowerPoint Presentation</vt:lpstr>
      <vt:lpstr>Vectors</vt:lpstr>
      <vt:lpstr>PowerPoint Presentation</vt:lpstr>
      <vt:lpstr>PowerPoint Presentation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Questions?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Vectors</vt:lpstr>
      <vt:lpstr>Questions?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Vectors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Vectors</vt:lpstr>
      <vt:lpstr>Vectors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440</cp:revision>
  <dcterms:created xsi:type="dcterms:W3CDTF">2012-09-06T22:30:26Z</dcterms:created>
  <dcterms:modified xsi:type="dcterms:W3CDTF">2020-09-27T22:07:21Z</dcterms:modified>
</cp:coreProperties>
</file>