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437" r:id="rId3"/>
    <p:sldId id="525" r:id="rId4"/>
    <p:sldId id="440" r:id="rId5"/>
    <p:sldId id="524" r:id="rId6"/>
    <p:sldId id="442" r:id="rId7"/>
    <p:sldId id="443" r:id="rId8"/>
    <p:sldId id="444" r:id="rId9"/>
    <p:sldId id="445" r:id="rId10"/>
    <p:sldId id="446" r:id="rId11"/>
    <p:sldId id="447" r:id="rId12"/>
    <p:sldId id="448" r:id="rId13"/>
    <p:sldId id="2873" r:id="rId14"/>
    <p:sldId id="2879" r:id="rId15"/>
    <p:sldId id="449" r:id="rId16"/>
    <p:sldId id="470" r:id="rId17"/>
    <p:sldId id="471" r:id="rId18"/>
    <p:sldId id="450" r:id="rId19"/>
    <p:sldId id="526" r:id="rId20"/>
    <p:sldId id="451" r:id="rId21"/>
    <p:sldId id="452" r:id="rId22"/>
    <p:sldId id="455" r:id="rId23"/>
    <p:sldId id="2865" r:id="rId24"/>
    <p:sldId id="458" r:id="rId25"/>
    <p:sldId id="540" r:id="rId26"/>
    <p:sldId id="541" r:id="rId27"/>
    <p:sldId id="542" r:id="rId28"/>
    <p:sldId id="544" r:id="rId29"/>
    <p:sldId id="543" r:id="rId30"/>
    <p:sldId id="2861" r:id="rId31"/>
    <p:sldId id="463" r:id="rId32"/>
    <p:sldId id="2862" r:id="rId33"/>
    <p:sldId id="1893" r:id="rId34"/>
    <p:sldId id="383" r:id="rId35"/>
    <p:sldId id="384" r:id="rId36"/>
    <p:sldId id="2880" r:id="rId37"/>
    <p:sldId id="2881" r:id="rId38"/>
    <p:sldId id="426" r:id="rId39"/>
    <p:sldId id="385" r:id="rId40"/>
    <p:sldId id="518" r:id="rId41"/>
    <p:sldId id="400" r:id="rId42"/>
    <p:sldId id="401" r:id="rId43"/>
    <p:sldId id="472" r:id="rId44"/>
    <p:sldId id="416" r:id="rId45"/>
    <p:sldId id="402" r:id="rId46"/>
    <p:sldId id="475" r:id="rId47"/>
    <p:sldId id="476" r:id="rId48"/>
    <p:sldId id="477" r:id="rId49"/>
    <p:sldId id="474" r:id="rId50"/>
    <p:sldId id="478" r:id="rId51"/>
    <p:sldId id="479" r:id="rId52"/>
    <p:sldId id="480" r:id="rId53"/>
    <p:sldId id="482" r:id="rId54"/>
    <p:sldId id="483" r:id="rId55"/>
    <p:sldId id="484" r:id="rId56"/>
    <p:sldId id="485" r:id="rId57"/>
    <p:sldId id="481" r:id="rId58"/>
    <p:sldId id="489" r:id="rId59"/>
    <p:sldId id="488" r:id="rId60"/>
    <p:sldId id="490" r:id="rId61"/>
    <p:sldId id="491" r:id="rId62"/>
    <p:sldId id="492" r:id="rId63"/>
    <p:sldId id="493" r:id="rId64"/>
    <p:sldId id="494" r:id="rId65"/>
    <p:sldId id="495" r:id="rId66"/>
    <p:sldId id="496" r:id="rId67"/>
    <p:sldId id="497" r:id="rId68"/>
    <p:sldId id="498" r:id="rId69"/>
    <p:sldId id="499" r:id="rId70"/>
    <p:sldId id="500" r:id="rId71"/>
    <p:sldId id="534" r:id="rId72"/>
    <p:sldId id="501" r:id="rId73"/>
    <p:sldId id="502" r:id="rId74"/>
    <p:sldId id="503" r:id="rId75"/>
    <p:sldId id="486" r:id="rId76"/>
    <p:sldId id="504" r:id="rId77"/>
    <p:sldId id="409" r:id="rId78"/>
    <p:sldId id="510" r:id="rId79"/>
    <p:sldId id="511" r:id="rId80"/>
    <p:sldId id="512" r:id="rId81"/>
    <p:sldId id="513" r:id="rId82"/>
    <p:sldId id="514" r:id="rId83"/>
    <p:sldId id="509" r:id="rId84"/>
    <p:sldId id="508" r:id="rId85"/>
    <p:sldId id="506" r:id="rId86"/>
    <p:sldId id="507" r:id="rId87"/>
    <p:sldId id="420" r:id="rId88"/>
    <p:sldId id="421" r:id="rId89"/>
    <p:sldId id="422" r:id="rId90"/>
    <p:sldId id="423" r:id="rId91"/>
    <p:sldId id="535" r:id="rId92"/>
    <p:sldId id="536" r:id="rId93"/>
    <p:sldId id="537" r:id="rId94"/>
    <p:sldId id="515" r:id="rId95"/>
    <p:sldId id="516" r:id="rId96"/>
    <p:sldId id="404" r:id="rId97"/>
    <p:sldId id="405" r:id="rId98"/>
    <p:sldId id="406" r:id="rId99"/>
    <p:sldId id="517" r:id="rId100"/>
    <p:sldId id="418" r:id="rId101"/>
    <p:sldId id="419" r:id="rId102"/>
    <p:sldId id="538" r:id="rId103"/>
    <p:sldId id="522" r:id="rId104"/>
    <p:sldId id="434" r:id="rId105"/>
    <p:sldId id="2864" r:id="rId106"/>
    <p:sldId id="1829"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60" autoAdjust="0"/>
    <p:restoredTop sz="94660"/>
  </p:normalViewPr>
  <p:slideViewPr>
    <p:cSldViewPr>
      <p:cViewPr varScale="1">
        <p:scale>
          <a:sx n="96" d="100"/>
          <a:sy n="96" d="100"/>
        </p:scale>
        <p:origin x="198" y="10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83F948-6F4D-4B35-BC9C-974869DFBE17}" type="datetimeFigureOut">
              <a:rPr lang="en-US"/>
              <a:pPr>
                <a:defRPr/>
              </a:pPr>
              <a:t>1/17/2023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D6E839-25BB-45F5-AB88-328C3C0A5A1A}" type="slidenum">
              <a:rPr lang="en-US"/>
              <a:pPr>
                <a:defRPr/>
              </a:pPr>
              <a:t>‹#›</a:t>
            </a:fld>
            <a:endParaRPr lang="en-US"/>
          </a:p>
        </p:txBody>
      </p:sp>
    </p:spTree>
    <p:extLst>
      <p:ext uri="{BB962C8B-B14F-4D97-AF65-F5344CB8AC3E}">
        <p14:creationId xmlns:p14="http://schemas.microsoft.com/office/powerpoint/2010/main" val="14539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C34E3-800C-4979-B684-93BC93E97698}" type="datetimeFigureOut">
              <a:rPr lang="en-US" smtClean="0"/>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A6F80-B0AE-4235-8FE5-8F544AFCDF9F}" type="slidenum">
              <a:rPr lang="en-US" smtClean="0"/>
              <a:t>‹#›</a:t>
            </a:fld>
            <a:endParaRPr lang="en-US"/>
          </a:p>
        </p:txBody>
      </p:sp>
    </p:spTree>
    <p:extLst>
      <p:ext uri="{BB962C8B-B14F-4D97-AF65-F5344CB8AC3E}">
        <p14:creationId xmlns:p14="http://schemas.microsoft.com/office/powerpoint/2010/main" val="33190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A36BD3-F94E-4D8B-A794-F8C6D5B74247}" type="slidenum">
              <a:rPr lang="en-US" altLang="en-US" smtClean="0"/>
              <a:pPr>
                <a:defRPr/>
              </a:pPr>
              <a:t>5</a:t>
            </a:fld>
            <a:endParaRPr lang="en-US" altLang="en-US"/>
          </a:p>
        </p:txBody>
      </p:sp>
    </p:spTree>
    <p:extLst>
      <p:ext uri="{BB962C8B-B14F-4D97-AF65-F5344CB8AC3E}">
        <p14:creationId xmlns:p14="http://schemas.microsoft.com/office/powerpoint/2010/main" val="26550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A6F80-B0AE-4235-8FE5-8F544AFCDF9F}" type="slidenum">
              <a:rPr lang="en-US" smtClean="0"/>
              <a:t>38</a:t>
            </a:fld>
            <a:endParaRPr lang="en-US"/>
          </a:p>
        </p:txBody>
      </p:sp>
    </p:spTree>
    <p:extLst>
      <p:ext uri="{BB962C8B-B14F-4D97-AF65-F5344CB8AC3E}">
        <p14:creationId xmlns:p14="http://schemas.microsoft.com/office/powerpoint/2010/main" val="316096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4329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5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732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97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64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153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83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6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73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46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1 Part 1</a:t>
            </a:r>
            <a:r>
              <a:rPr lang="en-US" altLang="en-US" sz="75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Course Outcomes</a:t>
            </a:r>
          </a:p>
        </p:txBody>
      </p:sp>
      <p:sp>
        <p:nvSpPr>
          <p:cNvPr id="9219" name="Content Placeholder 2"/>
          <p:cNvSpPr>
            <a:spLocks noGrp="1"/>
          </p:cNvSpPr>
          <p:nvPr>
            <p:ph idx="1"/>
          </p:nvPr>
        </p:nvSpPr>
        <p:spPr/>
        <p:txBody>
          <a:bodyPr/>
          <a:lstStyle/>
          <a:p>
            <a:r>
              <a:rPr lang="en-US" altLang="en-US" dirty="0"/>
              <a:t>The Greeks had this idea, too!</a:t>
            </a:r>
          </a:p>
          <a:p>
            <a:pPr algn="ctr"/>
            <a:r>
              <a:rPr lang="en-US" altLang="en-US" dirty="0" err="1"/>
              <a:t>ako</a:t>
            </a:r>
            <a:r>
              <a:rPr lang="el-GR" altLang="en-US" dirty="0"/>
              <a:t>έ</a:t>
            </a:r>
            <a:r>
              <a:rPr lang="en-US" altLang="en-US" dirty="0"/>
              <a:t> vs </a:t>
            </a:r>
            <a:r>
              <a:rPr lang="el-GR" altLang="en-US" dirty="0"/>
              <a:t>ο</a:t>
            </a:r>
            <a:r>
              <a:rPr lang="el-GR" altLang="en-US" sz="4700" dirty="0"/>
              <a:t>π</a:t>
            </a:r>
            <a:r>
              <a:rPr lang="el-GR" altLang="en-US" dirty="0"/>
              <a:t>σις</a:t>
            </a:r>
            <a:endParaRPr lang="en-US" altLang="en-US" dirty="0"/>
          </a:p>
        </p:txBody>
      </p:sp>
      <p:sp>
        <p:nvSpPr>
          <p:cNvPr id="3" name="TextBox 2">
            <a:extLst>
              <a:ext uri="{FF2B5EF4-FFF2-40B4-BE49-F238E27FC236}">
                <a16:creationId xmlns:a16="http://schemas.microsoft.com/office/drawing/2014/main" id="{0A63CA7A-2547-C716-2C9E-D7899BDF8526}"/>
              </a:ext>
            </a:extLst>
          </p:cNvPr>
          <p:cNvSpPr txBox="1"/>
          <p:nvPr/>
        </p:nvSpPr>
        <p:spPr>
          <a:xfrm>
            <a:off x="5486400" y="2799987"/>
            <a:ext cx="2743200" cy="646331"/>
          </a:xfrm>
          <a:prstGeom prst="rect">
            <a:avLst/>
          </a:prstGeom>
          <a:noFill/>
        </p:spPr>
        <p:txBody>
          <a:bodyPr wrap="square">
            <a:spAutoFit/>
          </a:bodyPr>
          <a:lstStyle/>
          <a:p>
            <a:r>
              <a:rPr lang="en-US" altLang="en-US" dirty="0"/>
              <a:t>“</a:t>
            </a:r>
            <a:r>
              <a:rPr lang="en-US" altLang="en-US" dirty="0" err="1"/>
              <a:t>opsis</a:t>
            </a:r>
            <a:r>
              <a:rPr lang="en-US" altLang="en-US" dirty="0"/>
              <a:t>” – from which we get words like “optical”</a:t>
            </a:r>
            <a:endParaRPr lang="en-US" dirty="0"/>
          </a:p>
        </p:txBody>
      </p:sp>
      <p:sp>
        <p:nvSpPr>
          <p:cNvPr id="4" name="TextBox 3">
            <a:extLst>
              <a:ext uri="{FF2B5EF4-FFF2-40B4-BE49-F238E27FC236}">
                <a16:creationId xmlns:a16="http://schemas.microsoft.com/office/drawing/2014/main" id="{5B4E5AE8-26AE-CEA7-CA01-0254CC390FF7}"/>
              </a:ext>
            </a:extLst>
          </p:cNvPr>
          <p:cNvSpPr txBox="1"/>
          <p:nvPr/>
        </p:nvSpPr>
        <p:spPr>
          <a:xfrm>
            <a:off x="3048000" y="2799987"/>
            <a:ext cx="914400" cy="369332"/>
          </a:xfrm>
          <a:prstGeom prst="rect">
            <a:avLst/>
          </a:prstGeom>
          <a:noFill/>
        </p:spPr>
        <p:txBody>
          <a:bodyPr wrap="square">
            <a:spAutoFit/>
          </a:bodyPr>
          <a:lstStyle/>
          <a:p>
            <a:r>
              <a:rPr lang="en-US" altLang="en-US" dirty="0"/>
              <a:t>“</a:t>
            </a:r>
            <a:r>
              <a:rPr lang="en-US" altLang="en-US" dirty="0" err="1"/>
              <a:t>akoe</a:t>
            </a:r>
            <a:r>
              <a:rPr lang="en-US" altLang="en-US" dirty="0"/>
              <a:t>”</a:t>
            </a:r>
            <a:endParaRPr lang="en-US" dirty="0"/>
          </a:p>
        </p:txBody>
      </p:sp>
    </p:spTree>
    <p:extLst>
      <p:ext uri="{BB962C8B-B14F-4D97-AF65-F5344CB8AC3E}">
        <p14:creationId xmlns:p14="http://schemas.microsoft.com/office/powerpoint/2010/main" val="4882541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Limits</a:t>
            </a:r>
          </a:p>
        </p:txBody>
      </p:sp>
      <p:sp>
        <p:nvSpPr>
          <p:cNvPr id="56323" name="Content Placeholder 2"/>
          <p:cNvSpPr>
            <a:spLocks noGrp="1"/>
          </p:cNvSpPr>
          <p:nvPr>
            <p:ph idx="1"/>
          </p:nvPr>
        </p:nvSpPr>
        <p:spPr>
          <a:xfrm>
            <a:off x="474453" y="914400"/>
            <a:ext cx="8229600" cy="5638800"/>
          </a:xfrm>
        </p:spPr>
        <p:txBody>
          <a:bodyPr/>
          <a:lstStyle/>
          <a:p>
            <a:r>
              <a:rPr lang="en-US" altLang="en-US" dirty="0"/>
              <a:t>We write this as:</a:t>
            </a:r>
          </a:p>
          <a:p>
            <a:pPr>
              <a:spcBef>
                <a:spcPts val="0"/>
              </a:spcBef>
            </a:pPr>
            <a:r>
              <a:rPr lang="en-US" altLang="en-US" dirty="0"/>
              <a:t>		  </a:t>
            </a:r>
            <a:r>
              <a:rPr lang="en-US" altLang="en-US" dirty="0" err="1"/>
              <a:t>lim</a:t>
            </a:r>
            <a:r>
              <a:rPr lang="en-US" altLang="en-US" dirty="0"/>
              <a:t>   = 64</a:t>
            </a:r>
          </a:p>
          <a:p>
            <a:pPr>
              <a:lnSpc>
                <a:spcPts val="1500"/>
              </a:lnSpc>
              <a:spcBef>
                <a:spcPts val="0"/>
              </a:spcBef>
            </a:pPr>
            <a:r>
              <a:rPr lang="en-US" altLang="en-US" sz="2000" dirty="0"/>
              <a:t>      change in time </a:t>
            </a:r>
            <a:r>
              <a:rPr lang="en-US" altLang="en-US" sz="2000" dirty="0">
                <a:sym typeface="Symbol" pitchFamily="18" charset="2"/>
              </a:rPr>
              <a:t>0</a:t>
            </a:r>
            <a:endParaRPr lang="en-US" altLang="en-US" sz="2000" dirty="0"/>
          </a:p>
          <a:p>
            <a:pPr algn="ctr">
              <a:spcBef>
                <a:spcPts val="0"/>
              </a:spcBef>
            </a:pPr>
            <a:r>
              <a:rPr lang="en-US" altLang="en-US" dirty="0"/>
              <a:t>or</a:t>
            </a:r>
          </a:p>
          <a:p>
            <a:pPr>
              <a:spcBef>
                <a:spcPts val="0"/>
              </a:spcBef>
            </a:pPr>
            <a:r>
              <a:rPr lang="en-US" altLang="en-US" dirty="0"/>
              <a:t>		  </a:t>
            </a:r>
            <a:r>
              <a:rPr lang="en-US" altLang="en-US" dirty="0" err="1"/>
              <a:t>lim</a:t>
            </a:r>
            <a:r>
              <a:rPr lang="en-US" altLang="en-US" dirty="0"/>
              <a:t>   = 64</a:t>
            </a:r>
          </a:p>
          <a:p>
            <a:pPr>
              <a:lnSpc>
                <a:spcPts val="1500"/>
              </a:lnSpc>
              <a:spcBef>
                <a:spcPts val="0"/>
              </a:spcBef>
            </a:pPr>
            <a:r>
              <a:rPr lang="en-US" altLang="en-US" sz="2800" dirty="0"/>
              <a:t>	     </a:t>
            </a:r>
            <a:r>
              <a:rPr lang="en-US" altLang="en-US" sz="2000" dirty="0"/>
              <a:t>∆time </a:t>
            </a:r>
            <a:r>
              <a:rPr lang="en-US" altLang="en-US" sz="2000" dirty="0">
                <a:sym typeface="Symbol" pitchFamily="18" charset="2"/>
              </a:rPr>
              <a:t>0</a:t>
            </a:r>
            <a:endParaRPr lang="en-US" altLang="en-US" sz="2000" dirty="0"/>
          </a:p>
          <a:p>
            <a:pPr algn="ctr">
              <a:spcBef>
                <a:spcPts val="0"/>
              </a:spcBef>
            </a:pPr>
            <a:r>
              <a:rPr lang="en-US" altLang="en-US" dirty="0"/>
              <a:t>or</a:t>
            </a:r>
          </a:p>
          <a:p>
            <a:pPr>
              <a:spcBef>
                <a:spcPts val="0"/>
              </a:spcBef>
            </a:pPr>
            <a:r>
              <a:rPr lang="en-US" altLang="en-US" dirty="0"/>
              <a:t>		  </a:t>
            </a:r>
            <a:r>
              <a:rPr lang="en-US" altLang="en-US" dirty="0" err="1"/>
              <a:t>lim</a:t>
            </a:r>
            <a:r>
              <a:rPr lang="en-US" altLang="en-US" dirty="0"/>
              <a:t>   = 64</a:t>
            </a:r>
          </a:p>
          <a:p>
            <a:pPr>
              <a:lnSpc>
                <a:spcPts val="1500"/>
              </a:lnSpc>
              <a:spcBef>
                <a:spcPts val="0"/>
              </a:spcBef>
            </a:pPr>
            <a:r>
              <a:rPr lang="en-US" altLang="en-US" sz="2800" dirty="0"/>
              <a:t>	        </a:t>
            </a:r>
            <a:r>
              <a:rPr lang="en-US" altLang="en-US" sz="2000" dirty="0"/>
              <a:t>∆t </a:t>
            </a:r>
            <a:r>
              <a:rPr lang="en-US" altLang="en-US" sz="2000" dirty="0">
                <a:sym typeface="Symbol" pitchFamily="18" charset="2"/>
              </a:rPr>
              <a:t>0</a:t>
            </a:r>
            <a:endParaRPr lang="en-US" altLang="en-US" sz="2000" dirty="0"/>
          </a:p>
          <a:p>
            <a:pPr algn="ctr">
              <a:spcBef>
                <a:spcPts val="0"/>
              </a:spcBef>
            </a:pPr>
            <a:r>
              <a:rPr lang="en-US" altLang="en-US" dirty="0"/>
              <a:t>or</a:t>
            </a:r>
          </a:p>
          <a:p>
            <a:pPr>
              <a:spcBef>
                <a:spcPts val="0"/>
              </a:spcBef>
            </a:pPr>
            <a:r>
              <a:rPr lang="en-US" altLang="en-US" dirty="0"/>
              <a:t>	   </a:t>
            </a:r>
            <a:r>
              <a:rPr lang="en-US" altLang="en-US" dirty="0" err="1"/>
              <a:t>lim</a:t>
            </a:r>
            <a:r>
              <a:rPr lang="en-US" altLang="en-US" dirty="0"/>
              <a:t>(</a:t>
            </a:r>
            <a:r>
              <a:rPr lang="en-US" altLang="en-US" sz="4000" dirty="0"/>
              <a:t>∆t </a:t>
            </a:r>
            <a:r>
              <a:rPr lang="en-US" altLang="en-US" sz="4000" dirty="0">
                <a:sym typeface="Symbol" pitchFamily="18" charset="2"/>
              </a:rPr>
              <a:t>0)</a:t>
            </a:r>
            <a:r>
              <a:rPr lang="en-US" altLang="en-US" dirty="0"/>
              <a:t> = 64</a:t>
            </a:r>
          </a:p>
          <a:p>
            <a:pPr>
              <a:spcBef>
                <a:spcPts val="0"/>
              </a:spcBef>
            </a:pPr>
            <a:endParaRPr lang="en-US" altLang="en-US" dirty="0"/>
          </a:p>
          <a:p>
            <a:pPr algn="ctr"/>
            <a:endParaRPr lang="en-US" alt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A1ECBB-41EE-4641-88A3-E540E0E876EA}"/>
                  </a:ext>
                </a:extLst>
              </p:cNvPr>
              <p:cNvSpPr txBox="1"/>
              <p:nvPr/>
            </p:nvSpPr>
            <p:spPr>
              <a:xfrm>
                <a:off x="6172200" y="2133709"/>
                <a:ext cx="1371600" cy="3654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64</m:t>
                          </m:r>
                        </m:e>
                      </m:func>
                    </m:oMath>
                  </m:oMathPara>
                </a14:m>
                <a:endParaRPr lang="en-US" dirty="0"/>
              </a:p>
            </p:txBody>
          </p:sp>
        </mc:Choice>
        <mc:Fallback xmlns="">
          <p:sp>
            <p:nvSpPr>
              <p:cNvPr id="2" name="TextBox 1">
                <a:extLst>
                  <a:ext uri="{FF2B5EF4-FFF2-40B4-BE49-F238E27FC236}">
                    <a16:creationId xmlns:a16="http://schemas.microsoft.com/office/drawing/2014/main" id="{C1A1ECBB-41EE-4641-88A3-E540E0E876EA}"/>
                  </a:ext>
                </a:extLst>
              </p:cNvPr>
              <p:cNvSpPr txBox="1">
                <a:spLocks noRot="1" noChangeAspect="1" noMove="1" noResize="1" noEditPoints="1" noAdjustHandles="1" noChangeArrowheads="1" noChangeShapeType="1" noTextEdit="1"/>
              </p:cNvSpPr>
              <p:nvPr/>
            </p:nvSpPr>
            <p:spPr>
              <a:xfrm>
                <a:off x="6172200" y="2133709"/>
                <a:ext cx="1371600" cy="365421"/>
              </a:xfrm>
              <a:prstGeom prst="rect">
                <a:avLst/>
              </a:prstGeom>
              <a:blipFill>
                <a:blip r:embed="rId2"/>
                <a:stretch>
                  <a:fillRect b="-15000"/>
                </a:stretch>
              </a:blipFill>
            </p:spPr>
            <p:txBody>
              <a:bodyPr/>
              <a:lstStyle/>
              <a:p>
                <a:r>
                  <a:rPr lang="en-US">
                    <a:noFill/>
                  </a:rPr>
                  <a:t> </a:t>
                </a:r>
              </a:p>
            </p:txBody>
          </p:sp>
        </mc:Fallback>
      </mc:AlternateContent>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57200" y="838200"/>
            <a:ext cx="8229600" cy="5638800"/>
          </a:xfrm>
        </p:spPr>
        <p:txBody>
          <a:bodyPr/>
          <a:lstStyle/>
          <a:p>
            <a:r>
              <a:rPr lang="en-US" altLang="en-US" dirty="0"/>
              <a:t>What would you estimate your instantaneous velocity would be at t=2?</a:t>
            </a:r>
          </a:p>
          <a:p>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766965032"/>
              </p:ext>
            </p:extLst>
          </p:nvPr>
        </p:nvGraphicFramePr>
        <p:xfrm>
          <a:off x="609600" y="2971800"/>
          <a:ext cx="7924800" cy="1279708"/>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639763">
                <a:tc>
                  <a:txBody>
                    <a:bodyPr/>
                    <a:lstStyle/>
                    <a:p>
                      <a:r>
                        <a:rPr lang="en-US" sz="1800" dirty="0">
                          <a:solidFill>
                            <a:schemeClr val="tx1"/>
                          </a:solidFill>
                        </a:rPr>
                        <a:t>Time Interval</a:t>
                      </a:r>
                    </a:p>
                  </a:txBody>
                  <a:tcPr marT="45607" marB="45607">
                    <a:solidFill>
                      <a:srgbClr val="C00000"/>
                    </a:solidFill>
                  </a:tcPr>
                </a:tc>
                <a:tc>
                  <a:txBody>
                    <a:bodyPr/>
                    <a:lstStyle/>
                    <a:p>
                      <a:r>
                        <a:rPr lang="en-US" sz="1800" dirty="0">
                          <a:solidFill>
                            <a:schemeClr val="tx1"/>
                          </a:solidFill>
                        </a:rPr>
                        <a:t>[2,3]</a:t>
                      </a:r>
                    </a:p>
                  </a:txBody>
                  <a:tcPr marT="45607" marB="45607">
                    <a:solidFill>
                      <a:srgbClr val="C00000"/>
                    </a:solidFill>
                  </a:tcPr>
                </a:tc>
                <a:tc>
                  <a:txBody>
                    <a:bodyPr/>
                    <a:lstStyle/>
                    <a:p>
                      <a:r>
                        <a:rPr lang="en-US" sz="1800" dirty="0">
                          <a:solidFill>
                            <a:schemeClr val="tx1"/>
                          </a:solidFill>
                        </a:rPr>
                        <a:t>[2,2.5]</a:t>
                      </a:r>
                    </a:p>
                  </a:txBody>
                  <a:tcPr marT="45607" marB="45607">
                    <a:solidFill>
                      <a:srgbClr val="C00000"/>
                    </a:solidFill>
                  </a:tcPr>
                </a:tc>
                <a:tc>
                  <a:txBody>
                    <a:bodyPr/>
                    <a:lstStyle/>
                    <a:p>
                      <a:r>
                        <a:rPr lang="en-US" sz="1800" dirty="0">
                          <a:solidFill>
                            <a:schemeClr val="tx1"/>
                          </a:solidFill>
                        </a:rPr>
                        <a:t>[2,2.1]</a:t>
                      </a:r>
                    </a:p>
                  </a:txBody>
                  <a:tcPr marT="45607" marB="45607">
                    <a:solidFill>
                      <a:srgbClr val="C00000"/>
                    </a:solidFill>
                  </a:tcPr>
                </a:tc>
                <a:tc>
                  <a:txBody>
                    <a:bodyPr/>
                    <a:lstStyle/>
                    <a:p>
                      <a:r>
                        <a:rPr lang="en-US" sz="1800" dirty="0">
                          <a:solidFill>
                            <a:schemeClr val="tx1"/>
                          </a:solidFill>
                        </a:rPr>
                        <a:t>[2,2.01]</a:t>
                      </a:r>
                    </a:p>
                  </a:txBody>
                  <a:tcPr marT="45607" marB="45607">
                    <a:solidFill>
                      <a:srgbClr val="C00000"/>
                    </a:solidFill>
                  </a:tcPr>
                </a:tc>
                <a:tc>
                  <a:txBody>
                    <a:bodyPr/>
                    <a:lstStyle/>
                    <a:p>
                      <a:r>
                        <a:rPr lang="en-US" sz="1800" dirty="0">
                          <a:solidFill>
                            <a:schemeClr val="tx1"/>
                          </a:solidFill>
                        </a:rPr>
                        <a:t>[2,2.001]</a:t>
                      </a:r>
                    </a:p>
                  </a:txBody>
                  <a:tcPr marT="45607" marB="45607">
                    <a:solidFill>
                      <a:srgbClr val="C00000"/>
                    </a:solidFill>
                  </a:tcPr>
                </a:tc>
                <a:extLst>
                  <a:ext uri="{0D108BD9-81ED-4DB2-BD59-A6C34878D82A}">
                    <a16:rowId xmlns:a16="http://schemas.microsoft.com/office/drawing/2014/main" val="10000"/>
                  </a:ext>
                </a:extLst>
              </a:tr>
              <a:tr h="639763">
                <a:tc>
                  <a:txBody>
                    <a:bodyPr/>
                    <a:lstStyle/>
                    <a:p>
                      <a:r>
                        <a:rPr lang="en-US" sz="1800" b="1" dirty="0">
                          <a:solidFill>
                            <a:schemeClr val="tx1"/>
                          </a:solidFill>
                        </a:rPr>
                        <a:t>Average Speed</a:t>
                      </a:r>
                    </a:p>
                  </a:txBody>
                  <a:tcPr marT="45607" marB="45607">
                    <a:solidFill>
                      <a:srgbClr val="0070C0"/>
                    </a:solidFill>
                  </a:tcPr>
                </a:tc>
                <a:tc>
                  <a:txBody>
                    <a:bodyPr/>
                    <a:lstStyle/>
                    <a:p>
                      <a:r>
                        <a:rPr lang="en-US" sz="1800" b="1" dirty="0">
                          <a:solidFill>
                            <a:schemeClr val="tx1"/>
                          </a:solidFill>
                        </a:rPr>
                        <a:t>22.4682 mph</a:t>
                      </a:r>
                    </a:p>
                  </a:txBody>
                  <a:tcPr marT="45607" marB="45607">
                    <a:solidFill>
                      <a:srgbClr val="0070C0"/>
                    </a:solidFill>
                  </a:tcPr>
                </a:tc>
                <a:tc>
                  <a:txBody>
                    <a:bodyPr/>
                    <a:lstStyle/>
                    <a:p>
                      <a:r>
                        <a:rPr lang="en-US" sz="1800" b="1" dirty="0">
                          <a:solidFill>
                            <a:schemeClr val="tx1"/>
                          </a:solidFill>
                        </a:rPr>
                        <a:t>23.7187</a:t>
                      </a:r>
                    </a:p>
                    <a:p>
                      <a:r>
                        <a:rPr lang="en-US" sz="1800" b="1" dirty="0">
                          <a:solidFill>
                            <a:schemeClr val="tx1"/>
                          </a:solidFill>
                        </a:rPr>
                        <a:t>mph</a:t>
                      </a:r>
                    </a:p>
                  </a:txBody>
                  <a:tcPr marT="45607" marB="45607">
                    <a:solidFill>
                      <a:srgbClr val="0070C0"/>
                    </a:solidFill>
                  </a:tcPr>
                </a:tc>
                <a:tc>
                  <a:txBody>
                    <a:bodyPr/>
                    <a:lstStyle/>
                    <a:p>
                      <a:r>
                        <a:rPr lang="en-US" sz="1800" b="1" dirty="0">
                          <a:solidFill>
                            <a:schemeClr val="tx1"/>
                          </a:solidFill>
                        </a:rPr>
                        <a:t>24.5307</a:t>
                      </a:r>
                    </a:p>
                    <a:p>
                      <a:r>
                        <a:rPr lang="en-US" sz="1800" b="1" dirty="0">
                          <a:solidFill>
                            <a:schemeClr val="tx1"/>
                          </a:solidFill>
                        </a:rPr>
                        <a:t>mph</a:t>
                      </a:r>
                    </a:p>
                  </a:txBody>
                  <a:tcPr marT="45607" marB="45607">
                    <a:solidFill>
                      <a:srgbClr val="0070C0"/>
                    </a:solidFill>
                  </a:tcPr>
                </a:tc>
                <a:tc>
                  <a:txBody>
                    <a:bodyPr/>
                    <a:lstStyle/>
                    <a:p>
                      <a:r>
                        <a:rPr lang="en-US" sz="1800" b="1" dirty="0">
                          <a:solidFill>
                            <a:schemeClr val="tx1"/>
                          </a:solidFill>
                        </a:rPr>
                        <a:t>24.9851</a:t>
                      </a:r>
                    </a:p>
                    <a:p>
                      <a:r>
                        <a:rPr lang="en-US" sz="1800" b="1" dirty="0">
                          <a:solidFill>
                            <a:schemeClr val="tx1"/>
                          </a:solidFill>
                        </a:rPr>
                        <a:t>mph</a:t>
                      </a:r>
                    </a:p>
                  </a:txBody>
                  <a:tcPr marT="45607" marB="45607">
                    <a:solidFill>
                      <a:srgbClr val="0070C0"/>
                    </a:solidFill>
                  </a:tcPr>
                </a:tc>
                <a:tc>
                  <a:txBody>
                    <a:bodyPr/>
                    <a:lstStyle/>
                    <a:p>
                      <a:r>
                        <a:rPr lang="en-US" sz="1800" b="1" dirty="0">
                          <a:solidFill>
                            <a:schemeClr val="tx1"/>
                          </a:solidFill>
                        </a:rPr>
                        <a:t>24.9936</a:t>
                      </a:r>
                    </a:p>
                    <a:p>
                      <a:r>
                        <a:rPr lang="en-US" sz="1800" b="1" dirty="0">
                          <a:solidFill>
                            <a:schemeClr val="tx1"/>
                          </a:solidFill>
                        </a:rPr>
                        <a:t>mph</a:t>
                      </a:r>
                    </a:p>
                  </a:txBody>
                  <a:tcPr marT="45607" marB="45607">
                    <a:solidFill>
                      <a:srgbClr val="0070C0"/>
                    </a:solidFill>
                  </a:tcPr>
                </a:tc>
                <a:extLst>
                  <a:ext uri="{0D108BD9-81ED-4DB2-BD59-A6C34878D82A}">
                    <a16:rowId xmlns:a16="http://schemas.microsoft.com/office/drawing/2014/main" val="10001"/>
                  </a:ext>
                </a:extLst>
              </a:tr>
            </a:tbl>
          </a:graphicData>
        </a:graphic>
      </p:graphicFrame>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7</a:t>
            </a:r>
            <a:endParaRPr lang="en-US" altLang="en-US" sz="2400" i="1" dirty="0">
              <a:solidFill>
                <a:schemeClr val="folHlink"/>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57200" y="838200"/>
            <a:ext cx="8229600" cy="5638800"/>
          </a:xfrm>
        </p:spPr>
        <p:txBody>
          <a:bodyPr/>
          <a:lstStyle/>
          <a:p>
            <a:r>
              <a:rPr lang="en-US" altLang="en-US" dirty="0"/>
              <a:t>What would you estimate your instantaneous velocity would be at t=2?</a:t>
            </a:r>
          </a:p>
          <a:p>
            <a:endParaRPr lang="en-US" altLang="en-US" dirty="0"/>
          </a:p>
          <a:p>
            <a:endParaRPr lang="en-US" altLang="en-US" dirty="0"/>
          </a:p>
          <a:p>
            <a:r>
              <a:rPr lang="en-US" altLang="en-US" dirty="0"/>
              <a:t>Again, this is </a:t>
            </a:r>
            <a:r>
              <a:rPr lang="en-US" altLang="en-US" dirty="0" err="1"/>
              <a:t>kinda</a:t>
            </a:r>
            <a:r>
              <a:rPr lang="en-US" altLang="en-US" dirty="0"/>
              <a:t> in the eyes of the beholder… I’d go with </a:t>
            </a:r>
            <a:r>
              <a:rPr lang="en-US" altLang="en-US" dirty="0">
                <a:solidFill>
                  <a:srgbClr val="FFFF00"/>
                </a:solidFill>
              </a:rPr>
              <a:t>25mph</a:t>
            </a:r>
          </a:p>
          <a:p>
            <a:endParaRPr lang="en-US" altLang="en-US" dirty="0"/>
          </a:p>
        </p:txBody>
      </p:sp>
      <p:graphicFrame>
        <p:nvGraphicFramePr>
          <p:cNvPr id="4" name="Table 3"/>
          <p:cNvGraphicFramePr>
            <a:graphicFrameLocks noGrp="1"/>
          </p:cNvGraphicFramePr>
          <p:nvPr/>
        </p:nvGraphicFramePr>
        <p:xfrm>
          <a:off x="609600" y="2971800"/>
          <a:ext cx="7924800" cy="1279708"/>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639763">
                <a:tc>
                  <a:txBody>
                    <a:bodyPr/>
                    <a:lstStyle/>
                    <a:p>
                      <a:r>
                        <a:rPr lang="en-US" sz="1800" dirty="0">
                          <a:solidFill>
                            <a:schemeClr val="tx1"/>
                          </a:solidFill>
                        </a:rPr>
                        <a:t>Time Interval</a:t>
                      </a:r>
                    </a:p>
                  </a:txBody>
                  <a:tcPr marT="45607" marB="45607">
                    <a:solidFill>
                      <a:srgbClr val="C00000"/>
                    </a:solidFill>
                  </a:tcPr>
                </a:tc>
                <a:tc>
                  <a:txBody>
                    <a:bodyPr/>
                    <a:lstStyle/>
                    <a:p>
                      <a:r>
                        <a:rPr lang="en-US" sz="1800" dirty="0">
                          <a:solidFill>
                            <a:schemeClr val="tx1"/>
                          </a:solidFill>
                        </a:rPr>
                        <a:t>[2,3]</a:t>
                      </a:r>
                    </a:p>
                  </a:txBody>
                  <a:tcPr marT="45607" marB="45607">
                    <a:solidFill>
                      <a:srgbClr val="C00000"/>
                    </a:solidFill>
                  </a:tcPr>
                </a:tc>
                <a:tc>
                  <a:txBody>
                    <a:bodyPr/>
                    <a:lstStyle/>
                    <a:p>
                      <a:r>
                        <a:rPr lang="en-US" sz="1800" dirty="0">
                          <a:solidFill>
                            <a:schemeClr val="tx1"/>
                          </a:solidFill>
                        </a:rPr>
                        <a:t>[2,2.5]</a:t>
                      </a:r>
                    </a:p>
                  </a:txBody>
                  <a:tcPr marT="45607" marB="45607">
                    <a:solidFill>
                      <a:srgbClr val="C00000"/>
                    </a:solidFill>
                  </a:tcPr>
                </a:tc>
                <a:tc>
                  <a:txBody>
                    <a:bodyPr/>
                    <a:lstStyle/>
                    <a:p>
                      <a:r>
                        <a:rPr lang="en-US" sz="1800" dirty="0">
                          <a:solidFill>
                            <a:schemeClr val="tx1"/>
                          </a:solidFill>
                        </a:rPr>
                        <a:t>[2,2.1]</a:t>
                      </a:r>
                    </a:p>
                  </a:txBody>
                  <a:tcPr marT="45607" marB="45607">
                    <a:solidFill>
                      <a:srgbClr val="C00000"/>
                    </a:solidFill>
                  </a:tcPr>
                </a:tc>
                <a:tc>
                  <a:txBody>
                    <a:bodyPr/>
                    <a:lstStyle/>
                    <a:p>
                      <a:r>
                        <a:rPr lang="en-US" sz="1800" dirty="0">
                          <a:solidFill>
                            <a:schemeClr val="tx1"/>
                          </a:solidFill>
                        </a:rPr>
                        <a:t>[2,2.01]</a:t>
                      </a:r>
                    </a:p>
                  </a:txBody>
                  <a:tcPr marT="45607" marB="45607">
                    <a:solidFill>
                      <a:srgbClr val="C00000"/>
                    </a:solidFill>
                  </a:tcPr>
                </a:tc>
                <a:tc>
                  <a:txBody>
                    <a:bodyPr/>
                    <a:lstStyle/>
                    <a:p>
                      <a:r>
                        <a:rPr lang="en-US" sz="1800" dirty="0">
                          <a:solidFill>
                            <a:schemeClr val="tx1"/>
                          </a:solidFill>
                        </a:rPr>
                        <a:t>[2,2.001]</a:t>
                      </a:r>
                    </a:p>
                  </a:txBody>
                  <a:tcPr marT="45607" marB="45607">
                    <a:solidFill>
                      <a:srgbClr val="C00000"/>
                    </a:solidFill>
                  </a:tcPr>
                </a:tc>
                <a:extLst>
                  <a:ext uri="{0D108BD9-81ED-4DB2-BD59-A6C34878D82A}">
                    <a16:rowId xmlns:a16="http://schemas.microsoft.com/office/drawing/2014/main" val="10000"/>
                  </a:ext>
                </a:extLst>
              </a:tr>
              <a:tr h="639763">
                <a:tc>
                  <a:txBody>
                    <a:bodyPr/>
                    <a:lstStyle/>
                    <a:p>
                      <a:r>
                        <a:rPr lang="en-US" sz="1800" b="1" dirty="0">
                          <a:solidFill>
                            <a:schemeClr val="tx1"/>
                          </a:solidFill>
                        </a:rPr>
                        <a:t>Average Speed</a:t>
                      </a:r>
                    </a:p>
                  </a:txBody>
                  <a:tcPr marT="45607" marB="45607">
                    <a:solidFill>
                      <a:srgbClr val="0070C0"/>
                    </a:solidFill>
                  </a:tcPr>
                </a:tc>
                <a:tc>
                  <a:txBody>
                    <a:bodyPr/>
                    <a:lstStyle/>
                    <a:p>
                      <a:r>
                        <a:rPr lang="en-US" sz="1800" b="1" dirty="0">
                          <a:solidFill>
                            <a:schemeClr val="tx1"/>
                          </a:solidFill>
                        </a:rPr>
                        <a:t>22.4682 mph</a:t>
                      </a:r>
                    </a:p>
                  </a:txBody>
                  <a:tcPr marT="45607" marB="45607">
                    <a:solidFill>
                      <a:srgbClr val="0070C0"/>
                    </a:solidFill>
                  </a:tcPr>
                </a:tc>
                <a:tc>
                  <a:txBody>
                    <a:bodyPr/>
                    <a:lstStyle/>
                    <a:p>
                      <a:r>
                        <a:rPr lang="en-US" sz="1800" b="1" dirty="0">
                          <a:solidFill>
                            <a:schemeClr val="tx1"/>
                          </a:solidFill>
                        </a:rPr>
                        <a:t>23.7187</a:t>
                      </a:r>
                    </a:p>
                    <a:p>
                      <a:r>
                        <a:rPr lang="en-US" sz="1800" b="1" dirty="0">
                          <a:solidFill>
                            <a:schemeClr val="tx1"/>
                          </a:solidFill>
                        </a:rPr>
                        <a:t>mph</a:t>
                      </a:r>
                    </a:p>
                  </a:txBody>
                  <a:tcPr marT="45607" marB="45607">
                    <a:solidFill>
                      <a:srgbClr val="0070C0"/>
                    </a:solidFill>
                  </a:tcPr>
                </a:tc>
                <a:tc>
                  <a:txBody>
                    <a:bodyPr/>
                    <a:lstStyle/>
                    <a:p>
                      <a:r>
                        <a:rPr lang="en-US" sz="1800" b="1" dirty="0">
                          <a:solidFill>
                            <a:schemeClr val="tx1"/>
                          </a:solidFill>
                        </a:rPr>
                        <a:t>24.5307</a:t>
                      </a:r>
                    </a:p>
                    <a:p>
                      <a:r>
                        <a:rPr lang="en-US" sz="1800" b="1" dirty="0">
                          <a:solidFill>
                            <a:schemeClr val="tx1"/>
                          </a:solidFill>
                        </a:rPr>
                        <a:t>mph</a:t>
                      </a:r>
                    </a:p>
                  </a:txBody>
                  <a:tcPr marT="45607" marB="45607">
                    <a:solidFill>
                      <a:srgbClr val="0070C0"/>
                    </a:solidFill>
                  </a:tcPr>
                </a:tc>
                <a:tc>
                  <a:txBody>
                    <a:bodyPr/>
                    <a:lstStyle/>
                    <a:p>
                      <a:r>
                        <a:rPr lang="en-US" sz="1800" b="1" dirty="0">
                          <a:solidFill>
                            <a:schemeClr val="tx1"/>
                          </a:solidFill>
                        </a:rPr>
                        <a:t>24.9851</a:t>
                      </a:r>
                    </a:p>
                    <a:p>
                      <a:r>
                        <a:rPr lang="en-US" sz="1800" b="1" dirty="0">
                          <a:solidFill>
                            <a:schemeClr val="tx1"/>
                          </a:solidFill>
                        </a:rPr>
                        <a:t>mph</a:t>
                      </a:r>
                    </a:p>
                  </a:txBody>
                  <a:tcPr marT="45607" marB="45607">
                    <a:solidFill>
                      <a:srgbClr val="0070C0"/>
                    </a:solidFill>
                  </a:tcPr>
                </a:tc>
                <a:tc>
                  <a:txBody>
                    <a:bodyPr/>
                    <a:lstStyle/>
                    <a:p>
                      <a:r>
                        <a:rPr lang="en-US" sz="1800" b="1" dirty="0">
                          <a:solidFill>
                            <a:schemeClr val="tx1"/>
                          </a:solidFill>
                        </a:rPr>
                        <a:t>24.9936</a:t>
                      </a:r>
                    </a:p>
                    <a:p>
                      <a:r>
                        <a:rPr lang="en-US" sz="1800" b="1" dirty="0">
                          <a:solidFill>
                            <a:schemeClr val="tx1"/>
                          </a:solidFill>
                        </a:rPr>
                        <a:t>mph</a:t>
                      </a:r>
                    </a:p>
                  </a:txBody>
                  <a:tcPr marT="45607" marB="45607">
                    <a:solidFill>
                      <a:srgbClr val="0070C0"/>
                    </a:solidFill>
                  </a:tcPr>
                </a:tc>
                <a:extLst>
                  <a:ext uri="{0D108BD9-81ED-4DB2-BD59-A6C34878D82A}">
                    <a16:rowId xmlns:a16="http://schemas.microsoft.com/office/drawing/2014/main" val="10001"/>
                  </a:ext>
                </a:extLst>
              </a:tr>
            </a:tbl>
          </a:graphicData>
        </a:graphic>
      </p:graphicFrame>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7</a:t>
            </a:r>
            <a:endParaRPr lang="en-US" altLang="en-US" sz="2400" i="1" dirty="0">
              <a:solidFill>
                <a:schemeClr val="folHlink"/>
              </a:solidFill>
            </a:endParaRPr>
          </a:p>
        </p:txBody>
      </p:sp>
    </p:spTree>
    <p:extLst>
      <p:ext uri="{BB962C8B-B14F-4D97-AF65-F5344CB8AC3E}">
        <p14:creationId xmlns:p14="http://schemas.microsoft.com/office/powerpoint/2010/main" val="1544608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426"/>
          <a:stretch/>
        </p:blipFill>
        <p:spPr bwMode="auto">
          <a:xfrm>
            <a:off x="2009775" y="3886200"/>
            <a:ext cx="6905625" cy="2803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Limits</a:t>
            </a:r>
          </a:p>
        </p:txBody>
      </p:sp>
      <p:sp>
        <p:nvSpPr>
          <p:cNvPr id="3" name="Content Placeholder 2"/>
          <p:cNvSpPr>
            <a:spLocks noGrp="1"/>
          </p:cNvSpPr>
          <p:nvPr>
            <p:ph idx="1"/>
          </p:nvPr>
        </p:nvSpPr>
        <p:spPr>
          <a:xfrm>
            <a:off x="457200" y="1143000"/>
            <a:ext cx="8229600" cy="5638800"/>
          </a:xfrm>
        </p:spPr>
        <p:txBody>
          <a:bodyPr/>
          <a:lstStyle/>
          <a:p>
            <a:r>
              <a:rPr lang="en-US" dirty="0"/>
              <a:t>Sometimes, while it LOOKS like there is a limit, you’ll find out (in a more </a:t>
            </a:r>
            <a:r>
              <a:rPr lang="en-US"/>
              <a:t>advanced class) </a:t>
            </a:r>
            <a:r>
              <a:rPr lang="en-US" dirty="0"/>
              <a:t>that it isn’t zeroing in fast enough, so technically there’s not!</a:t>
            </a:r>
          </a:p>
        </p:txBody>
      </p:sp>
      <p:sp>
        <p:nvSpPr>
          <p:cNvPr id="5" name="Rectangle 4"/>
          <p:cNvSpPr/>
          <p:nvPr/>
        </p:nvSpPr>
        <p:spPr>
          <a:xfrm>
            <a:off x="0" y="6611035"/>
            <a:ext cx="6858000" cy="323165"/>
          </a:xfrm>
          <a:prstGeom prst="rect">
            <a:avLst/>
          </a:prstGeom>
        </p:spPr>
        <p:txBody>
          <a:bodyPr wrap="square">
            <a:spAutoFit/>
          </a:bodyPr>
          <a:lstStyle/>
          <a:p>
            <a:r>
              <a:rPr lang="en-US" sz="1500" dirty="0">
                <a:solidFill>
                  <a:srgbClr val="00B0F0"/>
                </a:solidFill>
              </a:rPr>
              <a:t>https://www.mathsisfun.com/algebra/asymptote.html</a:t>
            </a:r>
          </a:p>
        </p:txBody>
      </p:sp>
    </p:spTree>
    <p:extLst>
      <p:ext uri="{BB962C8B-B14F-4D97-AF65-F5344CB8AC3E}">
        <p14:creationId xmlns:p14="http://schemas.microsoft.com/office/powerpoint/2010/main" val="5306023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3352800" cy="352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12954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a:p>
            <a:pPr algn="ctr" eaLnBrk="1" hangingPunct="1"/>
            <a:endParaRPr lang="en-US" sz="6000" b="1" dirty="0">
              <a:solidFill>
                <a:srgbClr val="FFFF00"/>
              </a:solidFill>
            </a:endParaRPr>
          </a:p>
          <a:p>
            <a:pPr algn="ctr" eaLnBrk="1" hangingPunct="1"/>
            <a:endParaRPr lang="en-US" sz="2000" b="1" dirty="0">
              <a:solidFill>
                <a:srgbClr val="FFFF00"/>
              </a:solidFill>
            </a:endParaRPr>
          </a:p>
          <a:p>
            <a:pPr algn="ctr" eaLnBrk="1" hangingPunct="1"/>
            <a:endParaRPr lang="en-US" sz="6000" b="1" dirty="0">
              <a:solidFill>
                <a:srgbClr val="FFFF00"/>
              </a:solidFill>
            </a:endParaRPr>
          </a:p>
        </p:txBody>
      </p:sp>
      <p:sp>
        <p:nvSpPr>
          <p:cNvPr id="4" name="Rectangle 3"/>
          <p:cNvSpPr>
            <a:spLocks noChangeArrowheads="1"/>
          </p:cNvSpPr>
          <p:nvPr/>
        </p:nvSpPr>
        <p:spPr bwMode="auto">
          <a:xfrm>
            <a:off x="6901078" y="6534835"/>
            <a:ext cx="22429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spcBef>
                <a:spcPct val="0"/>
              </a:spcBef>
              <a:buFontTx/>
              <a:buNone/>
            </a:pPr>
            <a:r>
              <a:rPr lang="en-US" altLang="en-US" sz="1500" b="0" dirty="0">
                <a:solidFill>
                  <a:srgbClr val="00B0F0"/>
                </a:solidFill>
              </a:rPr>
              <a:t>www.career.gatech.edu</a:t>
            </a:r>
          </a:p>
        </p:txBody>
      </p:sp>
    </p:spTree>
    <p:extLst>
      <p:ext uri="{BB962C8B-B14F-4D97-AF65-F5344CB8AC3E}">
        <p14:creationId xmlns:p14="http://schemas.microsoft.com/office/powerpoint/2010/main" val="31182324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p:txBody>
          <a:bodyPr/>
          <a:lstStyle/>
          <a:p>
            <a:r>
              <a:rPr lang="en-US" dirty="0"/>
              <a:t>Today we studied:</a:t>
            </a:r>
          </a:p>
          <a:p>
            <a:r>
              <a:rPr lang="en-US" dirty="0"/>
              <a:t>	Increments</a:t>
            </a:r>
          </a:p>
          <a:p>
            <a:r>
              <a:rPr lang="en-US" dirty="0"/>
              <a:t>	Rate of change</a:t>
            </a:r>
          </a:p>
          <a:p>
            <a:r>
              <a:rPr lang="en-US" dirty="0"/>
              <a:t>	Limits</a:t>
            </a:r>
          </a:p>
        </p:txBody>
      </p:sp>
    </p:spTree>
    <p:extLst>
      <p:ext uri="{BB962C8B-B14F-4D97-AF65-F5344CB8AC3E}">
        <p14:creationId xmlns:p14="http://schemas.microsoft.com/office/powerpoint/2010/main" val="29331788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Tree>
    <p:extLst>
      <p:ext uri="{BB962C8B-B14F-4D97-AF65-F5344CB8AC3E}">
        <p14:creationId xmlns:p14="http://schemas.microsoft.com/office/powerpoint/2010/main" val="43207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Course Outcomes</a:t>
            </a:r>
          </a:p>
        </p:txBody>
      </p:sp>
      <p:sp>
        <p:nvSpPr>
          <p:cNvPr id="9219" name="Content Placeholder 2"/>
          <p:cNvSpPr>
            <a:spLocks noGrp="1"/>
          </p:cNvSpPr>
          <p:nvPr>
            <p:ph idx="1"/>
          </p:nvPr>
        </p:nvSpPr>
        <p:spPr/>
        <p:txBody>
          <a:bodyPr/>
          <a:lstStyle/>
          <a:p>
            <a:r>
              <a:rPr lang="en-US" altLang="en-US" dirty="0"/>
              <a:t>What might be some problems with wen learning?</a:t>
            </a:r>
          </a:p>
          <a:p>
            <a:endParaRPr lang="en-US" altLang="en-US" dirty="0"/>
          </a:p>
          <a:p>
            <a:r>
              <a:rPr lang="en-US" altLang="en-US" dirty="0"/>
              <a:t>What might be some benefits of li learning?</a:t>
            </a:r>
          </a:p>
        </p:txBody>
      </p:sp>
    </p:spTree>
    <p:extLst>
      <p:ext uri="{BB962C8B-B14F-4D97-AF65-F5344CB8AC3E}">
        <p14:creationId xmlns:p14="http://schemas.microsoft.com/office/powerpoint/2010/main" val="248358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7463"/>
            <a:ext cx="8229600" cy="5638800"/>
          </a:xfrm>
        </p:spPr>
        <p:txBody>
          <a:bodyPr/>
          <a:lstStyle/>
          <a:p>
            <a:endParaRPr lang="en-US" altLang="en-US"/>
          </a:p>
          <a:p>
            <a:r>
              <a:rPr lang="en-US" altLang="en-US"/>
              <a:t>“A university’s obligation is not to teach students what to think but to teach students how to think”</a:t>
            </a:r>
          </a:p>
          <a:p>
            <a:endParaRPr lang="en-US" altLang="en-US"/>
          </a:p>
          <a:p>
            <a:pPr algn="r"/>
            <a:r>
              <a:rPr lang="en-US" altLang="en-US" sz="3000"/>
              <a:t>Michael Bloomberg</a:t>
            </a:r>
          </a:p>
          <a:p>
            <a:pPr algn="r"/>
            <a:r>
              <a:rPr lang="en-US" altLang="en-US" sz="3000"/>
              <a:t>Former mayor of New York City</a:t>
            </a:r>
          </a:p>
        </p:txBody>
      </p:sp>
    </p:spTree>
    <p:extLst>
      <p:ext uri="{BB962C8B-B14F-4D97-AF65-F5344CB8AC3E}">
        <p14:creationId xmlns:p14="http://schemas.microsoft.com/office/powerpoint/2010/main" val="286280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93BF7B-AE6F-C984-5BD4-F0309F2B1664}"/>
              </a:ext>
            </a:extLst>
          </p:cNvPr>
          <p:cNvPicPr>
            <a:picLocks noChangeAspect="1"/>
          </p:cNvPicPr>
          <p:nvPr/>
        </p:nvPicPr>
        <p:blipFill>
          <a:blip r:embed="rId2"/>
          <a:stretch>
            <a:fillRect/>
          </a:stretch>
        </p:blipFill>
        <p:spPr>
          <a:xfrm>
            <a:off x="3124200" y="2057400"/>
            <a:ext cx="5867400" cy="4667251"/>
          </a:xfrm>
          <a:prstGeom prst="rect">
            <a:avLst/>
          </a:prstGeom>
        </p:spPr>
      </p:pic>
      <p:sp>
        <p:nvSpPr>
          <p:cNvPr id="2" name="Title 1">
            <a:extLst>
              <a:ext uri="{FF2B5EF4-FFF2-40B4-BE49-F238E27FC236}">
                <a16:creationId xmlns:a16="http://schemas.microsoft.com/office/drawing/2014/main" id="{7AA6FC41-ADC8-3F1A-D659-F0CF52C3EC94}"/>
              </a:ext>
            </a:extLst>
          </p:cNvPr>
          <p:cNvSpPr>
            <a:spLocks noGrp="1"/>
          </p:cNvSpPr>
          <p:nvPr>
            <p:ph type="title"/>
          </p:nvPr>
        </p:nvSpPr>
        <p:spPr/>
        <p:txBody>
          <a:bodyPr/>
          <a:lstStyle/>
          <a:p>
            <a:r>
              <a:rPr lang="en-US" dirty="0"/>
              <a:t>A visit!</a:t>
            </a:r>
          </a:p>
        </p:txBody>
      </p:sp>
      <p:sp>
        <p:nvSpPr>
          <p:cNvPr id="3" name="Content Placeholder 2">
            <a:extLst>
              <a:ext uri="{FF2B5EF4-FFF2-40B4-BE49-F238E27FC236}">
                <a16:creationId xmlns:a16="http://schemas.microsoft.com/office/drawing/2014/main" id="{E9B2F83D-BD4B-847C-EAB6-C051F3699B82}"/>
              </a:ext>
            </a:extLst>
          </p:cNvPr>
          <p:cNvSpPr>
            <a:spLocks noGrp="1"/>
          </p:cNvSpPr>
          <p:nvPr>
            <p:ph idx="1"/>
          </p:nvPr>
        </p:nvSpPr>
        <p:spPr/>
        <p:txBody>
          <a:bodyPr/>
          <a:lstStyle/>
          <a:p>
            <a:r>
              <a:rPr lang="en-US" dirty="0"/>
              <a:t>Video from the CTU librarian </a:t>
            </a:r>
          </a:p>
          <a:p>
            <a:r>
              <a:rPr lang="en-US" dirty="0"/>
              <a:t>Tina Morrell</a:t>
            </a:r>
          </a:p>
        </p:txBody>
      </p:sp>
      <p:sp>
        <p:nvSpPr>
          <p:cNvPr id="4" name="Rectangle 3">
            <a:extLst>
              <a:ext uri="{FF2B5EF4-FFF2-40B4-BE49-F238E27FC236}">
                <a16:creationId xmlns:a16="http://schemas.microsoft.com/office/drawing/2014/main" id="{46DC3D03-B6DD-55EF-18B1-22717B8C4C7F}"/>
              </a:ext>
            </a:extLst>
          </p:cNvPr>
          <p:cNvSpPr/>
          <p:nvPr/>
        </p:nvSpPr>
        <p:spPr>
          <a:xfrm>
            <a:off x="0" y="6611035"/>
            <a:ext cx="68580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27144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E2C5-153F-AC4C-F246-4D12D59836BA}"/>
              </a:ext>
            </a:extLst>
          </p:cNvPr>
          <p:cNvSpPr>
            <a:spLocks noGrp="1"/>
          </p:cNvSpPr>
          <p:nvPr>
            <p:ph type="title"/>
          </p:nvPr>
        </p:nvSpPr>
        <p:spPr/>
        <p:txBody>
          <a:bodyPr/>
          <a:lstStyle/>
          <a:p>
            <a:r>
              <a:rPr lang="en-US" dirty="0"/>
              <a:t>Tutoring!</a:t>
            </a:r>
          </a:p>
        </p:txBody>
      </p:sp>
      <p:sp>
        <p:nvSpPr>
          <p:cNvPr id="3" name="Content Placeholder 2">
            <a:extLst>
              <a:ext uri="{FF2B5EF4-FFF2-40B4-BE49-F238E27FC236}">
                <a16:creationId xmlns:a16="http://schemas.microsoft.com/office/drawing/2014/main" id="{9ABEBC18-E1D8-ED95-ACDF-7BF6DB3D34F2}"/>
              </a:ext>
            </a:extLst>
          </p:cNvPr>
          <p:cNvSpPr>
            <a:spLocks noGrp="1"/>
          </p:cNvSpPr>
          <p:nvPr>
            <p:ph idx="1"/>
          </p:nvPr>
        </p:nvSpPr>
        <p:spPr/>
        <p:txBody>
          <a:bodyPr/>
          <a:lstStyle/>
          <a:p>
            <a:r>
              <a:rPr lang="en-US" dirty="0"/>
              <a:t>You have unlimited tutoring available 24/7 365 at:</a:t>
            </a:r>
          </a:p>
        </p:txBody>
      </p:sp>
      <p:pic>
        <p:nvPicPr>
          <p:cNvPr id="5" name="Picture 4">
            <a:extLst>
              <a:ext uri="{FF2B5EF4-FFF2-40B4-BE49-F238E27FC236}">
                <a16:creationId xmlns:a16="http://schemas.microsoft.com/office/drawing/2014/main" id="{778207C5-323A-DD47-C653-722151A9A67B}"/>
              </a:ext>
            </a:extLst>
          </p:cNvPr>
          <p:cNvPicPr>
            <a:picLocks noChangeAspect="1"/>
          </p:cNvPicPr>
          <p:nvPr/>
        </p:nvPicPr>
        <p:blipFill>
          <a:blip r:embed="rId2"/>
          <a:stretch>
            <a:fillRect/>
          </a:stretch>
        </p:blipFill>
        <p:spPr>
          <a:xfrm>
            <a:off x="3107" y="2495675"/>
            <a:ext cx="9140893" cy="2808507"/>
          </a:xfrm>
          <a:prstGeom prst="rect">
            <a:avLst/>
          </a:prstGeom>
        </p:spPr>
      </p:pic>
      <p:sp>
        <p:nvSpPr>
          <p:cNvPr id="6" name="Oval 5">
            <a:extLst>
              <a:ext uri="{FF2B5EF4-FFF2-40B4-BE49-F238E27FC236}">
                <a16:creationId xmlns:a16="http://schemas.microsoft.com/office/drawing/2014/main" id="{61036AF5-E91B-B410-EE01-EC9D4805C8D9}"/>
              </a:ext>
            </a:extLst>
          </p:cNvPr>
          <p:cNvSpPr/>
          <p:nvPr/>
        </p:nvSpPr>
        <p:spPr>
          <a:xfrm>
            <a:off x="6324600" y="4796182"/>
            <a:ext cx="2590800" cy="533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32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454" y="1143000"/>
            <a:ext cx="516854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Title 1"/>
          <p:cNvSpPr>
            <a:spLocks noGrp="1"/>
          </p:cNvSpPr>
          <p:nvPr>
            <p:ph type="title"/>
          </p:nvPr>
        </p:nvSpPr>
        <p:spPr/>
        <p:txBody>
          <a:bodyPr/>
          <a:lstStyle/>
          <a:p>
            <a:r>
              <a:rPr lang="en-US" altLang="en-US"/>
              <a:t>Textbook</a:t>
            </a:r>
          </a:p>
        </p:txBody>
      </p:sp>
      <p:sp>
        <p:nvSpPr>
          <p:cNvPr id="5" name="Content Placeholder 2"/>
          <p:cNvSpPr>
            <a:spLocks noGrp="1"/>
          </p:cNvSpPr>
          <p:nvPr>
            <p:ph idx="1"/>
          </p:nvPr>
        </p:nvSpPr>
        <p:spPr>
          <a:xfrm>
            <a:off x="304800" y="1066800"/>
            <a:ext cx="4191492" cy="5638800"/>
          </a:xfrm>
        </p:spPr>
        <p:txBody>
          <a:bodyPr/>
          <a:lstStyle/>
          <a:p>
            <a:r>
              <a:rPr lang="en-US" altLang="en-US" dirty="0"/>
              <a:t>Don’t let the title scare you!</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https://coloradotech.vitalsource.com/#/books/9780357233375/cfi/6/20!/4/76@0:5.85</a:t>
            </a:r>
          </a:p>
        </p:txBody>
      </p:sp>
    </p:spTree>
    <p:extLst>
      <p:ext uri="{BB962C8B-B14F-4D97-AF65-F5344CB8AC3E}">
        <p14:creationId xmlns:p14="http://schemas.microsoft.com/office/powerpoint/2010/main" val="209420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454" y="1143000"/>
            <a:ext cx="516854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Title 1"/>
          <p:cNvSpPr>
            <a:spLocks noGrp="1"/>
          </p:cNvSpPr>
          <p:nvPr>
            <p:ph type="title"/>
          </p:nvPr>
        </p:nvSpPr>
        <p:spPr/>
        <p:txBody>
          <a:bodyPr/>
          <a:lstStyle/>
          <a:p>
            <a:r>
              <a:rPr lang="en-US" altLang="en-US"/>
              <a:t>Textbook</a:t>
            </a:r>
          </a:p>
        </p:txBody>
      </p:sp>
      <p:sp>
        <p:nvSpPr>
          <p:cNvPr id="5" name="Content Placeholder 2"/>
          <p:cNvSpPr>
            <a:spLocks noGrp="1"/>
          </p:cNvSpPr>
          <p:nvPr>
            <p:ph idx="1"/>
          </p:nvPr>
        </p:nvSpPr>
        <p:spPr>
          <a:xfrm>
            <a:off x="304800" y="1066800"/>
            <a:ext cx="4495800" cy="5638800"/>
          </a:xfrm>
        </p:spPr>
        <p:txBody>
          <a:bodyPr/>
          <a:lstStyle/>
          <a:p>
            <a:pPr>
              <a:spcBef>
                <a:spcPts val="0"/>
              </a:spcBef>
            </a:pPr>
            <a:r>
              <a:rPr lang="en-US" altLang="en-US" dirty="0"/>
              <a:t>Transcend</a:t>
            </a:r>
          </a:p>
          <a:p>
            <a:pPr>
              <a:spcBef>
                <a:spcPts val="0"/>
              </a:spcBef>
            </a:pPr>
            <a:r>
              <a:rPr lang="en-US" altLang="en-US" dirty="0"/>
              <a:t>the</a:t>
            </a:r>
          </a:p>
          <a:p>
            <a:pPr>
              <a:spcBef>
                <a:spcPts val="0"/>
              </a:spcBef>
            </a:pPr>
            <a:r>
              <a:rPr lang="en-US" altLang="en-US" dirty="0" err="1"/>
              <a:t>transcendentals</a:t>
            </a:r>
            <a:r>
              <a:rPr lang="en-US" altLang="en-US" dirty="0"/>
              <a:t>!</a:t>
            </a:r>
          </a:p>
        </p:txBody>
      </p:sp>
      <p:sp>
        <p:nvSpPr>
          <p:cNvPr id="6" name="Rectangle 5"/>
          <p:cNvSpPr/>
          <p:nvPr/>
        </p:nvSpPr>
        <p:spPr>
          <a:xfrm>
            <a:off x="0" y="6611035"/>
            <a:ext cx="9144000" cy="323165"/>
          </a:xfrm>
          <a:prstGeom prst="rect">
            <a:avLst/>
          </a:prstGeom>
        </p:spPr>
        <p:txBody>
          <a:bodyPr wrap="square">
            <a:spAutoFit/>
          </a:bodyPr>
          <a:lstStyle/>
          <a:p>
            <a:r>
              <a:rPr lang="en-US" sz="1500" dirty="0">
                <a:solidFill>
                  <a:srgbClr val="00B0F0"/>
                </a:solidFill>
              </a:rPr>
              <a:t>https://coloradotech.vitalsource.com/#/books/9780357233375/cfi/6/20!/4/76@0:5.85</a:t>
            </a:r>
          </a:p>
        </p:txBody>
      </p:sp>
    </p:spTree>
    <p:extLst>
      <p:ext uri="{BB962C8B-B14F-4D97-AF65-F5344CB8AC3E}">
        <p14:creationId xmlns:p14="http://schemas.microsoft.com/office/powerpoint/2010/main" val="318193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454" y="1143000"/>
            <a:ext cx="516854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Title 1"/>
          <p:cNvSpPr>
            <a:spLocks noGrp="1"/>
          </p:cNvSpPr>
          <p:nvPr>
            <p:ph type="title"/>
          </p:nvPr>
        </p:nvSpPr>
        <p:spPr/>
        <p:txBody>
          <a:bodyPr/>
          <a:lstStyle/>
          <a:p>
            <a:r>
              <a:rPr lang="en-US" altLang="en-US"/>
              <a:t>Textbook</a:t>
            </a:r>
          </a:p>
        </p:txBody>
      </p:sp>
      <p:sp>
        <p:nvSpPr>
          <p:cNvPr id="5" name="Content Placeholder 2"/>
          <p:cNvSpPr>
            <a:spLocks noGrp="1"/>
          </p:cNvSpPr>
          <p:nvPr>
            <p:ph idx="1"/>
          </p:nvPr>
        </p:nvSpPr>
        <p:spPr>
          <a:xfrm>
            <a:off x="304800" y="1066800"/>
            <a:ext cx="4724400" cy="5638800"/>
          </a:xfrm>
        </p:spPr>
        <p:txBody>
          <a:bodyPr/>
          <a:lstStyle/>
          <a:p>
            <a:pPr>
              <a:spcBef>
                <a:spcPts val="0"/>
              </a:spcBef>
            </a:pPr>
            <a:r>
              <a:rPr lang="en-US" altLang="en-US" dirty="0"/>
              <a:t>It just means we are doing logarithms and exponential functions (like viral transmission) early in the course</a:t>
            </a:r>
          </a:p>
        </p:txBody>
      </p:sp>
      <p:sp>
        <p:nvSpPr>
          <p:cNvPr id="6" name="Rectangle 5"/>
          <p:cNvSpPr/>
          <p:nvPr/>
        </p:nvSpPr>
        <p:spPr>
          <a:xfrm>
            <a:off x="0" y="6611035"/>
            <a:ext cx="9144000" cy="323165"/>
          </a:xfrm>
          <a:prstGeom prst="rect">
            <a:avLst/>
          </a:prstGeom>
        </p:spPr>
        <p:txBody>
          <a:bodyPr wrap="square">
            <a:spAutoFit/>
          </a:bodyPr>
          <a:lstStyle/>
          <a:p>
            <a:r>
              <a:rPr lang="en-US" sz="1500" dirty="0">
                <a:solidFill>
                  <a:srgbClr val="00B0F0"/>
                </a:solidFill>
              </a:rPr>
              <a:t>https://coloradotech.vitalsource.com/#/books/9780357233375/cfi/6/20!/4/76@0:5.85</a:t>
            </a:r>
          </a:p>
        </p:txBody>
      </p:sp>
    </p:spTree>
    <p:extLst>
      <p:ext uri="{BB962C8B-B14F-4D97-AF65-F5344CB8AC3E}">
        <p14:creationId xmlns:p14="http://schemas.microsoft.com/office/powerpoint/2010/main" val="307946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Instructional Approach</a:t>
            </a:r>
          </a:p>
        </p:txBody>
      </p:sp>
      <p:sp>
        <p:nvSpPr>
          <p:cNvPr id="13315" name="Content Placeholder 2"/>
          <p:cNvSpPr>
            <a:spLocks noGrp="1"/>
          </p:cNvSpPr>
          <p:nvPr>
            <p:ph idx="1"/>
          </p:nvPr>
        </p:nvSpPr>
        <p:spPr/>
        <p:txBody>
          <a:bodyPr/>
          <a:lstStyle/>
          <a:p>
            <a:r>
              <a:rPr lang="en-US" altLang="en-US" dirty="0"/>
              <a:t>In addition to readings from the book, I provide </a:t>
            </a:r>
            <a:r>
              <a:rPr lang="en-US" altLang="en-US" i="1" dirty="0"/>
              <a:t>short </a:t>
            </a:r>
            <a:r>
              <a:rPr lang="en-US" altLang="en-US" dirty="0"/>
              <a:t>readings on: vf-tropi.com</a:t>
            </a:r>
          </a:p>
        </p:txBody>
      </p:sp>
    </p:spTree>
    <p:extLst>
      <p:ext uri="{BB962C8B-B14F-4D97-AF65-F5344CB8AC3E}">
        <p14:creationId xmlns:p14="http://schemas.microsoft.com/office/powerpoint/2010/main" val="263792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E225AE8-AF05-A7AA-060F-6782F7D5E044}"/>
              </a:ext>
            </a:extLst>
          </p:cNvPr>
          <p:cNvGrpSpPr/>
          <p:nvPr/>
        </p:nvGrpSpPr>
        <p:grpSpPr>
          <a:xfrm>
            <a:off x="1734177" y="0"/>
            <a:ext cx="5504823" cy="6858000"/>
            <a:chOff x="1828800" y="0"/>
            <a:chExt cx="5504823" cy="6858000"/>
          </a:xfrm>
        </p:grpSpPr>
        <p:pic>
          <p:nvPicPr>
            <p:cNvPr id="3" name="Picture 2">
              <a:extLst>
                <a:ext uri="{FF2B5EF4-FFF2-40B4-BE49-F238E27FC236}">
                  <a16:creationId xmlns:a16="http://schemas.microsoft.com/office/drawing/2014/main" id="{0791E9EF-D536-4E62-B7E4-6035954D82E5}"/>
                </a:ext>
              </a:extLst>
            </p:cNvPr>
            <p:cNvPicPr>
              <a:picLocks noChangeAspect="1"/>
            </p:cNvPicPr>
            <p:nvPr/>
          </p:nvPicPr>
          <p:blipFill rotWithShape="1">
            <a:blip r:embed="rId2"/>
            <a:srcRect t="1799" b="2136"/>
            <a:stretch/>
          </p:blipFill>
          <p:spPr>
            <a:xfrm>
              <a:off x="1828800" y="0"/>
              <a:ext cx="5504823" cy="6858000"/>
            </a:xfrm>
            <a:prstGeom prst="rect">
              <a:avLst/>
            </a:prstGeom>
          </p:spPr>
        </p:pic>
        <p:sp>
          <p:nvSpPr>
            <p:cNvPr id="4" name="Rectangle 3">
              <a:extLst>
                <a:ext uri="{FF2B5EF4-FFF2-40B4-BE49-F238E27FC236}">
                  <a16:creationId xmlns:a16="http://schemas.microsoft.com/office/drawing/2014/main" id="{92F68902-537C-67CC-75E2-F092EE5B87A1}"/>
                </a:ext>
              </a:extLst>
            </p:cNvPr>
            <p:cNvSpPr/>
            <p:nvPr/>
          </p:nvSpPr>
          <p:spPr>
            <a:xfrm>
              <a:off x="5181600" y="0"/>
              <a:ext cx="16764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515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Today we will be going over:</a:t>
            </a:r>
          </a:p>
          <a:p>
            <a:r>
              <a:rPr lang="en-US" dirty="0"/>
              <a:t>	Increments </a:t>
            </a:r>
          </a:p>
          <a:p>
            <a:r>
              <a:rPr lang="en-US" dirty="0"/>
              <a:t>	Rate of Change</a:t>
            </a:r>
          </a:p>
          <a:p>
            <a:r>
              <a:rPr lang="en-US" dirty="0"/>
              <a:t>	Limits</a:t>
            </a: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Instructional Approach</a:t>
            </a:r>
          </a:p>
        </p:txBody>
      </p:sp>
      <p:sp>
        <p:nvSpPr>
          <p:cNvPr id="13315" name="Content Placeholder 2"/>
          <p:cNvSpPr>
            <a:spLocks noGrp="1"/>
          </p:cNvSpPr>
          <p:nvPr>
            <p:ph idx="1"/>
          </p:nvPr>
        </p:nvSpPr>
        <p:spPr/>
        <p:txBody>
          <a:bodyPr/>
          <a:lstStyle/>
          <a:p>
            <a:r>
              <a:rPr lang="en-US" altLang="en-US" dirty="0"/>
              <a:t>We will cover two major topics each Unit</a:t>
            </a:r>
          </a:p>
        </p:txBody>
      </p:sp>
    </p:spTree>
    <p:extLst>
      <p:ext uri="{BB962C8B-B14F-4D97-AF65-F5344CB8AC3E}">
        <p14:creationId xmlns:p14="http://schemas.microsoft.com/office/powerpoint/2010/main" val="355735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Schedule</a:t>
            </a:r>
          </a:p>
        </p:txBody>
      </p:sp>
      <p:sp>
        <p:nvSpPr>
          <p:cNvPr id="14339" name="Content Placeholder 2"/>
          <p:cNvSpPr>
            <a:spLocks noGrp="1"/>
          </p:cNvSpPr>
          <p:nvPr>
            <p:ph idx="1"/>
          </p:nvPr>
        </p:nvSpPr>
        <p:spPr>
          <a:xfrm>
            <a:off x="152400" y="990600"/>
            <a:ext cx="8991600" cy="5715000"/>
          </a:xfrm>
        </p:spPr>
        <p:txBody>
          <a:bodyPr/>
          <a:lstStyle/>
          <a:p>
            <a:pPr algn="ctr"/>
            <a:r>
              <a:rPr lang="en-US" altLang="en-US" sz="1400" dirty="0"/>
              <a:t>(Subject to change arbitrarily and without prior notice)</a:t>
            </a:r>
          </a:p>
          <a:p>
            <a:pPr>
              <a:spcBef>
                <a:spcPts val="300"/>
              </a:spcBef>
            </a:pPr>
            <a:r>
              <a:rPr lang="en-US" altLang="en-US" sz="1500" dirty="0"/>
              <a:t>Unit 01 Part 1   Increments and Rate of Change</a:t>
            </a:r>
          </a:p>
          <a:p>
            <a:pPr>
              <a:spcBef>
                <a:spcPts val="300"/>
              </a:spcBef>
            </a:pPr>
            <a:r>
              <a:rPr lang="en-US" altLang="en-US" sz="1500" dirty="0"/>
              <a:t>Unit 01 Part 2   Functions </a:t>
            </a:r>
          </a:p>
          <a:p>
            <a:pPr>
              <a:spcBef>
                <a:spcPts val="300"/>
              </a:spcBef>
            </a:pPr>
            <a:r>
              <a:rPr lang="en-US" altLang="en-US" sz="1500" dirty="0"/>
              <a:t>Unit 02 Part 3   Transforming Functions and Mathematical Modeling </a:t>
            </a:r>
          </a:p>
          <a:p>
            <a:pPr>
              <a:spcBef>
                <a:spcPts val="300"/>
              </a:spcBef>
            </a:pPr>
            <a:r>
              <a:rPr lang="en-US" altLang="en-US" sz="1500" dirty="0"/>
              <a:t>Unit 02 Part 4   Limits</a:t>
            </a:r>
          </a:p>
          <a:p>
            <a:pPr>
              <a:spcBef>
                <a:spcPts val="300"/>
              </a:spcBef>
            </a:pPr>
            <a:r>
              <a:rPr lang="en-US" altLang="en-US" sz="1500" dirty="0"/>
              <a:t>Unit 03 Part 5   Infinite Limits </a:t>
            </a:r>
          </a:p>
          <a:p>
            <a:pPr>
              <a:spcBef>
                <a:spcPts val="300"/>
              </a:spcBef>
            </a:pPr>
            <a:r>
              <a:rPr lang="en-US" altLang="en-US" sz="1500" dirty="0"/>
              <a:t>Unit 03 Part 6   Derivatives</a:t>
            </a:r>
          </a:p>
          <a:p>
            <a:pPr>
              <a:spcBef>
                <a:spcPts val="300"/>
              </a:spcBef>
            </a:pPr>
            <a:r>
              <a:rPr lang="en-US" altLang="en-US" sz="1500" dirty="0"/>
              <a:t>Unit 04 Part 7   Derivatives Rules, Transcendentals</a:t>
            </a:r>
          </a:p>
          <a:p>
            <a:pPr>
              <a:spcBef>
                <a:spcPts val="300"/>
              </a:spcBef>
            </a:pPr>
            <a:r>
              <a:rPr lang="en-US" altLang="en-US" sz="1500" dirty="0"/>
              <a:t>Unit 04 Part 8   Higher-Order Derivatives</a:t>
            </a:r>
          </a:p>
          <a:p>
            <a:pPr>
              <a:spcBef>
                <a:spcPts val="300"/>
              </a:spcBef>
            </a:pPr>
            <a:r>
              <a:rPr lang="en-US" altLang="en-US" sz="1500" dirty="0"/>
              <a:t>Unit 05 Part 9   Chain Rule</a:t>
            </a:r>
          </a:p>
          <a:p>
            <a:pPr>
              <a:spcBef>
                <a:spcPts val="300"/>
              </a:spcBef>
            </a:pPr>
            <a:r>
              <a:rPr lang="en-US" altLang="en-US" sz="1500" dirty="0"/>
              <a:t>Unit 05 Part 10  Implicit </a:t>
            </a:r>
          </a:p>
          <a:p>
            <a:pPr>
              <a:spcBef>
                <a:spcPts val="300"/>
              </a:spcBef>
            </a:pPr>
            <a:r>
              <a:rPr lang="en-US" altLang="en-US" sz="1500" dirty="0"/>
              <a:t>Unit 06 Part 11  Extrema (Max and Min)</a:t>
            </a:r>
          </a:p>
          <a:p>
            <a:pPr>
              <a:spcBef>
                <a:spcPts val="300"/>
              </a:spcBef>
            </a:pPr>
            <a:r>
              <a:rPr lang="en-US" altLang="en-US" sz="1500" dirty="0"/>
              <a:t>Unit 06 Part 12  Related Rates</a:t>
            </a:r>
          </a:p>
          <a:p>
            <a:pPr>
              <a:spcBef>
                <a:spcPts val="300"/>
              </a:spcBef>
            </a:pPr>
            <a:r>
              <a:rPr lang="en-US" altLang="en-US" sz="1500" dirty="0"/>
              <a:t>Unit 07 Part 13  Optimization</a:t>
            </a:r>
            <a:endParaRPr lang="en-US" sz="1500" dirty="0"/>
          </a:p>
          <a:p>
            <a:pPr>
              <a:spcBef>
                <a:spcPts val="300"/>
              </a:spcBef>
            </a:pPr>
            <a:r>
              <a:rPr lang="en-US" altLang="en-US" sz="1500" dirty="0"/>
              <a:t>Unit 07 Part 14  </a:t>
            </a:r>
            <a:r>
              <a:rPr lang="en-US" sz="1500" dirty="0"/>
              <a:t>L’Hôpital’s Rule</a:t>
            </a:r>
            <a:endParaRPr lang="en-US" altLang="en-US" sz="1500" dirty="0"/>
          </a:p>
          <a:p>
            <a:pPr>
              <a:spcBef>
                <a:spcPts val="300"/>
              </a:spcBef>
            </a:pPr>
            <a:r>
              <a:rPr lang="en-US" altLang="en-US" sz="1500" dirty="0"/>
              <a:t>Unit 08 Part 15  Anti-derivatives and Integration</a:t>
            </a:r>
          </a:p>
          <a:p>
            <a:pPr>
              <a:spcBef>
                <a:spcPts val="300"/>
              </a:spcBef>
            </a:pPr>
            <a:r>
              <a:rPr lang="en-US" altLang="en-US" sz="1500" dirty="0"/>
              <a:t>Unit 08 Part 16  Reverse Chain Rule (U-Substitution)</a:t>
            </a:r>
          </a:p>
          <a:p>
            <a:pPr>
              <a:spcBef>
                <a:spcPts val="300"/>
              </a:spcBef>
            </a:pPr>
            <a:r>
              <a:rPr lang="en-US" altLang="en-US" sz="1500" dirty="0"/>
              <a:t>Unit 09 Part 17  Area Under a Curve</a:t>
            </a:r>
          </a:p>
          <a:p>
            <a:pPr>
              <a:spcBef>
                <a:spcPts val="300"/>
              </a:spcBef>
            </a:pPr>
            <a:r>
              <a:rPr lang="en-US" altLang="en-US" sz="1500" dirty="0"/>
              <a:t>Unit 09 Part 18  Area Between Two Curves</a:t>
            </a:r>
            <a:endParaRPr lang="en-US" altLang="en-US" sz="1500" dirty="0">
              <a:solidFill>
                <a:srgbClr val="FFC000"/>
              </a:solidFill>
            </a:endParaRPr>
          </a:p>
          <a:p>
            <a:pPr>
              <a:spcBef>
                <a:spcPts val="300"/>
              </a:spcBef>
            </a:pPr>
            <a:r>
              <a:rPr lang="en-US" altLang="en-US" sz="1500" dirty="0"/>
              <a:t>Unit 10 Part 19  Uses of Integration</a:t>
            </a:r>
          </a:p>
          <a:p>
            <a:pPr>
              <a:spcBef>
                <a:spcPts val="300"/>
              </a:spcBef>
            </a:pPr>
            <a:r>
              <a:rPr lang="en-US" altLang="en-US" sz="1500" dirty="0"/>
              <a:t>Unit 10 Part 20  More Uses of Integration</a:t>
            </a:r>
          </a:p>
          <a:p>
            <a:pPr algn="ctr"/>
            <a:endParaRPr lang="en-US" altLang="en-US" sz="1400" dirty="0"/>
          </a:p>
        </p:txBody>
      </p:sp>
    </p:spTree>
    <p:extLst>
      <p:ext uri="{BB962C8B-B14F-4D97-AF65-F5344CB8AC3E}">
        <p14:creationId xmlns:p14="http://schemas.microsoft.com/office/powerpoint/2010/main" val="1110624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Instructional Approach</a:t>
            </a:r>
          </a:p>
        </p:txBody>
      </p:sp>
      <p:sp>
        <p:nvSpPr>
          <p:cNvPr id="16387" name="Content Placeholder 2"/>
          <p:cNvSpPr>
            <a:spLocks noGrp="1"/>
          </p:cNvSpPr>
          <p:nvPr>
            <p:ph idx="1"/>
          </p:nvPr>
        </p:nvSpPr>
        <p:spPr>
          <a:xfrm>
            <a:off x="0" y="1219200"/>
            <a:ext cx="9144000" cy="5638800"/>
          </a:xfrm>
        </p:spPr>
        <p:txBody>
          <a:bodyPr/>
          <a:lstStyle/>
          <a:p>
            <a:r>
              <a:rPr lang="en-US" altLang="en-US" dirty="0"/>
              <a:t>Your grade is composed of two 	things each unit:</a:t>
            </a:r>
          </a:p>
          <a:p>
            <a:endParaRPr lang="en-US" altLang="en-US" sz="1000" dirty="0"/>
          </a:p>
          <a:p>
            <a:r>
              <a:rPr lang="en-US" altLang="en-US" dirty="0"/>
              <a:t>Discussion</a:t>
            </a:r>
            <a:r>
              <a:rPr lang="en-US" altLang="en-US" sz="2000" dirty="0"/>
              <a:t> </a:t>
            </a:r>
            <a:r>
              <a:rPr lang="en-US" altLang="en-US" dirty="0"/>
              <a:t>Board</a:t>
            </a:r>
            <a:r>
              <a:rPr lang="en-US" altLang="en-US" sz="2000" dirty="0"/>
              <a:t> </a:t>
            </a:r>
            <a:r>
              <a:rPr lang="en-US" altLang="en-US" dirty="0"/>
              <a:t>postings</a:t>
            </a:r>
            <a:r>
              <a:rPr lang="en-US" altLang="en-US" sz="2000" dirty="0"/>
              <a:t> </a:t>
            </a:r>
          </a:p>
          <a:p>
            <a:pPr>
              <a:spcBef>
                <a:spcPts val="0"/>
              </a:spcBef>
            </a:pPr>
            <a:r>
              <a:rPr lang="en-US" altLang="en-US" dirty="0"/>
              <a:t>Individual Project:</a:t>
            </a:r>
            <a:r>
              <a:rPr lang="en-US" altLang="en-US" sz="2000" dirty="0"/>
              <a:t> </a:t>
            </a:r>
          </a:p>
          <a:p>
            <a:pPr>
              <a:spcBef>
                <a:spcPts val="0"/>
              </a:spcBef>
            </a:pPr>
            <a:r>
              <a:rPr lang="en-US" altLang="en-US" sz="2000" dirty="0"/>
              <a:t>	</a:t>
            </a:r>
            <a:r>
              <a:rPr lang="en-US" altLang="en-US" dirty="0"/>
              <a:t>Review problems and new stuff </a:t>
            </a:r>
          </a:p>
          <a:p>
            <a:pPr>
              <a:spcBef>
                <a:spcPts val="0"/>
              </a:spcBef>
            </a:pPr>
            <a:r>
              <a:rPr lang="en-US" altLang="en-US" dirty="0"/>
              <a:t>		</a:t>
            </a:r>
          </a:p>
        </p:txBody>
      </p:sp>
    </p:spTree>
    <p:extLst>
      <p:ext uri="{BB962C8B-B14F-4D97-AF65-F5344CB8AC3E}">
        <p14:creationId xmlns:p14="http://schemas.microsoft.com/office/powerpoint/2010/main" val="160066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Instructional Approach</a:t>
            </a:r>
          </a:p>
        </p:txBody>
      </p:sp>
      <p:sp>
        <p:nvSpPr>
          <p:cNvPr id="2" name="Content Placeholder 1">
            <a:extLst>
              <a:ext uri="{FF2B5EF4-FFF2-40B4-BE49-F238E27FC236}">
                <a16:creationId xmlns:a16="http://schemas.microsoft.com/office/drawing/2014/main" id="{8B38CCC6-E563-1757-1F58-4675EA5F9CD2}"/>
              </a:ext>
            </a:extLst>
          </p:cNvPr>
          <p:cNvSpPr>
            <a:spLocks noGrp="1"/>
          </p:cNvSpPr>
          <p:nvPr>
            <p:ph idx="1"/>
          </p:nvPr>
        </p:nvSpPr>
        <p:spPr>
          <a:xfrm>
            <a:off x="457200" y="1219200"/>
            <a:ext cx="8458200" cy="5638800"/>
          </a:xfrm>
        </p:spPr>
        <p:txBody>
          <a:bodyPr/>
          <a:lstStyle/>
          <a:p>
            <a:r>
              <a:rPr lang="en-US" dirty="0"/>
              <a:t>The primary Discussion Board posting is due Thursday 10:59pm MT</a:t>
            </a:r>
          </a:p>
          <a:p>
            <a:r>
              <a:rPr lang="en-US" dirty="0"/>
              <a:t>Everything else is due </a:t>
            </a:r>
          </a:p>
          <a:p>
            <a:pPr algn="ctr"/>
            <a:r>
              <a:rPr lang="en-US" dirty="0"/>
              <a:t>Sunday night 10:59pm MT</a:t>
            </a:r>
          </a:p>
        </p:txBody>
      </p:sp>
    </p:spTree>
    <p:extLst>
      <p:ext uri="{BB962C8B-B14F-4D97-AF65-F5344CB8AC3E}">
        <p14:creationId xmlns:p14="http://schemas.microsoft.com/office/powerpoint/2010/main" val="362274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Instructional Approach</a:t>
            </a:r>
          </a:p>
        </p:txBody>
      </p:sp>
      <p:sp>
        <p:nvSpPr>
          <p:cNvPr id="19459" name="Content Placeholder 2"/>
          <p:cNvSpPr>
            <a:spLocks noGrp="1"/>
          </p:cNvSpPr>
          <p:nvPr>
            <p:ph idx="1"/>
          </p:nvPr>
        </p:nvSpPr>
        <p:spPr/>
        <p:txBody>
          <a:bodyPr/>
          <a:lstStyle/>
          <a:p>
            <a:pPr algn="ctr">
              <a:spcBef>
                <a:spcPts val="0"/>
              </a:spcBef>
            </a:pPr>
            <a:r>
              <a:rPr lang="en-US" altLang="en-US" dirty="0"/>
              <a:t>Discussion Board</a:t>
            </a:r>
          </a:p>
          <a:p>
            <a:pPr>
              <a:spcBef>
                <a:spcPts val="0"/>
              </a:spcBef>
            </a:pPr>
            <a:r>
              <a:rPr lang="en-US" altLang="en-US" dirty="0"/>
              <a:t>During the unit be sure to 	post a reply to the original </a:t>
            </a:r>
          </a:p>
          <a:p>
            <a:pPr>
              <a:spcBef>
                <a:spcPts val="0"/>
              </a:spcBef>
            </a:pPr>
            <a:r>
              <a:rPr lang="en-US" altLang="en-US" dirty="0"/>
              <a:t>	Discussion Board posting 	and reply to at least 2 	other students</a:t>
            </a:r>
          </a:p>
        </p:txBody>
      </p:sp>
    </p:spTree>
    <p:extLst>
      <p:ext uri="{BB962C8B-B14F-4D97-AF65-F5344CB8AC3E}">
        <p14:creationId xmlns:p14="http://schemas.microsoft.com/office/powerpoint/2010/main" val="3805914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8174-AE15-48B6-8D03-C89BF270B211}"/>
              </a:ext>
            </a:extLst>
          </p:cNvPr>
          <p:cNvSpPr>
            <a:spLocks noGrp="1"/>
          </p:cNvSpPr>
          <p:nvPr>
            <p:ph type="title"/>
          </p:nvPr>
        </p:nvSpPr>
        <p:spPr/>
        <p:txBody>
          <a:bodyPr/>
          <a:lstStyle/>
          <a:p>
            <a:r>
              <a:rPr lang="en-US" altLang="en-US" dirty="0"/>
              <a:t>Instructional Approach</a:t>
            </a:r>
            <a:endParaRPr lang="en-US" dirty="0"/>
          </a:p>
        </p:txBody>
      </p:sp>
      <p:sp>
        <p:nvSpPr>
          <p:cNvPr id="3" name="Content Placeholder 2">
            <a:extLst>
              <a:ext uri="{FF2B5EF4-FFF2-40B4-BE49-F238E27FC236}">
                <a16:creationId xmlns:a16="http://schemas.microsoft.com/office/drawing/2014/main" id="{395310B9-65AC-4C89-8109-28377E4A1B1D}"/>
              </a:ext>
            </a:extLst>
          </p:cNvPr>
          <p:cNvSpPr>
            <a:spLocks noGrp="1"/>
          </p:cNvSpPr>
          <p:nvPr>
            <p:ph idx="1"/>
          </p:nvPr>
        </p:nvSpPr>
        <p:spPr>
          <a:xfrm>
            <a:off x="457200" y="1219200"/>
            <a:ext cx="8382000" cy="5638800"/>
          </a:xfrm>
        </p:spPr>
        <p:txBody>
          <a:bodyPr/>
          <a:lstStyle/>
          <a:p>
            <a:pPr algn="ctr"/>
            <a:r>
              <a:rPr lang="en-US" dirty="0"/>
              <a:t>Late Work</a:t>
            </a:r>
          </a:p>
          <a:p>
            <a:r>
              <a:rPr lang="en-US" dirty="0"/>
              <a:t>There are basically 2 categories</a:t>
            </a:r>
          </a:p>
        </p:txBody>
      </p:sp>
    </p:spTree>
    <p:extLst>
      <p:ext uri="{BB962C8B-B14F-4D97-AF65-F5344CB8AC3E}">
        <p14:creationId xmlns:p14="http://schemas.microsoft.com/office/powerpoint/2010/main" val="35638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8174-AE15-48B6-8D03-C89BF270B211}"/>
              </a:ext>
            </a:extLst>
          </p:cNvPr>
          <p:cNvSpPr>
            <a:spLocks noGrp="1"/>
          </p:cNvSpPr>
          <p:nvPr>
            <p:ph type="title"/>
          </p:nvPr>
        </p:nvSpPr>
        <p:spPr/>
        <p:txBody>
          <a:bodyPr/>
          <a:lstStyle/>
          <a:p>
            <a:r>
              <a:rPr lang="en-US" altLang="en-US" dirty="0"/>
              <a:t>Instructional Approach</a:t>
            </a:r>
            <a:endParaRPr lang="en-US" dirty="0"/>
          </a:p>
        </p:txBody>
      </p:sp>
      <p:sp>
        <p:nvSpPr>
          <p:cNvPr id="3" name="Content Placeholder 2">
            <a:extLst>
              <a:ext uri="{FF2B5EF4-FFF2-40B4-BE49-F238E27FC236}">
                <a16:creationId xmlns:a16="http://schemas.microsoft.com/office/drawing/2014/main" id="{395310B9-65AC-4C89-8109-28377E4A1B1D}"/>
              </a:ext>
            </a:extLst>
          </p:cNvPr>
          <p:cNvSpPr>
            <a:spLocks noGrp="1"/>
          </p:cNvSpPr>
          <p:nvPr>
            <p:ph idx="1"/>
          </p:nvPr>
        </p:nvSpPr>
        <p:spPr>
          <a:xfrm>
            <a:off x="457200" y="1066800"/>
            <a:ext cx="8686800" cy="5638800"/>
          </a:xfrm>
        </p:spPr>
        <p:txBody>
          <a:bodyPr/>
          <a:lstStyle/>
          <a:p>
            <a:r>
              <a:rPr lang="en-US" dirty="0"/>
              <a:t>If you have an “extreme circumstance”:</a:t>
            </a:r>
          </a:p>
          <a:p>
            <a:pPr marL="457200" indent="-457200">
              <a:buFont typeface="Arial" panose="020B0604020202020204" pitchFamily="34" charset="0"/>
              <a:buChar char="•"/>
            </a:pPr>
            <a:r>
              <a:rPr lang="en-US" sz="2000" dirty="0"/>
              <a:t>Loss of home</a:t>
            </a:r>
          </a:p>
          <a:p>
            <a:pPr marL="457200" indent="-457200">
              <a:spcBef>
                <a:spcPts val="500"/>
              </a:spcBef>
              <a:buFont typeface="Arial" panose="020B0604020202020204" pitchFamily="34" charset="0"/>
              <a:buChar char="•"/>
            </a:pPr>
            <a:r>
              <a:rPr lang="en-US" sz="2000" dirty="0"/>
              <a:t>Medical conditions, injuries, hospital stays, and medical emergencies</a:t>
            </a:r>
          </a:p>
          <a:p>
            <a:pPr marL="457200" indent="-457200">
              <a:spcBef>
                <a:spcPts val="500"/>
              </a:spcBef>
              <a:buFont typeface="Arial" panose="020B0604020202020204" pitchFamily="34" charset="0"/>
              <a:buChar char="•"/>
            </a:pPr>
            <a:r>
              <a:rPr lang="en-US" sz="2000" dirty="0"/>
              <a:t>Natural disasters</a:t>
            </a:r>
          </a:p>
          <a:p>
            <a:pPr marL="457200" indent="-457200">
              <a:spcBef>
                <a:spcPts val="500"/>
              </a:spcBef>
              <a:buFont typeface="Arial" panose="020B0604020202020204" pitchFamily="34" charset="0"/>
              <a:buChar char="•"/>
            </a:pPr>
            <a:r>
              <a:rPr lang="en-US" sz="2000" dirty="0"/>
              <a:t>Loss of family members</a:t>
            </a:r>
          </a:p>
          <a:p>
            <a:pPr marL="457200" indent="-457200">
              <a:spcBef>
                <a:spcPts val="500"/>
              </a:spcBef>
              <a:buFont typeface="Arial" panose="020B0604020202020204" pitchFamily="34" charset="0"/>
              <a:buChar char="•"/>
            </a:pPr>
            <a:r>
              <a:rPr lang="en-US" sz="2000" dirty="0"/>
              <a:t>Family emergencies or care for a family member</a:t>
            </a:r>
          </a:p>
          <a:p>
            <a:pPr marL="457200" indent="-457200">
              <a:spcBef>
                <a:spcPts val="500"/>
              </a:spcBef>
              <a:buFont typeface="Arial" panose="020B0604020202020204" pitchFamily="34" charset="0"/>
              <a:buChar char="•"/>
            </a:pPr>
            <a:r>
              <a:rPr lang="en-US" sz="2000" dirty="0"/>
              <a:t>Military commitments</a:t>
            </a:r>
          </a:p>
          <a:p>
            <a:r>
              <a:rPr lang="en-US" dirty="0"/>
              <a:t>AND </a:t>
            </a:r>
            <a:r>
              <a:rPr lang="en-US" dirty="0">
                <a:solidFill>
                  <a:srgbClr val="FFC000"/>
                </a:solidFill>
              </a:rPr>
              <a:t>you contact me</a:t>
            </a:r>
            <a:r>
              <a:rPr lang="en-US" dirty="0"/>
              <a:t>, you can turn it in before end of term with no late penalty</a:t>
            </a:r>
          </a:p>
        </p:txBody>
      </p:sp>
    </p:spTree>
    <p:extLst>
      <p:ext uri="{BB962C8B-B14F-4D97-AF65-F5344CB8AC3E}">
        <p14:creationId xmlns:p14="http://schemas.microsoft.com/office/powerpoint/2010/main" val="223833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8174-AE15-48B6-8D03-C89BF270B211}"/>
              </a:ext>
            </a:extLst>
          </p:cNvPr>
          <p:cNvSpPr>
            <a:spLocks noGrp="1"/>
          </p:cNvSpPr>
          <p:nvPr>
            <p:ph type="title"/>
          </p:nvPr>
        </p:nvSpPr>
        <p:spPr/>
        <p:txBody>
          <a:bodyPr/>
          <a:lstStyle/>
          <a:p>
            <a:r>
              <a:rPr lang="en-US" altLang="en-US" dirty="0"/>
              <a:t>Instructional Approach</a:t>
            </a:r>
            <a:endParaRPr lang="en-US" dirty="0"/>
          </a:p>
        </p:txBody>
      </p:sp>
      <p:sp>
        <p:nvSpPr>
          <p:cNvPr id="3" name="Content Placeholder 2">
            <a:extLst>
              <a:ext uri="{FF2B5EF4-FFF2-40B4-BE49-F238E27FC236}">
                <a16:creationId xmlns:a16="http://schemas.microsoft.com/office/drawing/2014/main" id="{395310B9-65AC-4C89-8109-28377E4A1B1D}"/>
              </a:ext>
            </a:extLst>
          </p:cNvPr>
          <p:cNvSpPr>
            <a:spLocks noGrp="1"/>
          </p:cNvSpPr>
          <p:nvPr>
            <p:ph idx="1"/>
          </p:nvPr>
        </p:nvSpPr>
        <p:spPr>
          <a:xfrm>
            <a:off x="457200" y="1219200"/>
            <a:ext cx="8382000" cy="5638800"/>
          </a:xfrm>
        </p:spPr>
        <p:txBody>
          <a:bodyPr/>
          <a:lstStyle/>
          <a:p>
            <a:r>
              <a:rPr lang="en-US" dirty="0"/>
              <a:t>For late assignments not due to extreme circumstances, you can turn it in before end of term but a 10% penalty of total possible points per assignment will be deducted</a:t>
            </a:r>
          </a:p>
          <a:p>
            <a:endParaRPr lang="en-US" dirty="0"/>
          </a:p>
        </p:txBody>
      </p:sp>
    </p:spTree>
    <p:extLst>
      <p:ext uri="{BB962C8B-B14F-4D97-AF65-F5344CB8AC3E}">
        <p14:creationId xmlns:p14="http://schemas.microsoft.com/office/powerpoint/2010/main" val="204689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8174-AE15-48B6-8D03-C89BF270B211}"/>
              </a:ext>
            </a:extLst>
          </p:cNvPr>
          <p:cNvSpPr>
            <a:spLocks noGrp="1"/>
          </p:cNvSpPr>
          <p:nvPr>
            <p:ph type="title"/>
          </p:nvPr>
        </p:nvSpPr>
        <p:spPr/>
        <p:txBody>
          <a:bodyPr/>
          <a:lstStyle/>
          <a:p>
            <a:r>
              <a:rPr lang="en-US" altLang="en-US" dirty="0"/>
              <a:t>Instructional Approach</a:t>
            </a:r>
            <a:endParaRPr lang="en-US" dirty="0"/>
          </a:p>
        </p:txBody>
      </p:sp>
      <p:sp>
        <p:nvSpPr>
          <p:cNvPr id="3" name="Content Placeholder 2">
            <a:extLst>
              <a:ext uri="{FF2B5EF4-FFF2-40B4-BE49-F238E27FC236}">
                <a16:creationId xmlns:a16="http://schemas.microsoft.com/office/drawing/2014/main" id="{395310B9-65AC-4C89-8109-28377E4A1B1D}"/>
              </a:ext>
            </a:extLst>
          </p:cNvPr>
          <p:cNvSpPr>
            <a:spLocks noGrp="1"/>
          </p:cNvSpPr>
          <p:nvPr>
            <p:ph idx="1"/>
          </p:nvPr>
        </p:nvSpPr>
        <p:spPr>
          <a:xfrm>
            <a:off x="457200" y="1219200"/>
            <a:ext cx="8382000" cy="5638800"/>
          </a:xfrm>
        </p:spPr>
        <p:txBody>
          <a:bodyPr/>
          <a:lstStyle/>
          <a:p>
            <a:r>
              <a:rPr lang="en-US" dirty="0"/>
              <a:t>For discussion board assignments, only the initial reply will be accepted late</a:t>
            </a:r>
          </a:p>
        </p:txBody>
      </p:sp>
    </p:spTree>
    <p:extLst>
      <p:ext uri="{BB962C8B-B14F-4D97-AF65-F5344CB8AC3E}">
        <p14:creationId xmlns:p14="http://schemas.microsoft.com/office/powerpoint/2010/main" val="236308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8174-AE15-48B6-8D03-C89BF270B211}"/>
              </a:ext>
            </a:extLst>
          </p:cNvPr>
          <p:cNvSpPr>
            <a:spLocks noGrp="1"/>
          </p:cNvSpPr>
          <p:nvPr>
            <p:ph type="title"/>
          </p:nvPr>
        </p:nvSpPr>
        <p:spPr/>
        <p:txBody>
          <a:bodyPr/>
          <a:lstStyle/>
          <a:p>
            <a:r>
              <a:rPr lang="en-US" altLang="en-US" dirty="0"/>
              <a:t>Instructional Approach</a:t>
            </a:r>
            <a:endParaRPr lang="en-US" dirty="0"/>
          </a:p>
        </p:txBody>
      </p:sp>
      <p:sp>
        <p:nvSpPr>
          <p:cNvPr id="3" name="Content Placeholder 2">
            <a:extLst>
              <a:ext uri="{FF2B5EF4-FFF2-40B4-BE49-F238E27FC236}">
                <a16:creationId xmlns:a16="http://schemas.microsoft.com/office/drawing/2014/main" id="{395310B9-65AC-4C89-8109-28377E4A1B1D}"/>
              </a:ext>
            </a:extLst>
          </p:cNvPr>
          <p:cNvSpPr>
            <a:spLocks noGrp="1"/>
          </p:cNvSpPr>
          <p:nvPr>
            <p:ph idx="1"/>
          </p:nvPr>
        </p:nvSpPr>
        <p:spPr>
          <a:xfrm>
            <a:off x="457200" y="1219200"/>
            <a:ext cx="8382000" cy="5638800"/>
          </a:xfrm>
        </p:spPr>
        <p:txBody>
          <a:bodyPr/>
          <a:lstStyle/>
          <a:p>
            <a:r>
              <a:rPr lang="en-US" dirty="0"/>
              <a:t>In all instances, no late work will be accepted from a student beyond the timeframe of the course end date, unless an </a:t>
            </a:r>
            <a:r>
              <a:rPr lang="en-US" dirty="0">
                <a:solidFill>
                  <a:srgbClr val="FFC000"/>
                </a:solidFill>
              </a:rPr>
              <a:t>Incomplete</a:t>
            </a:r>
            <a:r>
              <a:rPr lang="en-US" dirty="0"/>
              <a:t> has been granted </a:t>
            </a:r>
          </a:p>
        </p:txBody>
      </p:sp>
    </p:spTree>
    <p:extLst>
      <p:ext uri="{BB962C8B-B14F-4D97-AF65-F5344CB8AC3E}">
        <p14:creationId xmlns:p14="http://schemas.microsoft.com/office/powerpoint/2010/main" val="389745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spcBef>
                <a:spcPts val="0"/>
              </a:spcBef>
            </a:pPr>
            <a:r>
              <a:rPr lang="en-US" sz="3200" dirty="0"/>
              <a:t>Outcome 2) </a:t>
            </a:r>
            <a:r>
              <a:rPr lang="en-US" sz="3200" dirty="0">
                <a:solidFill>
                  <a:srgbClr val="FFC000"/>
                </a:solidFill>
              </a:rPr>
              <a:t>Use algebra and limits </a:t>
            </a:r>
            <a:r>
              <a:rPr lang="en-US" sz="3200" dirty="0"/>
              <a:t>to examine the properties and graphs of functions</a:t>
            </a:r>
          </a:p>
          <a:p>
            <a:pPr lvl="0"/>
            <a:r>
              <a:rPr lang="en-US" sz="3200" dirty="0"/>
              <a:t>Outcome 7) </a:t>
            </a:r>
            <a:r>
              <a:rPr lang="en-US" sz="3200" dirty="0">
                <a:solidFill>
                  <a:srgbClr val="FFC000"/>
                </a:solidFill>
              </a:rPr>
              <a:t>Solve problems </a:t>
            </a:r>
            <a:r>
              <a:rPr lang="en-US" sz="3200" dirty="0"/>
              <a:t>by identifying the requirements, making a sketch as appropriate, and using calculus techniques to model the problem, calculating the final answer and verifying the solution</a:t>
            </a:r>
          </a:p>
          <a:p>
            <a:endParaRPr lang="en-US" dirty="0"/>
          </a:p>
          <a:p>
            <a:endParaRPr lang="en-US" dirty="0"/>
          </a:p>
        </p:txBody>
      </p:sp>
    </p:spTree>
    <p:extLst>
      <p:ext uri="{BB962C8B-B14F-4D97-AF65-F5344CB8AC3E}">
        <p14:creationId xmlns:p14="http://schemas.microsoft.com/office/powerpoint/2010/main" val="3450564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3786-163E-41BD-A20B-5A697EC11103}"/>
              </a:ext>
            </a:extLst>
          </p:cNvPr>
          <p:cNvSpPr>
            <a:spLocks noGrp="1"/>
          </p:cNvSpPr>
          <p:nvPr>
            <p:ph type="title"/>
          </p:nvPr>
        </p:nvSpPr>
        <p:spPr/>
        <p:txBody>
          <a:bodyPr/>
          <a:lstStyle/>
          <a:p>
            <a:r>
              <a:rPr lang="en-US" sz="4400" dirty="0"/>
              <a:t>Why did I get the grade I got?</a:t>
            </a:r>
          </a:p>
        </p:txBody>
      </p:sp>
      <p:sp>
        <p:nvSpPr>
          <p:cNvPr id="3" name="Content Placeholder 2">
            <a:extLst>
              <a:ext uri="{FF2B5EF4-FFF2-40B4-BE49-F238E27FC236}">
                <a16:creationId xmlns:a16="http://schemas.microsoft.com/office/drawing/2014/main" id="{99FEBFCD-54DD-4E89-B599-ADF420CCBF6A}"/>
              </a:ext>
            </a:extLst>
          </p:cNvPr>
          <p:cNvSpPr>
            <a:spLocks noGrp="1"/>
          </p:cNvSpPr>
          <p:nvPr>
            <p:ph idx="1"/>
          </p:nvPr>
        </p:nvSpPr>
        <p:spPr>
          <a:xfrm>
            <a:off x="457200" y="914400"/>
            <a:ext cx="8229600" cy="5638800"/>
          </a:xfrm>
        </p:spPr>
        <p:txBody>
          <a:bodyPr/>
          <a:lstStyle/>
          <a:p>
            <a:r>
              <a:rPr lang="en-US" i="0" dirty="0">
                <a:effectLst/>
              </a:rPr>
              <a:t>Do you know about feedback?</a:t>
            </a:r>
          </a:p>
          <a:p>
            <a:r>
              <a:rPr lang="en-US" i="0" dirty="0">
                <a:effectLst/>
              </a:rPr>
              <a:t>Go to the gradebook </a:t>
            </a:r>
          </a:p>
          <a:p>
            <a:r>
              <a:rPr lang="en-US" i="0" dirty="0">
                <a:effectLst/>
              </a:rPr>
              <a:t>On the line for each assignment 	there will be an icon that 	looks like the text bubble in 	a cartoon </a:t>
            </a:r>
          </a:p>
          <a:p>
            <a:r>
              <a:rPr lang="en-US" i="0" dirty="0">
                <a:effectLst/>
              </a:rPr>
              <a:t>Hover over that, and the </a:t>
            </a:r>
          </a:p>
          <a:p>
            <a:pPr>
              <a:spcBef>
                <a:spcPts val="0"/>
              </a:spcBef>
            </a:pPr>
            <a:r>
              <a:rPr lang="en-US" dirty="0"/>
              <a:t>	</a:t>
            </a:r>
            <a:r>
              <a:rPr lang="en-US" i="0" dirty="0">
                <a:effectLst/>
              </a:rPr>
              <a:t>instructor's feedback will 	show up</a:t>
            </a:r>
            <a:endParaRPr lang="en-US" dirty="0"/>
          </a:p>
        </p:txBody>
      </p:sp>
    </p:spTree>
    <p:extLst>
      <p:ext uri="{BB962C8B-B14F-4D97-AF65-F5344CB8AC3E}">
        <p14:creationId xmlns:p14="http://schemas.microsoft.com/office/powerpoint/2010/main" val="427224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Problems?</a:t>
            </a:r>
          </a:p>
        </p:txBody>
      </p:sp>
      <p:sp>
        <p:nvSpPr>
          <p:cNvPr id="25603" name="Content Placeholder 2"/>
          <p:cNvSpPr>
            <a:spLocks noGrp="1"/>
          </p:cNvSpPr>
          <p:nvPr>
            <p:ph idx="1"/>
          </p:nvPr>
        </p:nvSpPr>
        <p:spPr/>
        <p:txBody>
          <a:bodyPr/>
          <a:lstStyle/>
          <a:p>
            <a:pPr algn="ctr"/>
            <a:r>
              <a:rPr lang="en-US" altLang="en-US" dirty="0"/>
              <a:t>Use CTU Messenger in the Portal </a:t>
            </a:r>
          </a:p>
        </p:txBody>
      </p:sp>
    </p:spTree>
    <p:extLst>
      <p:ext uri="{BB962C8B-B14F-4D97-AF65-F5344CB8AC3E}">
        <p14:creationId xmlns:p14="http://schemas.microsoft.com/office/powerpoint/2010/main" val="2035123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0EEE-A976-487B-903B-2E4EC4C37B8B}"/>
              </a:ext>
            </a:extLst>
          </p:cNvPr>
          <p:cNvSpPr>
            <a:spLocks noGrp="1"/>
          </p:cNvSpPr>
          <p:nvPr>
            <p:ph type="title"/>
          </p:nvPr>
        </p:nvSpPr>
        <p:spPr/>
        <p:txBody>
          <a:bodyPr/>
          <a:lstStyle/>
          <a:p>
            <a:r>
              <a:rPr lang="en-US" dirty="0"/>
              <a:t>Fancy Calculator?</a:t>
            </a:r>
          </a:p>
        </p:txBody>
      </p:sp>
      <p:sp>
        <p:nvSpPr>
          <p:cNvPr id="3" name="Content Placeholder 2">
            <a:extLst>
              <a:ext uri="{FF2B5EF4-FFF2-40B4-BE49-F238E27FC236}">
                <a16:creationId xmlns:a16="http://schemas.microsoft.com/office/drawing/2014/main" id="{A3B42FD2-9370-41F9-AE95-8DEA3FB9FFF1}"/>
              </a:ext>
            </a:extLst>
          </p:cNvPr>
          <p:cNvSpPr>
            <a:spLocks noGrp="1"/>
          </p:cNvSpPr>
          <p:nvPr>
            <p:ph idx="1"/>
          </p:nvPr>
        </p:nvSpPr>
        <p:spPr/>
        <p:txBody>
          <a:bodyPr/>
          <a:lstStyle/>
          <a:p>
            <a:r>
              <a:rPr lang="en-US" sz="3900" dirty="0"/>
              <a:t>You need a fancy calculator OR you can use online software (</a:t>
            </a:r>
            <a:r>
              <a:rPr lang="en-US" sz="3900" dirty="0" err="1"/>
              <a:t>WolframAlpha</a:t>
            </a:r>
            <a:r>
              <a:rPr lang="en-US" sz="3900" dirty="0"/>
              <a:t> or </a:t>
            </a:r>
            <a:r>
              <a:rPr lang="en-US" sz="3900" dirty="0" err="1"/>
              <a:t>Symbolab</a:t>
            </a:r>
            <a:r>
              <a:rPr lang="en-US" sz="3900" dirty="0"/>
              <a:t>) for </a:t>
            </a:r>
            <a:r>
              <a:rPr lang="en-US" sz="3900"/>
              <a:t>this class…</a:t>
            </a:r>
            <a:endParaRPr lang="en-US" sz="3000" dirty="0"/>
          </a:p>
        </p:txBody>
      </p:sp>
      <p:pic>
        <p:nvPicPr>
          <p:cNvPr id="4" name="Picture 3">
            <a:extLst>
              <a:ext uri="{FF2B5EF4-FFF2-40B4-BE49-F238E27FC236}">
                <a16:creationId xmlns:a16="http://schemas.microsoft.com/office/drawing/2014/main" id="{C58D5605-9695-41C2-83A9-6038A73360E0}"/>
              </a:ext>
            </a:extLst>
          </p:cNvPr>
          <p:cNvPicPr>
            <a:picLocks noChangeAspect="1"/>
          </p:cNvPicPr>
          <p:nvPr/>
        </p:nvPicPr>
        <p:blipFill>
          <a:blip r:embed="rId2"/>
          <a:stretch>
            <a:fillRect/>
          </a:stretch>
        </p:blipFill>
        <p:spPr>
          <a:xfrm>
            <a:off x="152400" y="3886200"/>
            <a:ext cx="1298986" cy="2743200"/>
          </a:xfrm>
          <a:prstGeom prst="rect">
            <a:avLst/>
          </a:prstGeom>
        </p:spPr>
      </p:pic>
      <p:pic>
        <p:nvPicPr>
          <p:cNvPr id="1026" name="Picture 2" descr="Amazon.com : Texas Instruments Ti-84 plus Graphing calculator - Black :  Office Products">
            <a:extLst>
              <a:ext uri="{FF2B5EF4-FFF2-40B4-BE49-F238E27FC236}">
                <a16:creationId xmlns:a16="http://schemas.microsoft.com/office/drawing/2014/main" id="{3BAA850C-D9DA-46CF-8DB3-F079DC78D4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6589" y="3886200"/>
            <a:ext cx="130683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6C95DA4-D71C-4545-968A-6EA23DFCB057}"/>
              </a:ext>
            </a:extLst>
          </p:cNvPr>
          <p:cNvPicPr>
            <a:picLocks noChangeAspect="1"/>
          </p:cNvPicPr>
          <p:nvPr/>
        </p:nvPicPr>
        <p:blipFill>
          <a:blip r:embed="rId4"/>
          <a:stretch>
            <a:fillRect/>
          </a:stretch>
        </p:blipFill>
        <p:spPr>
          <a:xfrm>
            <a:off x="3828622" y="3886200"/>
            <a:ext cx="1281088" cy="2743200"/>
          </a:xfrm>
          <a:prstGeom prst="rect">
            <a:avLst/>
          </a:prstGeom>
        </p:spPr>
      </p:pic>
      <p:pic>
        <p:nvPicPr>
          <p:cNvPr id="7" name="Picture 6">
            <a:extLst>
              <a:ext uri="{FF2B5EF4-FFF2-40B4-BE49-F238E27FC236}">
                <a16:creationId xmlns:a16="http://schemas.microsoft.com/office/drawing/2014/main" id="{369B7B23-1086-4B9C-A46F-F5C1D184C95A}"/>
              </a:ext>
            </a:extLst>
          </p:cNvPr>
          <p:cNvPicPr>
            <a:picLocks noChangeAspect="1"/>
          </p:cNvPicPr>
          <p:nvPr/>
        </p:nvPicPr>
        <p:blipFill rotWithShape="1">
          <a:blip r:embed="rId5"/>
          <a:srcRect t="1631" b="2157"/>
          <a:stretch/>
        </p:blipFill>
        <p:spPr>
          <a:xfrm>
            <a:off x="5644913" y="3886200"/>
            <a:ext cx="1432811" cy="2743200"/>
          </a:xfrm>
          <a:prstGeom prst="rect">
            <a:avLst/>
          </a:prstGeom>
        </p:spPr>
      </p:pic>
      <p:sp>
        <p:nvSpPr>
          <p:cNvPr id="5" name="AutoShape 4" descr="Texas Instruments TI-Nspire CX II CAS Color Graphing Calculator with Student Software (PC/Mac)">
            <a:extLst>
              <a:ext uri="{FF2B5EF4-FFF2-40B4-BE49-F238E27FC236}">
                <a16:creationId xmlns:a16="http://schemas.microsoft.com/office/drawing/2014/main" id="{9F0BEB1B-9E96-4BC4-BE68-0A6C8DEF08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exas Instruments TI-nspire CX II CAS Graphing Calculator with Student  Software - Walmart.com - Walmart.com">
            <a:extLst>
              <a:ext uri="{FF2B5EF4-FFF2-40B4-BE49-F238E27FC236}">
                <a16:creationId xmlns:a16="http://schemas.microsoft.com/office/drawing/2014/main" id="{585D622D-0502-411D-9519-E29CF7F4FCD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46" t="5052" r="18949" b="3283"/>
          <a:stretch/>
        </p:blipFill>
        <p:spPr bwMode="auto">
          <a:xfrm>
            <a:off x="7612928" y="3886200"/>
            <a:ext cx="136026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46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Questions?</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CA56BF4-965D-4CB2-B323-52F4DEDAD12D}"/>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99778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0" y="0"/>
            <a:ext cx="9144000" cy="1752600"/>
          </a:xfrm>
        </p:spPr>
        <p:txBody>
          <a:bodyPr/>
          <a:lstStyle/>
          <a:p>
            <a:r>
              <a:rPr lang="en-US" altLang="en-US"/>
              <a:t>So… Howcum we have to take CALCULUS ???</a:t>
            </a:r>
          </a:p>
        </p:txBody>
      </p:sp>
      <p:sp>
        <p:nvSpPr>
          <p:cNvPr id="4" name="Rectangle 3"/>
          <p:cNvSpPr/>
          <p:nvPr/>
        </p:nvSpPr>
        <p:spPr>
          <a:xfrm>
            <a:off x="0" y="6611035"/>
            <a:ext cx="9144000" cy="323165"/>
          </a:xfrm>
          <a:prstGeom prst="rect">
            <a:avLst/>
          </a:prstGeom>
        </p:spPr>
        <p:txBody>
          <a:bodyPr wrap="square">
            <a:spAutoFit/>
          </a:bodyPr>
          <a:lstStyle/>
          <a:p>
            <a:r>
              <a:rPr lang="en-US" sz="1500" dirty="0">
                <a:solidFill>
                  <a:srgbClr val="00B0F0"/>
                </a:solidFill>
              </a:rPr>
              <a:t>https://www.smu.edu.sg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What Is Calculus?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What Is Calculus?</a:t>
            </a:r>
          </a:p>
        </p:txBody>
      </p:sp>
      <p:pic>
        <p:nvPicPr>
          <p:cNvPr id="1026" name="Picture 2" descr="Amazon.com : OUPENG Pebbles Polished Gravel, Natural Polished Mixed Color  Stones, Small Decorative River Rock Stones 2 Pounds (32-Oz) : Patio, Lawn &amp;  Garden">
            <a:extLst>
              <a:ext uri="{FF2B5EF4-FFF2-40B4-BE49-F238E27FC236}">
                <a16:creationId xmlns:a16="http://schemas.microsoft.com/office/drawing/2014/main" id="{1E615035-915A-F55E-08D8-4C2E4D395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3335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F69B58-05FE-A932-1698-8D1FAB5DBD50}"/>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https://m.media-amazon.com/images/I/51CKuWNdSxL._AC_.jpg</a:t>
            </a:r>
          </a:p>
        </p:txBody>
      </p:sp>
      <p:sp>
        <p:nvSpPr>
          <p:cNvPr id="4" name="Content Placeholder 2">
            <a:extLst>
              <a:ext uri="{FF2B5EF4-FFF2-40B4-BE49-F238E27FC236}">
                <a16:creationId xmlns:a16="http://schemas.microsoft.com/office/drawing/2014/main" id="{BF3FC612-A621-3E14-27AD-7B2E7CB13AA5}"/>
              </a:ext>
            </a:extLst>
          </p:cNvPr>
          <p:cNvSpPr>
            <a:spLocks noGrp="1"/>
          </p:cNvSpPr>
          <p:nvPr>
            <p:ph idx="1"/>
          </p:nvPr>
        </p:nvSpPr>
        <p:spPr>
          <a:xfrm>
            <a:off x="457200" y="1219200"/>
            <a:ext cx="3771900" cy="5638800"/>
          </a:xfrm>
        </p:spPr>
        <p:txBody>
          <a:bodyPr/>
          <a:lstStyle/>
          <a:p>
            <a:r>
              <a:rPr lang="en-US" altLang="en-US" dirty="0"/>
              <a:t>Ancient Romans used smooth pebbles to count with called “calculus”</a:t>
            </a:r>
            <a:endParaRPr lang="en-US" altLang="en-US" dirty="0">
              <a:solidFill>
                <a:schemeClr val="tx1"/>
              </a:solidFill>
            </a:endParaRPr>
          </a:p>
        </p:txBody>
      </p:sp>
    </p:spTree>
    <p:extLst>
      <p:ext uri="{BB962C8B-B14F-4D97-AF65-F5344CB8AC3E}">
        <p14:creationId xmlns:p14="http://schemas.microsoft.com/office/powerpoint/2010/main" val="2303064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What Is Calculus?</a:t>
            </a:r>
          </a:p>
        </p:txBody>
      </p:sp>
      <p:sp>
        <p:nvSpPr>
          <p:cNvPr id="4" name="Content Placeholder 2">
            <a:extLst>
              <a:ext uri="{FF2B5EF4-FFF2-40B4-BE49-F238E27FC236}">
                <a16:creationId xmlns:a16="http://schemas.microsoft.com/office/drawing/2014/main" id="{BF3FC612-A621-3E14-27AD-7B2E7CB13AA5}"/>
              </a:ext>
            </a:extLst>
          </p:cNvPr>
          <p:cNvSpPr>
            <a:spLocks noGrp="1"/>
          </p:cNvSpPr>
          <p:nvPr>
            <p:ph idx="1"/>
          </p:nvPr>
        </p:nvSpPr>
        <p:spPr>
          <a:xfrm>
            <a:off x="457200" y="1219200"/>
            <a:ext cx="8229600" cy="5638800"/>
          </a:xfrm>
        </p:spPr>
        <p:txBody>
          <a:bodyPr/>
          <a:lstStyle/>
          <a:p>
            <a:r>
              <a:rPr lang="en-US" altLang="en-US" dirty="0"/>
              <a:t>We get words like “calculate” from these pebbles!</a:t>
            </a:r>
            <a:endParaRPr lang="en-US" altLang="en-US" dirty="0">
              <a:solidFill>
                <a:schemeClr val="tx1"/>
              </a:solidFill>
            </a:endParaRPr>
          </a:p>
        </p:txBody>
      </p:sp>
    </p:spTree>
    <p:extLst>
      <p:ext uri="{BB962C8B-B14F-4D97-AF65-F5344CB8AC3E}">
        <p14:creationId xmlns:p14="http://schemas.microsoft.com/office/powerpoint/2010/main" val="3418204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upload.wikimedia.org/wikipedia/commons/7/72/Lone_pile_of_gravel_-_Hillsboro,_Ore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65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en-US" altLang="en-US" sz="5500" dirty="0"/>
              <a:t>But, it’s not just rocks…</a:t>
            </a:r>
          </a:p>
        </p:txBody>
      </p:sp>
      <p:sp>
        <p:nvSpPr>
          <p:cNvPr id="2" name="Rectangle 1"/>
          <p:cNvSpPr/>
          <p:nvPr/>
        </p:nvSpPr>
        <p:spPr>
          <a:xfrm>
            <a:off x="1" y="6611035"/>
            <a:ext cx="6857999" cy="323165"/>
          </a:xfrm>
          <a:prstGeom prst="rect">
            <a:avLst/>
          </a:prstGeom>
        </p:spPr>
        <p:txBody>
          <a:bodyPr wrap="square">
            <a:spAutoFit/>
          </a:bodyPr>
          <a:lstStyle/>
          <a:p>
            <a:r>
              <a:rPr lang="en-US" sz="1500" dirty="0">
                <a:solidFill>
                  <a:srgbClr val="00B0F0"/>
                </a:solidFill>
              </a:rPr>
              <a:t>1280px-Lone_pile_of_gravel_-_Hillsboro,_Oregon.JPG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CALCULUS</a:t>
            </a:r>
          </a:p>
        </p:txBody>
      </p:sp>
      <p:sp>
        <p:nvSpPr>
          <p:cNvPr id="15363" name="Content Placeholder 2"/>
          <p:cNvSpPr>
            <a:spLocks noGrp="1"/>
          </p:cNvSpPr>
          <p:nvPr>
            <p:ph idx="1"/>
          </p:nvPr>
        </p:nvSpPr>
        <p:spPr/>
        <p:txBody>
          <a:bodyPr/>
          <a:lstStyle/>
          <a:p>
            <a:r>
              <a:rPr lang="en-US" altLang="en-US" dirty="0"/>
              <a:t>is the mathematics of </a:t>
            </a:r>
            <a:r>
              <a:rPr lang="en-US" altLang="en-US" dirty="0">
                <a:solidFill>
                  <a:schemeClr val="tx1"/>
                </a:solidFill>
              </a:rPr>
              <a:t>CHANGE</a:t>
            </a:r>
          </a:p>
        </p:txBody>
      </p:sp>
      <p:pic>
        <p:nvPicPr>
          <p:cNvPr id="15364" name="Picture 5" descr="http://kelly-waters.me/wp-content/uploads/2012/07/change-man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2057400"/>
            <a:ext cx="61595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611035"/>
            <a:ext cx="4572000" cy="323165"/>
          </a:xfrm>
          <a:prstGeom prst="rect">
            <a:avLst/>
          </a:prstGeom>
        </p:spPr>
        <p:txBody>
          <a:bodyPr>
            <a:spAutoFit/>
          </a:bodyPr>
          <a:lstStyle/>
          <a:p>
            <a:r>
              <a:rPr lang="en-US" sz="1500" dirty="0">
                <a:solidFill>
                  <a:srgbClr val="00B0F0"/>
                </a:solidFill>
              </a:rPr>
              <a:t>541711_329185230530409_2035452876_n.jpg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Course Description</a:t>
            </a:r>
          </a:p>
        </p:txBody>
      </p:sp>
      <p:sp>
        <p:nvSpPr>
          <p:cNvPr id="5123" name="Content Placeholder 2"/>
          <p:cNvSpPr>
            <a:spLocks noGrp="1"/>
          </p:cNvSpPr>
          <p:nvPr>
            <p:ph idx="1"/>
          </p:nvPr>
        </p:nvSpPr>
        <p:spPr>
          <a:xfrm>
            <a:off x="304800" y="990600"/>
            <a:ext cx="8686800" cy="5791200"/>
          </a:xfrm>
        </p:spPr>
        <p:txBody>
          <a:bodyPr/>
          <a:lstStyle/>
          <a:p>
            <a:pPr marL="1200150" lvl="1" indent="-742950">
              <a:buFont typeface="+mj-lt"/>
              <a:buAutoNum type="arabicParenR"/>
            </a:pPr>
            <a:r>
              <a:rPr lang="en-US" sz="1900" dirty="0"/>
              <a:t>Demonstrate differentiation skills for linear, polynomial, rational, trigonometric, exponential, and logarithmic functions and proper application of the Product, Quotient and Chain Rules of differentiation.</a:t>
            </a:r>
          </a:p>
          <a:p>
            <a:pPr marL="1200150" lvl="1" indent="-742950">
              <a:buFont typeface="+mj-lt"/>
              <a:buAutoNum type="arabicParenR"/>
            </a:pPr>
            <a:r>
              <a:rPr lang="en-US" sz="1900" dirty="0"/>
              <a:t>Use algebra, limits and derivatives to examine the properties and graphs of functions, including finding their extrema, inflection points, and intervals of monotonicity and concavity.</a:t>
            </a:r>
          </a:p>
          <a:p>
            <a:pPr marL="1200150" lvl="1" indent="-742950">
              <a:buFont typeface="+mj-lt"/>
              <a:buAutoNum type="arabicParenR"/>
            </a:pPr>
            <a:r>
              <a:rPr lang="en-US" sz="1900" dirty="0"/>
              <a:t>Apply derivatives to solve optimization and related rates problems.</a:t>
            </a:r>
          </a:p>
          <a:p>
            <a:pPr marL="1200150" lvl="1" indent="-742950">
              <a:buFont typeface="+mj-lt"/>
              <a:buAutoNum type="arabicParenR"/>
            </a:pPr>
            <a:r>
              <a:rPr lang="en-US" sz="1900" dirty="0"/>
              <a:t>Use </a:t>
            </a:r>
            <a:r>
              <a:rPr lang="en-US" sz="1900" dirty="0" err="1"/>
              <a:t>l’Hôpital’s</a:t>
            </a:r>
            <a:r>
              <a:rPr lang="en-US" sz="1900" dirty="0"/>
              <a:t> Rule and other methods to find nontrivial limits of functions.</a:t>
            </a:r>
          </a:p>
          <a:p>
            <a:pPr marL="1200150" lvl="1" indent="-742950">
              <a:buFont typeface="+mj-lt"/>
              <a:buAutoNum type="arabicParenR"/>
            </a:pPr>
            <a:r>
              <a:rPr lang="en-US" sz="1900" dirty="0"/>
              <a:t>Use basic integration techniques, including the method of substitution and the Fundamental Theorem of Calculus.</a:t>
            </a:r>
          </a:p>
          <a:p>
            <a:pPr marL="1200150" lvl="1" indent="-742950">
              <a:buFont typeface="+mj-lt"/>
              <a:buAutoNum type="arabicParenR"/>
            </a:pPr>
            <a:r>
              <a:rPr lang="en-US" sz="1900" dirty="0"/>
              <a:t>Use definite integrals to find areas under and between curves.</a:t>
            </a:r>
          </a:p>
          <a:p>
            <a:pPr marL="1200150" lvl="1" indent="-742950">
              <a:buFont typeface="+mj-lt"/>
              <a:buAutoNum type="arabicParenR"/>
            </a:pPr>
            <a:r>
              <a:rPr lang="en-US" sz="1900" dirty="0"/>
              <a:t>Solve problems by identifying the requirements, making a sketch as appropriate, and using calculus techniques to model the problem, calculating the final answer and verifying the solution.</a:t>
            </a:r>
            <a:endParaRPr lang="en-US" altLang="en-US" sz="1900" dirty="0"/>
          </a:p>
        </p:txBody>
      </p:sp>
    </p:spTree>
    <p:extLst>
      <p:ext uri="{BB962C8B-B14F-4D97-AF65-F5344CB8AC3E}">
        <p14:creationId xmlns:p14="http://schemas.microsoft.com/office/powerpoint/2010/main" val="1825009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A9DE9A-4461-4807-A2BA-A01B17506B71}"/>
              </a:ext>
            </a:extLst>
          </p:cNvPr>
          <p:cNvPicPr>
            <a:picLocks noChangeAspect="1"/>
          </p:cNvPicPr>
          <p:nvPr/>
        </p:nvPicPr>
        <p:blipFill>
          <a:blip r:embed="rId2"/>
          <a:stretch>
            <a:fillRect/>
          </a:stretch>
        </p:blipFill>
        <p:spPr>
          <a:xfrm>
            <a:off x="0" y="2743200"/>
            <a:ext cx="9144000" cy="3886200"/>
          </a:xfrm>
          <a:prstGeom prst="rect">
            <a:avLst/>
          </a:prstGeom>
        </p:spPr>
      </p:pic>
      <p:sp>
        <p:nvSpPr>
          <p:cNvPr id="2" name="Title 1"/>
          <p:cNvSpPr>
            <a:spLocks noGrp="1"/>
          </p:cNvSpPr>
          <p:nvPr>
            <p:ph type="title"/>
          </p:nvPr>
        </p:nvSpPr>
        <p:spPr/>
        <p:txBody>
          <a:bodyPr/>
          <a:lstStyle/>
          <a:p>
            <a:r>
              <a:rPr lang="en-US" dirty="0"/>
              <a:t>CALCULUS</a:t>
            </a:r>
          </a:p>
        </p:txBody>
      </p:sp>
      <p:sp>
        <p:nvSpPr>
          <p:cNvPr id="3" name="Content Placeholder 2"/>
          <p:cNvSpPr>
            <a:spLocks noGrp="1"/>
          </p:cNvSpPr>
          <p:nvPr>
            <p:ph idx="1"/>
          </p:nvPr>
        </p:nvSpPr>
        <p:spPr/>
        <p:txBody>
          <a:bodyPr/>
          <a:lstStyle/>
          <a:p>
            <a:r>
              <a:rPr lang="en-US" dirty="0"/>
              <a:t>Of course, we haven’t experienced much CHANGE lately… </a:t>
            </a:r>
          </a:p>
        </p:txBody>
      </p:sp>
      <p:sp>
        <p:nvSpPr>
          <p:cNvPr id="4" name="Rectangle 3"/>
          <p:cNvSpPr/>
          <p:nvPr/>
        </p:nvSpPr>
        <p:spPr>
          <a:xfrm>
            <a:off x="0" y="6611035"/>
            <a:ext cx="9144000" cy="323165"/>
          </a:xfrm>
          <a:prstGeom prst="rect">
            <a:avLst/>
          </a:prstGeom>
        </p:spPr>
        <p:txBody>
          <a:bodyPr wrap="square">
            <a:spAutoFit/>
          </a:bodyPr>
          <a:lstStyle/>
          <a:p>
            <a:r>
              <a:rPr lang="en-US" sz="1500" dirty="0">
                <a:solidFill>
                  <a:srgbClr val="00B0F0"/>
                </a:solidFill>
              </a:rPr>
              <a:t>https://news.usc.edu/167512/covid-19-stress-coping-healthy-habits-usc-social-science-experts/</a:t>
            </a:r>
          </a:p>
        </p:txBody>
      </p:sp>
      <p:sp>
        <p:nvSpPr>
          <p:cNvPr id="5" name="Content Placeholder 2">
            <a:extLst>
              <a:ext uri="{FF2B5EF4-FFF2-40B4-BE49-F238E27FC236}">
                <a16:creationId xmlns:a16="http://schemas.microsoft.com/office/drawing/2014/main" id="{B12F540F-333A-8A71-BFD6-43825768FCEB}"/>
              </a:ext>
            </a:extLst>
          </p:cNvPr>
          <p:cNvSpPr txBox="1">
            <a:spLocks/>
          </p:cNvSpPr>
          <p:nvPr/>
        </p:nvSpPr>
        <p:spPr bwMode="auto">
          <a:xfrm rot="19959713">
            <a:off x="549825" y="4677951"/>
            <a:ext cx="1881126" cy="9144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Monkey pox</a:t>
            </a:r>
            <a:r>
              <a:rPr lang="en-US" dirty="0"/>
              <a:t> </a:t>
            </a:r>
          </a:p>
        </p:txBody>
      </p:sp>
      <p:sp>
        <p:nvSpPr>
          <p:cNvPr id="6" name="Content Placeholder 2">
            <a:extLst>
              <a:ext uri="{FF2B5EF4-FFF2-40B4-BE49-F238E27FC236}">
                <a16:creationId xmlns:a16="http://schemas.microsoft.com/office/drawing/2014/main" id="{8ADB1C31-06A0-6984-4C70-290EDF16B5D1}"/>
              </a:ext>
            </a:extLst>
          </p:cNvPr>
          <p:cNvSpPr txBox="1">
            <a:spLocks/>
          </p:cNvSpPr>
          <p:nvPr/>
        </p:nvSpPr>
        <p:spPr bwMode="auto">
          <a:xfrm rot="268589">
            <a:off x="6435387" y="2857153"/>
            <a:ext cx="1246656" cy="9144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2000" dirty="0"/>
              <a:t>Climate change </a:t>
            </a:r>
          </a:p>
        </p:txBody>
      </p:sp>
      <p:sp>
        <p:nvSpPr>
          <p:cNvPr id="8" name="Content Placeholder 2">
            <a:extLst>
              <a:ext uri="{FF2B5EF4-FFF2-40B4-BE49-F238E27FC236}">
                <a16:creationId xmlns:a16="http://schemas.microsoft.com/office/drawing/2014/main" id="{0CC4BF31-9321-1ECC-466B-42A8C974711A}"/>
              </a:ext>
            </a:extLst>
          </p:cNvPr>
          <p:cNvSpPr txBox="1">
            <a:spLocks/>
          </p:cNvSpPr>
          <p:nvPr/>
        </p:nvSpPr>
        <p:spPr bwMode="auto">
          <a:xfrm rot="1651035">
            <a:off x="6971795" y="5193044"/>
            <a:ext cx="1156755" cy="103444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Black lives matter</a:t>
            </a:r>
          </a:p>
        </p:txBody>
      </p:sp>
      <p:sp>
        <p:nvSpPr>
          <p:cNvPr id="9" name="Content Placeholder 2">
            <a:extLst>
              <a:ext uri="{FF2B5EF4-FFF2-40B4-BE49-F238E27FC236}">
                <a16:creationId xmlns:a16="http://schemas.microsoft.com/office/drawing/2014/main" id="{024AED34-4548-7424-7812-1E8F737D1BA1}"/>
              </a:ext>
            </a:extLst>
          </p:cNvPr>
          <p:cNvSpPr txBox="1">
            <a:spLocks/>
          </p:cNvSpPr>
          <p:nvPr/>
        </p:nvSpPr>
        <p:spPr bwMode="auto">
          <a:xfrm>
            <a:off x="1811809" y="5340768"/>
            <a:ext cx="1448115" cy="54659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Inflation</a:t>
            </a:r>
            <a:endParaRPr lang="en-US" dirty="0"/>
          </a:p>
        </p:txBody>
      </p:sp>
      <p:sp>
        <p:nvSpPr>
          <p:cNvPr id="11" name="Content Placeholder 2">
            <a:extLst>
              <a:ext uri="{FF2B5EF4-FFF2-40B4-BE49-F238E27FC236}">
                <a16:creationId xmlns:a16="http://schemas.microsoft.com/office/drawing/2014/main" id="{585F87BF-94B9-831F-785D-6FDEB3A8C461}"/>
              </a:ext>
            </a:extLst>
          </p:cNvPr>
          <p:cNvSpPr txBox="1">
            <a:spLocks/>
          </p:cNvSpPr>
          <p:nvPr/>
        </p:nvSpPr>
        <p:spPr bwMode="auto">
          <a:xfrm rot="702589">
            <a:off x="247009" y="3500187"/>
            <a:ext cx="1203414" cy="51723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Ukraine</a:t>
            </a:r>
            <a:endParaRPr lang="en-US" dirty="0"/>
          </a:p>
        </p:txBody>
      </p:sp>
      <p:sp>
        <p:nvSpPr>
          <p:cNvPr id="12" name="Content Placeholder 2">
            <a:extLst>
              <a:ext uri="{FF2B5EF4-FFF2-40B4-BE49-F238E27FC236}">
                <a16:creationId xmlns:a16="http://schemas.microsoft.com/office/drawing/2014/main" id="{A6978851-4FAD-AFF4-A13C-1FDDF65558FB}"/>
              </a:ext>
            </a:extLst>
          </p:cNvPr>
          <p:cNvSpPr txBox="1">
            <a:spLocks/>
          </p:cNvSpPr>
          <p:nvPr/>
        </p:nvSpPr>
        <p:spPr bwMode="auto">
          <a:xfrm rot="587783">
            <a:off x="3145722" y="2916399"/>
            <a:ext cx="1752600" cy="40316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Supply chain</a:t>
            </a:r>
            <a:endParaRPr lang="en-US" dirty="0"/>
          </a:p>
        </p:txBody>
      </p:sp>
      <p:sp>
        <p:nvSpPr>
          <p:cNvPr id="13" name="Content Placeholder 2">
            <a:extLst>
              <a:ext uri="{FF2B5EF4-FFF2-40B4-BE49-F238E27FC236}">
                <a16:creationId xmlns:a16="http://schemas.microsoft.com/office/drawing/2014/main" id="{EE3D2EA7-CED2-0856-C842-0AC9EBBDDF48}"/>
              </a:ext>
            </a:extLst>
          </p:cNvPr>
          <p:cNvSpPr txBox="1">
            <a:spLocks/>
          </p:cNvSpPr>
          <p:nvPr/>
        </p:nvSpPr>
        <p:spPr bwMode="auto">
          <a:xfrm rot="19959713">
            <a:off x="5460119" y="5722947"/>
            <a:ext cx="1486864" cy="57900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Gas prices</a:t>
            </a:r>
            <a:endParaRPr lang="en-US" dirty="0"/>
          </a:p>
        </p:txBody>
      </p:sp>
      <p:sp>
        <p:nvSpPr>
          <p:cNvPr id="14" name="Content Placeholder 2">
            <a:extLst>
              <a:ext uri="{FF2B5EF4-FFF2-40B4-BE49-F238E27FC236}">
                <a16:creationId xmlns:a16="http://schemas.microsoft.com/office/drawing/2014/main" id="{509FF405-AE22-4E27-FEF3-8435E2228126}"/>
              </a:ext>
            </a:extLst>
          </p:cNvPr>
          <p:cNvSpPr txBox="1">
            <a:spLocks/>
          </p:cNvSpPr>
          <p:nvPr/>
        </p:nvSpPr>
        <p:spPr bwMode="auto">
          <a:xfrm>
            <a:off x="873216" y="5917884"/>
            <a:ext cx="938593" cy="49513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Putin</a:t>
            </a:r>
            <a:endParaRPr lang="en-US" dirty="0"/>
          </a:p>
        </p:txBody>
      </p:sp>
      <p:sp>
        <p:nvSpPr>
          <p:cNvPr id="15" name="Content Placeholder 2">
            <a:extLst>
              <a:ext uri="{FF2B5EF4-FFF2-40B4-BE49-F238E27FC236}">
                <a16:creationId xmlns:a16="http://schemas.microsoft.com/office/drawing/2014/main" id="{1AEA4BE7-BE94-F8F1-4B49-0FA90EB5F2AF}"/>
              </a:ext>
            </a:extLst>
          </p:cNvPr>
          <p:cNvSpPr txBox="1">
            <a:spLocks/>
          </p:cNvSpPr>
          <p:nvPr/>
        </p:nvSpPr>
        <p:spPr bwMode="auto">
          <a:xfrm rot="1314263">
            <a:off x="313843" y="4519469"/>
            <a:ext cx="274423" cy="3336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a:t>
            </a:r>
            <a:endParaRPr lang="en-US" dirty="0"/>
          </a:p>
        </p:txBody>
      </p:sp>
      <p:sp>
        <p:nvSpPr>
          <p:cNvPr id="7" name="Content Placeholder 2">
            <a:extLst>
              <a:ext uri="{FF2B5EF4-FFF2-40B4-BE49-F238E27FC236}">
                <a16:creationId xmlns:a16="http://schemas.microsoft.com/office/drawing/2014/main" id="{AE4F54DF-8E82-DA21-6E4A-DA33EAE9EDBE}"/>
              </a:ext>
            </a:extLst>
          </p:cNvPr>
          <p:cNvSpPr txBox="1">
            <a:spLocks/>
          </p:cNvSpPr>
          <p:nvPr/>
        </p:nvSpPr>
        <p:spPr bwMode="auto">
          <a:xfrm rot="21267559">
            <a:off x="5967353" y="3869839"/>
            <a:ext cx="1246656" cy="41738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sz="2000" dirty="0"/>
              <a:t>Politics </a:t>
            </a:r>
          </a:p>
        </p:txBody>
      </p:sp>
    </p:spTree>
    <p:extLst>
      <p:ext uri="{BB962C8B-B14F-4D97-AF65-F5344CB8AC3E}">
        <p14:creationId xmlns:p14="http://schemas.microsoft.com/office/powerpoint/2010/main" val="2792907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New Symbol</a:t>
            </a:r>
          </a:p>
        </p:txBody>
      </p:sp>
      <p:sp>
        <p:nvSpPr>
          <p:cNvPr id="30723" name="Content Placeholder 2"/>
          <p:cNvSpPr>
            <a:spLocks noGrp="1"/>
          </p:cNvSpPr>
          <p:nvPr>
            <p:ph idx="1"/>
          </p:nvPr>
        </p:nvSpPr>
        <p:spPr/>
        <p:txBody>
          <a:bodyPr/>
          <a:lstStyle/>
          <a:p>
            <a:r>
              <a:rPr lang="en-US" altLang="en-US" dirty="0">
                <a:solidFill>
                  <a:srgbClr val="FFC000"/>
                </a:solidFill>
              </a:rPr>
              <a:t>∆</a:t>
            </a:r>
            <a:r>
              <a:rPr lang="en-US" altLang="en-US" dirty="0"/>
              <a:t> means “change”</a:t>
            </a:r>
          </a:p>
          <a:p>
            <a:endParaRPr lang="en-US" altLang="en-US" dirty="0"/>
          </a:p>
          <a:p>
            <a:r>
              <a:rPr lang="en-US" altLang="en-US" dirty="0"/>
              <a:t>	∆x means the change in x</a:t>
            </a:r>
          </a:p>
          <a:p>
            <a:endParaRPr lang="en-US" altLang="en-US" sz="2000" dirty="0"/>
          </a:p>
          <a:p>
            <a:r>
              <a:rPr lang="en-US" altLang="en-US" dirty="0"/>
              <a:t>	∆y means the change in y </a:t>
            </a:r>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5500"/>
              <a:t>Another Way to Write It</a:t>
            </a:r>
          </a:p>
        </p:txBody>
      </p:sp>
      <p:sp>
        <p:nvSpPr>
          <p:cNvPr id="31747" name="Content Placeholder 2"/>
          <p:cNvSpPr>
            <a:spLocks noGrp="1"/>
          </p:cNvSpPr>
          <p:nvPr>
            <p:ph idx="1"/>
          </p:nvPr>
        </p:nvSpPr>
        <p:spPr/>
        <p:txBody>
          <a:bodyPr/>
          <a:lstStyle/>
          <a:p>
            <a:r>
              <a:rPr lang="en-US" altLang="en-US" dirty="0"/>
              <a:t>“</a:t>
            </a:r>
            <a:r>
              <a:rPr lang="en-US" altLang="en-US" dirty="0">
                <a:solidFill>
                  <a:srgbClr val="FFC000"/>
                </a:solidFill>
              </a:rPr>
              <a:t>d</a:t>
            </a:r>
            <a:r>
              <a:rPr lang="en-US" altLang="en-US" dirty="0"/>
              <a:t>” also means change</a:t>
            </a:r>
          </a:p>
          <a:p>
            <a:endParaRPr lang="en-US" altLang="en-US" dirty="0"/>
          </a:p>
          <a:p>
            <a:r>
              <a:rPr lang="en-US" altLang="en-US" dirty="0"/>
              <a:t>	dx means the change in x</a:t>
            </a:r>
          </a:p>
          <a:p>
            <a:endParaRPr lang="en-US" altLang="en-US" sz="2000" dirty="0"/>
          </a:p>
          <a:p>
            <a:r>
              <a:rPr lang="en-US" altLang="en-US" dirty="0"/>
              <a:t>	</a:t>
            </a:r>
            <a:r>
              <a:rPr lang="en-US" altLang="en-US" dirty="0" err="1"/>
              <a:t>dy</a:t>
            </a:r>
            <a:r>
              <a:rPr lang="en-US" altLang="en-US" dirty="0"/>
              <a:t> means the change in y</a:t>
            </a:r>
          </a:p>
          <a:p>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Increments</a:t>
            </a:r>
            <a:endParaRPr lang="en-US" dirty="0"/>
          </a:p>
        </p:txBody>
      </p:sp>
      <p:sp>
        <p:nvSpPr>
          <p:cNvPr id="3" name="Content Placeholder 2"/>
          <p:cNvSpPr>
            <a:spLocks noGrp="1"/>
          </p:cNvSpPr>
          <p:nvPr>
            <p:ph idx="1"/>
          </p:nvPr>
        </p:nvSpPr>
        <p:spPr/>
        <p:txBody>
          <a:bodyPr/>
          <a:lstStyle/>
          <a:p>
            <a:r>
              <a:rPr lang="en-US" dirty="0"/>
              <a:t>An </a:t>
            </a:r>
            <a:r>
              <a:rPr lang="en-US" dirty="0">
                <a:solidFill>
                  <a:srgbClr val="FFC000"/>
                </a:solidFill>
              </a:rPr>
              <a:t>increment</a:t>
            </a:r>
            <a:r>
              <a:rPr lang="en-US" dirty="0"/>
              <a:t> Δ is the final value minus the initial value:</a:t>
            </a:r>
          </a:p>
          <a:p>
            <a:endParaRPr lang="en-US" sz="2000" dirty="0"/>
          </a:p>
          <a:p>
            <a:r>
              <a:rPr lang="en-US" sz="3500" dirty="0" err="1"/>
              <a:t>Δx</a:t>
            </a:r>
            <a:r>
              <a:rPr lang="en-US" sz="3500" dirty="0"/>
              <a:t> (the change in x) = </a:t>
            </a:r>
            <a:r>
              <a:rPr lang="en-US" sz="3500" dirty="0" err="1"/>
              <a:t>x</a:t>
            </a:r>
            <a:r>
              <a:rPr lang="en-US" sz="3500" baseline="-25000" dirty="0" err="1"/>
              <a:t>final</a:t>
            </a:r>
            <a:r>
              <a:rPr lang="en-US" sz="3500" baseline="-25000" dirty="0"/>
              <a:t>  </a:t>
            </a:r>
            <a:r>
              <a:rPr lang="en-US" sz="3500" dirty="0"/>
              <a:t>- </a:t>
            </a:r>
            <a:r>
              <a:rPr lang="en-US" sz="3500" dirty="0" err="1"/>
              <a:t>x</a:t>
            </a:r>
            <a:r>
              <a:rPr lang="en-US" sz="3500" baseline="-25000" dirty="0" err="1"/>
              <a:t>initial</a:t>
            </a:r>
            <a:endParaRPr lang="en-US" sz="3500" dirty="0"/>
          </a:p>
          <a:p>
            <a:r>
              <a:rPr lang="en-US" sz="3500" dirty="0" err="1"/>
              <a:t>Δy</a:t>
            </a:r>
            <a:r>
              <a:rPr lang="en-US" sz="3500" dirty="0"/>
              <a:t> (the change in y) = </a:t>
            </a:r>
            <a:r>
              <a:rPr lang="en-US" sz="3500" dirty="0" err="1"/>
              <a:t>y</a:t>
            </a:r>
            <a:r>
              <a:rPr lang="en-US" sz="3500" baseline="-25000" dirty="0" err="1"/>
              <a:t>final</a:t>
            </a:r>
            <a:r>
              <a:rPr lang="en-US" sz="3500" baseline="-25000" dirty="0"/>
              <a:t>  </a:t>
            </a:r>
            <a:r>
              <a:rPr lang="en-US" sz="3500" dirty="0"/>
              <a:t>- </a:t>
            </a:r>
            <a:r>
              <a:rPr lang="en-US" sz="3500" dirty="0" err="1"/>
              <a:t>y</a:t>
            </a:r>
            <a:r>
              <a:rPr lang="en-US" sz="3500" baseline="-25000" dirty="0" err="1"/>
              <a:t>initial</a:t>
            </a:r>
            <a:endParaRPr lang="en-US" sz="3500" dirty="0"/>
          </a:p>
          <a:p>
            <a:endParaRPr lang="en-US" dirty="0"/>
          </a:p>
        </p:txBody>
      </p:sp>
    </p:spTree>
    <p:extLst>
      <p:ext uri="{BB962C8B-B14F-4D97-AF65-F5344CB8AC3E}">
        <p14:creationId xmlns:p14="http://schemas.microsoft.com/office/powerpoint/2010/main" val="789164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 Increments</a:t>
            </a:r>
          </a:p>
        </p:txBody>
      </p:sp>
      <p:sp>
        <p:nvSpPr>
          <p:cNvPr id="32771" name="Content Placeholder 2"/>
          <p:cNvSpPr>
            <a:spLocks noGrp="1"/>
          </p:cNvSpPr>
          <p:nvPr>
            <p:ph idx="1"/>
          </p:nvPr>
        </p:nvSpPr>
        <p:spPr/>
        <p:txBody>
          <a:bodyPr/>
          <a:lstStyle/>
          <a:p>
            <a:r>
              <a:rPr lang="en-US" altLang="en-US" dirty="0"/>
              <a:t>		</a:t>
            </a:r>
            <a:r>
              <a:rPr lang="en-US" altLang="en-US" dirty="0" err="1"/>
              <a:t>Δx</a:t>
            </a:r>
            <a:r>
              <a:rPr lang="en-US" altLang="en-US" dirty="0"/>
              <a:t> = </a:t>
            </a:r>
            <a:r>
              <a:rPr lang="en-US" altLang="en-US" dirty="0" err="1"/>
              <a:t>x</a:t>
            </a:r>
            <a:r>
              <a:rPr lang="en-US" altLang="en-US" baseline="-25000" dirty="0" err="1"/>
              <a:t>final</a:t>
            </a:r>
            <a:r>
              <a:rPr lang="en-US" altLang="en-US" baseline="-25000" dirty="0"/>
              <a:t>  </a:t>
            </a:r>
            <a:r>
              <a:rPr lang="en-US" altLang="en-US" dirty="0"/>
              <a:t>- </a:t>
            </a:r>
            <a:r>
              <a:rPr lang="en-US" altLang="en-US" dirty="0" err="1"/>
              <a:t>x</a:t>
            </a:r>
            <a:r>
              <a:rPr lang="en-US" altLang="en-US" baseline="-25000" dirty="0" err="1"/>
              <a:t>initial</a:t>
            </a:r>
            <a:r>
              <a:rPr lang="en-US" altLang="en-US" baseline="-25000" dirty="0"/>
              <a:t> </a:t>
            </a:r>
          </a:p>
          <a:p>
            <a:r>
              <a:rPr lang="en-US" altLang="en-US" baseline="-25000" dirty="0"/>
              <a:t>		      </a:t>
            </a:r>
            <a:r>
              <a:rPr lang="en-US" altLang="en-US" sz="2000" baseline="-25000" dirty="0"/>
              <a:t> </a:t>
            </a:r>
            <a:r>
              <a:rPr lang="en-US" altLang="en-US" dirty="0"/>
              <a:t>= x</a:t>
            </a:r>
            <a:r>
              <a:rPr lang="en-US" altLang="en-US" baseline="-25000" dirty="0"/>
              <a:t>1  </a:t>
            </a:r>
            <a:r>
              <a:rPr lang="en-US" altLang="en-US" dirty="0"/>
              <a:t>- x</a:t>
            </a:r>
            <a:r>
              <a:rPr lang="en-US" altLang="en-US" baseline="-25000" dirty="0"/>
              <a:t>0 </a:t>
            </a:r>
            <a:endParaRPr lang="en-US" altLang="en-US" dirty="0"/>
          </a:p>
          <a:p>
            <a:r>
              <a:rPr lang="en-US" altLang="en-US" dirty="0"/>
              <a:t>		</a:t>
            </a:r>
            <a:r>
              <a:rPr lang="en-US" altLang="en-US" dirty="0" err="1"/>
              <a:t>Δy</a:t>
            </a:r>
            <a:r>
              <a:rPr lang="en-US" altLang="en-US" dirty="0"/>
              <a:t> = </a:t>
            </a:r>
            <a:r>
              <a:rPr lang="en-US" altLang="en-US" dirty="0" err="1"/>
              <a:t>y</a:t>
            </a:r>
            <a:r>
              <a:rPr lang="en-US" altLang="en-US" baseline="-25000" dirty="0" err="1"/>
              <a:t>final</a:t>
            </a:r>
            <a:r>
              <a:rPr lang="en-US" altLang="en-US" baseline="-25000" dirty="0"/>
              <a:t>  </a:t>
            </a:r>
            <a:r>
              <a:rPr lang="en-US" altLang="en-US" dirty="0"/>
              <a:t>- </a:t>
            </a:r>
            <a:r>
              <a:rPr lang="en-US" altLang="en-US" dirty="0" err="1"/>
              <a:t>y</a:t>
            </a:r>
            <a:r>
              <a:rPr lang="en-US" altLang="en-US" baseline="-25000" dirty="0" err="1"/>
              <a:t>initial</a:t>
            </a:r>
            <a:endParaRPr lang="en-US" altLang="en-US" baseline="-25000" dirty="0"/>
          </a:p>
          <a:p>
            <a:r>
              <a:rPr lang="en-US" altLang="en-US" baseline="-25000" dirty="0"/>
              <a:t>		  </a:t>
            </a:r>
            <a:r>
              <a:rPr lang="en-US" altLang="en-US" dirty="0"/>
              <a:t>  </a:t>
            </a:r>
            <a:r>
              <a:rPr lang="en-US" altLang="en-US" sz="3500" dirty="0"/>
              <a:t> </a:t>
            </a:r>
            <a:r>
              <a:rPr lang="en-US" altLang="en-US" dirty="0"/>
              <a:t>= y</a:t>
            </a:r>
            <a:r>
              <a:rPr lang="en-US" altLang="en-US" baseline="-25000" dirty="0"/>
              <a:t>1  </a:t>
            </a:r>
            <a:r>
              <a:rPr lang="en-US" altLang="en-US" dirty="0"/>
              <a:t>- y</a:t>
            </a:r>
            <a:r>
              <a:rPr lang="en-US" altLang="en-US" baseline="-25000" dirty="0"/>
              <a:t>0</a:t>
            </a:r>
            <a:endParaRPr lang="en-US" altLang="en-US" dirty="0"/>
          </a:p>
          <a:p>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 </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 </a:t>
            </a:r>
          </a:p>
          <a:p>
            <a:endParaRPr lang="en-US" altLang="en-US" sz="2000" dirty="0"/>
          </a:p>
          <a:p>
            <a:r>
              <a:rPr lang="en-US" altLang="en-US" dirty="0"/>
              <a:t>What is the initial price? </a:t>
            </a:r>
          </a:p>
          <a:p>
            <a:r>
              <a:rPr lang="en-US" altLang="en-US" dirty="0"/>
              <a:t>		</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
        <p:nvSpPr>
          <p:cNvPr id="2" name="Rectangle 1"/>
          <p:cNvSpPr/>
          <p:nvPr/>
        </p:nvSpPr>
        <p:spPr>
          <a:xfrm>
            <a:off x="5763470" y="6304002"/>
            <a:ext cx="3318537" cy="553998"/>
          </a:xfrm>
          <a:prstGeom prst="rect">
            <a:avLst/>
          </a:prstGeom>
          <a:ln>
            <a:solidFill>
              <a:srgbClr val="00B0F0"/>
            </a:solidFill>
          </a:ln>
        </p:spPr>
        <p:txBody>
          <a:bodyPr wrap="none">
            <a:spAutoFit/>
          </a:bodyPr>
          <a:lstStyle/>
          <a:p>
            <a:r>
              <a:rPr lang="en-US" altLang="en-US" sz="3000" dirty="0" err="1">
                <a:solidFill>
                  <a:srgbClr val="CCFFFF"/>
                </a:solidFill>
              </a:rPr>
              <a:t>Δx</a:t>
            </a:r>
            <a:r>
              <a:rPr lang="en-US" altLang="en-US" sz="3000" dirty="0">
                <a:solidFill>
                  <a:srgbClr val="CCFFFF"/>
                </a:solidFill>
              </a:rPr>
              <a:t> = </a:t>
            </a:r>
            <a:r>
              <a:rPr lang="en-US" altLang="en-US" sz="3000" dirty="0" err="1">
                <a:solidFill>
                  <a:srgbClr val="CCFFFF"/>
                </a:solidFill>
              </a:rPr>
              <a:t>x</a:t>
            </a:r>
            <a:r>
              <a:rPr lang="en-US" altLang="en-US" sz="3000" baseline="-25000" dirty="0" err="1">
                <a:solidFill>
                  <a:srgbClr val="CCFFFF"/>
                </a:solidFill>
              </a:rPr>
              <a:t>final</a:t>
            </a:r>
            <a:r>
              <a:rPr lang="en-US" altLang="en-US" sz="3000" baseline="-25000" dirty="0">
                <a:solidFill>
                  <a:srgbClr val="CCFFFF"/>
                </a:solidFill>
              </a:rPr>
              <a:t>  </a:t>
            </a:r>
            <a:r>
              <a:rPr lang="en-US" altLang="en-US" sz="3000" dirty="0">
                <a:solidFill>
                  <a:srgbClr val="CCFFFF"/>
                </a:solidFill>
              </a:rPr>
              <a:t>- </a:t>
            </a:r>
            <a:r>
              <a:rPr lang="en-US" altLang="en-US" sz="3000" dirty="0" err="1">
                <a:solidFill>
                  <a:srgbClr val="CCFFFF"/>
                </a:solidFill>
              </a:rPr>
              <a:t>x</a:t>
            </a:r>
            <a:r>
              <a:rPr lang="en-US" altLang="en-US" sz="3000" baseline="-25000" dirty="0" err="1">
                <a:solidFill>
                  <a:srgbClr val="CCFFFF"/>
                </a:solidFill>
              </a:rPr>
              <a:t>initial</a:t>
            </a:r>
            <a:r>
              <a:rPr lang="en-US" altLang="en-US" sz="3000" baseline="-25000" dirty="0">
                <a:solidFill>
                  <a:srgbClr val="CCFFFF"/>
                </a:solidFill>
              </a:rPr>
              <a:t> </a:t>
            </a:r>
          </a:p>
        </p:txBody>
      </p:sp>
    </p:spTree>
    <p:extLst>
      <p:ext uri="{BB962C8B-B14F-4D97-AF65-F5344CB8AC3E}">
        <p14:creationId xmlns:p14="http://schemas.microsoft.com/office/powerpoint/2010/main" val="257266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 </a:t>
            </a:r>
          </a:p>
          <a:p>
            <a:endParaRPr lang="en-US" altLang="en-US" sz="2000" dirty="0"/>
          </a:p>
          <a:p>
            <a:r>
              <a:rPr lang="en-US" altLang="en-US" dirty="0"/>
              <a:t>What is the initial price? </a:t>
            </a:r>
          </a:p>
          <a:p>
            <a:r>
              <a:rPr lang="en-US" altLang="en-US" dirty="0"/>
              <a:t>		</a:t>
            </a:r>
            <a:r>
              <a:rPr lang="en-US" altLang="en-US" dirty="0" err="1"/>
              <a:t>x</a:t>
            </a:r>
            <a:r>
              <a:rPr lang="en-US" altLang="en-US" baseline="-25000" dirty="0" err="1"/>
              <a:t>initial</a:t>
            </a:r>
            <a:r>
              <a:rPr lang="en-US" altLang="en-US" baseline="-25000" dirty="0"/>
              <a:t> </a:t>
            </a:r>
            <a:r>
              <a:rPr lang="en-US" altLang="en-US" dirty="0"/>
              <a:t>= </a:t>
            </a:r>
            <a:r>
              <a:rPr lang="en-US" altLang="en-US" dirty="0">
                <a:solidFill>
                  <a:srgbClr val="FFFF00"/>
                </a:solidFill>
              </a:rPr>
              <a:t>$16.50</a:t>
            </a:r>
          </a:p>
          <a:p>
            <a:r>
              <a:rPr lang="en-US" altLang="en-US" dirty="0"/>
              <a:t>What is the final price? </a:t>
            </a:r>
          </a:p>
          <a:p>
            <a:r>
              <a:rPr lang="en-US" altLang="en-US" dirty="0"/>
              <a:t>		</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
        <p:nvSpPr>
          <p:cNvPr id="2" name="Rectangle 1"/>
          <p:cNvSpPr/>
          <p:nvPr/>
        </p:nvSpPr>
        <p:spPr>
          <a:xfrm>
            <a:off x="5763470" y="6304002"/>
            <a:ext cx="3318537" cy="553998"/>
          </a:xfrm>
          <a:prstGeom prst="rect">
            <a:avLst/>
          </a:prstGeom>
          <a:ln>
            <a:solidFill>
              <a:srgbClr val="00B0F0"/>
            </a:solidFill>
          </a:ln>
        </p:spPr>
        <p:txBody>
          <a:bodyPr wrap="none">
            <a:spAutoFit/>
          </a:bodyPr>
          <a:lstStyle/>
          <a:p>
            <a:r>
              <a:rPr lang="en-US" altLang="en-US" sz="3000" dirty="0" err="1">
                <a:solidFill>
                  <a:srgbClr val="CCFFFF"/>
                </a:solidFill>
              </a:rPr>
              <a:t>Δx</a:t>
            </a:r>
            <a:r>
              <a:rPr lang="en-US" altLang="en-US" sz="3000" dirty="0">
                <a:solidFill>
                  <a:srgbClr val="CCFFFF"/>
                </a:solidFill>
              </a:rPr>
              <a:t> = </a:t>
            </a:r>
            <a:r>
              <a:rPr lang="en-US" altLang="en-US" sz="3000" dirty="0" err="1">
                <a:solidFill>
                  <a:srgbClr val="CCFFFF"/>
                </a:solidFill>
              </a:rPr>
              <a:t>x</a:t>
            </a:r>
            <a:r>
              <a:rPr lang="en-US" altLang="en-US" sz="3000" baseline="-25000" dirty="0" err="1">
                <a:solidFill>
                  <a:srgbClr val="CCFFFF"/>
                </a:solidFill>
              </a:rPr>
              <a:t>final</a:t>
            </a:r>
            <a:r>
              <a:rPr lang="en-US" altLang="en-US" sz="3000" baseline="-25000" dirty="0">
                <a:solidFill>
                  <a:srgbClr val="CCFFFF"/>
                </a:solidFill>
              </a:rPr>
              <a:t>  </a:t>
            </a:r>
            <a:r>
              <a:rPr lang="en-US" altLang="en-US" sz="3000" dirty="0">
                <a:solidFill>
                  <a:srgbClr val="CCFFFF"/>
                </a:solidFill>
              </a:rPr>
              <a:t>- </a:t>
            </a:r>
            <a:r>
              <a:rPr lang="en-US" altLang="en-US" sz="3000" dirty="0" err="1">
                <a:solidFill>
                  <a:srgbClr val="CCFFFF"/>
                </a:solidFill>
              </a:rPr>
              <a:t>x</a:t>
            </a:r>
            <a:r>
              <a:rPr lang="en-US" altLang="en-US" sz="3000" baseline="-25000" dirty="0" err="1">
                <a:solidFill>
                  <a:srgbClr val="CCFFFF"/>
                </a:solidFill>
              </a:rPr>
              <a:t>initial</a:t>
            </a:r>
            <a:r>
              <a:rPr lang="en-US" altLang="en-US" sz="3000" baseline="-25000" dirty="0">
                <a:solidFill>
                  <a:srgbClr val="CCFFFF"/>
                </a:solidFill>
              </a:rPr>
              <a:t> </a:t>
            </a:r>
          </a:p>
        </p:txBody>
      </p:sp>
    </p:spTree>
    <p:extLst>
      <p:ext uri="{BB962C8B-B14F-4D97-AF65-F5344CB8AC3E}">
        <p14:creationId xmlns:p14="http://schemas.microsoft.com/office/powerpoint/2010/main" val="257266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 </a:t>
            </a:r>
          </a:p>
          <a:p>
            <a:endParaRPr lang="en-US" sz="2000" dirty="0"/>
          </a:p>
          <a:p>
            <a:pPr>
              <a:spcBef>
                <a:spcPts val="0"/>
              </a:spcBef>
            </a:pPr>
            <a:r>
              <a:rPr lang="en-US" altLang="en-US" dirty="0"/>
              <a:t>		</a:t>
            </a:r>
            <a:r>
              <a:rPr lang="en-US" altLang="en-US" dirty="0" err="1"/>
              <a:t>x</a:t>
            </a:r>
            <a:r>
              <a:rPr lang="en-US" altLang="en-US" baseline="-25000" dirty="0" err="1"/>
              <a:t>initial</a:t>
            </a:r>
            <a:r>
              <a:rPr lang="en-US" altLang="en-US" baseline="-25000" dirty="0"/>
              <a:t> </a:t>
            </a:r>
            <a:r>
              <a:rPr lang="en-US" altLang="en-US" dirty="0"/>
              <a:t>= </a:t>
            </a:r>
            <a:r>
              <a:rPr lang="en-US" altLang="en-US" dirty="0">
                <a:solidFill>
                  <a:srgbClr val="FFFF00"/>
                </a:solidFill>
              </a:rPr>
              <a:t>$16.50</a:t>
            </a:r>
          </a:p>
          <a:p>
            <a:r>
              <a:rPr lang="en-US" altLang="en-US" dirty="0"/>
              <a:t>What is the final price? </a:t>
            </a:r>
          </a:p>
          <a:p>
            <a:r>
              <a:rPr lang="en-US" altLang="en-US" dirty="0"/>
              <a:t>		</a:t>
            </a:r>
            <a:r>
              <a:rPr lang="en-US" altLang="en-US" dirty="0" err="1"/>
              <a:t>x</a:t>
            </a:r>
            <a:r>
              <a:rPr lang="en-US" altLang="en-US" baseline="-25000" dirty="0" err="1"/>
              <a:t>final</a:t>
            </a:r>
            <a:r>
              <a:rPr lang="en-US" altLang="en-US" baseline="-25000" dirty="0"/>
              <a:t> </a:t>
            </a:r>
            <a:r>
              <a:rPr lang="en-US" altLang="en-US" dirty="0"/>
              <a:t>= </a:t>
            </a:r>
            <a:r>
              <a:rPr lang="en-US" altLang="en-US" dirty="0">
                <a:solidFill>
                  <a:srgbClr val="FFFF00"/>
                </a:solidFill>
              </a:rPr>
              <a:t>$26.90</a:t>
            </a:r>
          </a:p>
          <a:p>
            <a:endParaRPr lang="en-US" altLang="en-US" dirty="0"/>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
        <p:nvSpPr>
          <p:cNvPr id="2" name="Rectangle 1"/>
          <p:cNvSpPr/>
          <p:nvPr/>
        </p:nvSpPr>
        <p:spPr>
          <a:xfrm>
            <a:off x="5763470" y="6304002"/>
            <a:ext cx="3318537" cy="553998"/>
          </a:xfrm>
          <a:prstGeom prst="rect">
            <a:avLst/>
          </a:prstGeom>
          <a:ln>
            <a:solidFill>
              <a:srgbClr val="00B0F0"/>
            </a:solidFill>
          </a:ln>
        </p:spPr>
        <p:txBody>
          <a:bodyPr wrap="none">
            <a:spAutoFit/>
          </a:bodyPr>
          <a:lstStyle/>
          <a:p>
            <a:r>
              <a:rPr lang="en-US" altLang="en-US" sz="3000" dirty="0" err="1">
                <a:solidFill>
                  <a:srgbClr val="CCFFFF"/>
                </a:solidFill>
              </a:rPr>
              <a:t>Δx</a:t>
            </a:r>
            <a:r>
              <a:rPr lang="en-US" altLang="en-US" sz="3000" dirty="0">
                <a:solidFill>
                  <a:srgbClr val="CCFFFF"/>
                </a:solidFill>
              </a:rPr>
              <a:t> = </a:t>
            </a:r>
            <a:r>
              <a:rPr lang="en-US" altLang="en-US" sz="3000" dirty="0" err="1">
                <a:solidFill>
                  <a:srgbClr val="CCFFFF"/>
                </a:solidFill>
              </a:rPr>
              <a:t>x</a:t>
            </a:r>
            <a:r>
              <a:rPr lang="en-US" altLang="en-US" sz="3000" baseline="-25000" dirty="0" err="1">
                <a:solidFill>
                  <a:srgbClr val="CCFFFF"/>
                </a:solidFill>
              </a:rPr>
              <a:t>final</a:t>
            </a:r>
            <a:r>
              <a:rPr lang="en-US" altLang="en-US" sz="3000" baseline="-25000" dirty="0">
                <a:solidFill>
                  <a:srgbClr val="CCFFFF"/>
                </a:solidFill>
              </a:rPr>
              <a:t>  </a:t>
            </a:r>
            <a:r>
              <a:rPr lang="en-US" altLang="en-US" sz="3000" dirty="0">
                <a:solidFill>
                  <a:srgbClr val="CCFFFF"/>
                </a:solidFill>
              </a:rPr>
              <a:t>- </a:t>
            </a:r>
            <a:r>
              <a:rPr lang="en-US" altLang="en-US" sz="3000" dirty="0" err="1">
                <a:solidFill>
                  <a:srgbClr val="CCFFFF"/>
                </a:solidFill>
              </a:rPr>
              <a:t>x</a:t>
            </a:r>
            <a:r>
              <a:rPr lang="en-US" altLang="en-US" sz="3000" baseline="-25000" dirty="0" err="1">
                <a:solidFill>
                  <a:srgbClr val="CCFFFF"/>
                </a:solidFill>
              </a:rPr>
              <a:t>initial</a:t>
            </a:r>
            <a:r>
              <a:rPr lang="en-US" altLang="en-US" sz="3000" baseline="-25000" dirty="0">
                <a:solidFill>
                  <a:srgbClr val="CCFFFF"/>
                </a:solidFill>
              </a:rPr>
              <a:t> </a:t>
            </a:r>
          </a:p>
        </p:txBody>
      </p:sp>
    </p:spTree>
    <p:extLst>
      <p:ext uri="{BB962C8B-B14F-4D97-AF65-F5344CB8AC3E}">
        <p14:creationId xmlns:p14="http://schemas.microsoft.com/office/powerpoint/2010/main" val="257266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 </a:t>
            </a:r>
          </a:p>
          <a:p>
            <a:endParaRPr lang="en-US" sz="2000" dirty="0"/>
          </a:p>
          <a:p>
            <a:pPr>
              <a:spcBef>
                <a:spcPts val="0"/>
              </a:spcBef>
            </a:pPr>
            <a:r>
              <a:rPr lang="en-US" altLang="en-US" dirty="0"/>
              <a:t>		</a:t>
            </a:r>
            <a:r>
              <a:rPr lang="en-US" altLang="en-US" dirty="0" err="1"/>
              <a:t>x</a:t>
            </a:r>
            <a:r>
              <a:rPr lang="en-US" altLang="en-US" baseline="-25000" dirty="0" err="1"/>
              <a:t>initial</a:t>
            </a:r>
            <a:r>
              <a:rPr lang="en-US" altLang="en-US" baseline="-25000" dirty="0"/>
              <a:t> </a:t>
            </a:r>
            <a:r>
              <a:rPr lang="en-US" altLang="en-US" dirty="0"/>
              <a:t>= </a:t>
            </a:r>
            <a:r>
              <a:rPr lang="en-US" altLang="en-US" dirty="0">
                <a:solidFill>
                  <a:srgbClr val="FFFF00"/>
                </a:solidFill>
              </a:rPr>
              <a:t>$16.50</a:t>
            </a:r>
          </a:p>
          <a:p>
            <a:pPr>
              <a:spcBef>
                <a:spcPts val="0"/>
              </a:spcBef>
            </a:pPr>
            <a:r>
              <a:rPr lang="en-US" altLang="en-US" dirty="0"/>
              <a:t>		</a:t>
            </a:r>
            <a:r>
              <a:rPr lang="en-US" altLang="en-US" dirty="0" err="1"/>
              <a:t>x</a:t>
            </a:r>
            <a:r>
              <a:rPr lang="en-US" altLang="en-US" baseline="-25000" dirty="0" err="1"/>
              <a:t>final</a:t>
            </a:r>
            <a:r>
              <a:rPr lang="en-US" altLang="en-US" baseline="-25000" dirty="0"/>
              <a:t> </a:t>
            </a:r>
            <a:r>
              <a:rPr lang="en-US" altLang="en-US" dirty="0"/>
              <a:t>= </a:t>
            </a:r>
            <a:r>
              <a:rPr lang="en-US" altLang="en-US" dirty="0">
                <a:solidFill>
                  <a:srgbClr val="FFFF00"/>
                </a:solidFill>
              </a:rPr>
              <a:t>$26.90</a:t>
            </a:r>
          </a:p>
          <a:p>
            <a:r>
              <a:rPr lang="en-US" altLang="en-US" dirty="0"/>
              <a:t>What is the price increment?</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
        <p:nvSpPr>
          <p:cNvPr id="2" name="Rectangle 1"/>
          <p:cNvSpPr/>
          <p:nvPr/>
        </p:nvSpPr>
        <p:spPr>
          <a:xfrm>
            <a:off x="5763470" y="6304002"/>
            <a:ext cx="3318537" cy="553998"/>
          </a:xfrm>
          <a:prstGeom prst="rect">
            <a:avLst/>
          </a:prstGeom>
          <a:ln>
            <a:solidFill>
              <a:srgbClr val="00B0F0"/>
            </a:solidFill>
          </a:ln>
        </p:spPr>
        <p:txBody>
          <a:bodyPr wrap="none">
            <a:spAutoFit/>
          </a:bodyPr>
          <a:lstStyle/>
          <a:p>
            <a:r>
              <a:rPr lang="en-US" altLang="en-US" sz="3000" dirty="0" err="1">
                <a:solidFill>
                  <a:srgbClr val="CCFFFF"/>
                </a:solidFill>
              </a:rPr>
              <a:t>Δx</a:t>
            </a:r>
            <a:r>
              <a:rPr lang="en-US" altLang="en-US" sz="3000" dirty="0">
                <a:solidFill>
                  <a:srgbClr val="CCFFFF"/>
                </a:solidFill>
              </a:rPr>
              <a:t> = </a:t>
            </a:r>
            <a:r>
              <a:rPr lang="en-US" altLang="en-US" sz="3000" dirty="0" err="1">
                <a:solidFill>
                  <a:srgbClr val="CCFFFF"/>
                </a:solidFill>
              </a:rPr>
              <a:t>x</a:t>
            </a:r>
            <a:r>
              <a:rPr lang="en-US" altLang="en-US" sz="3000" baseline="-25000" dirty="0" err="1">
                <a:solidFill>
                  <a:srgbClr val="CCFFFF"/>
                </a:solidFill>
              </a:rPr>
              <a:t>final</a:t>
            </a:r>
            <a:r>
              <a:rPr lang="en-US" altLang="en-US" sz="3000" baseline="-25000" dirty="0">
                <a:solidFill>
                  <a:srgbClr val="CCFFFF"/>
                </a:solidFill>
              </a:rPr>
              <a:t>  </a:t>
            </a:r>
            <a:r>
              <a:rPr lang="en-US" altLang="en-US" sz="3000" dirty="0">
                <a:solidFill>
                  <a:srgbClr val="CCFFFF"/>
                </a:solidFill>
              </a:rPr>
              <a:t>- </a:t>
            </a:r>
            <a:r>
              <a:rPr lang="en-US" altLang="en-US" sz="3000" dirty="0" err="1">
                <a:solidFill>
                  <a:srgbClr val="CCFFFF"/>
                </a:solidFill>
              </a:rPr>
              <a:t>x</a:t>
            </a:r>
            <a:r>
              <a:rPr lang="en-US" altLang="en-US" sz="3000" baseline="-25000" dirty="0" err="1">
                <a:solidFill>
                  <a:srgbClr val="CCFFFF"/>
                </a:solidFill>
              </a:rPr>
              <a:t>initial</a:t>
            </a:r>
            <a:r>
              <a:rPr lang="en-US" altLang="en-US" sz="3000" baseline="-25000" dirty="0">
                <a:solidFill>
                  <a:srgbClr val="CCFFFF"/>
                </a:solidFill>
              </a:rPr>
              <a:t> </a:t>
            </a:r>
          </a:p>
        </p:txBody>
      </p:sp>
    </p:spTree>
    <p:extLst>
      <p:ext uri="{BB962C8B-B14F-4D97-AF65-F5344CB8AC3E}">
        <p14:creationId xmlns:p14="http://schemas.microsoft.com/office/powerpoint/2010/main" val="228599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 y="15498"/>
            <a:ext cx="9084422" cy="6810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101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 </a:t>
            </a:r>
          </a:p>
          <a:p>
            <a:endParaRPr lang="en-US" sz="2000" dirty="0"/>
          </a:p>
          <a:p>
            <a:pPr>
              <a:spcBef>
                <a:spcPts val="0"/>
              </a:spcBef>
            </a:pPr>
            <a:r>
              <a:rPr lang="en-US" altLang="en-US" dirty="0"/>
              <a:t>		</a:t>
            </a:r>
            <a:r>
              <a:rPr lang="en-US" altLang="en-US" dirty="0" err="1"/>
              <a:t>x</a:t>
            </a:r>
            <a:r>
              <a:rPr lang="en-US" altLang="en-US" baseline="-25000" dirty="0" err="1"/>
              <a:t>initial</a:t>
            </a:r>
            <a:r>
              <a:rPr lang="en-US" altLang="en-US" baseline="-25000" dirty="0"/>
              <a:t> </a:t>
            </a:r>
            <a:r>
              <a:rPr lang="en-US" altLang="en-US" dirty="0"/>
              <a:t>= </a:t>
            </a:r>
            <a:r>
              <a:rPr lang="en-US" altLang="en-US" dirty="0">
                <a:solidFill>
                  <a:srgbClr val="FFFF00"/>
                </a:solidFill>
              </a:rPr>
              <a:t>$16.50</a:t>
            </a:r>
          </a:p>
          <a:p>
            <a:pPr>
              <a:spcBef>
                <a:spcPts val="0"/>
              </a:spcBef>
            </a:pPr>
            <a:r>
              <a:rPr lang="en-US" altLang="en-US" dirty="0"/>
              <a:t>		</a:t>
            </a:r>
            <a:r>
              <a:rPr lang="en-US" altLang="en-US" dirty="0" err="1"/>
              <a:t>x</a:t>
            </a:r>
            <a:r>
              <a:rPr lang="en-US" altLang="en-US" baseline="-25000" dirty="0" err="1"/>
              <a:t>final</a:t>
            </a:r>
            <a:r>
              <a:rPr lang="en-US" altLang="en-US" baseline="-25000" dirty="0"/>
              <a:t> </a:t>
            </a:r>
            <a:r>
              <a:rPr lang="en-US" altLang="en-US" dirty="0"/>
              <a:t>= </a:t>
            </a:r>
            <a:r>
              <a:rPr lang="en-US" altLang="en-US" dirty="0">
                <a:solidFill>
                  <a:srgbClr val="FFFF00"/>
                </a:solidFill>
              </a:rPr>
              <a:t>$26.90</a:t>
            </a:r>
          </a:p>
          <a:p>
            <a:r>
              <a:rPr lang="en-US" altLang="en-US" dirty="0"/>
              <a:t>What is the price increment?</a:t>
            </a:r>
          </a:p>
          <a:p>
            <a:r>
              <a:rPr lang="en-US" altLang="en-US" dirty="0"/>
              <a:t>		</a:t>
            </a:r>
            <a:r>
              <a:rPr lang="en-US" altLang="en-US" dirty="0" err="1"/>
              <a:t>Δx</a:t>
            </a:r>
            <a:r>
              <a:rPr lang="en-US" altLang="en-US" dirty="0"/>
              <a:t> = 26.9 – 16.5 </a:t>
            </a:r>
          </a:p>
          <a:p>
            <a:r>
              <a:rPr lang="en-US" altLang="en-US" dirty="0"/>
              <a:t>			= 10.4 </a:t>
            </a:r>
            <a:r>
              <a:rPr lang="en-US" altLang="en-US" sz="2800" dirty="0"/>
              <a:t>is this the answer?</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Tree>
    <p:extLst>
      <p:ext uri="{BB962C8B-B14F-4D97-AF65-F5344CB8AC3E}">
        <p14:creationId xmlns:p14="http://schemas.microsoft.com/office/powerpoint/2010/main" val="2704360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The price of an item changes from $16.50 to $26.90. What is the increment in price </a:t>
            </a:r>
            <a:r>
              <a:rPr lang="en-US" dirty="0" err="1"/>
              <a:t>Δp</a:t>
            </a:r>
            <a:r>
              <a:rPr lang="en-US" dirty="0"/>
              <a:t>?</a:t>
            </a:r>
          </a:p>
          <a:p>
            <a:r>
              <a:rPr lang="en-US" sz="2000" dirty="0"/>
              <a:t> </a:t>
            </a:r>
          </a:p>
          <a:p>
            <a:pPr>
              <a:spcBef>
                <a:spcPts val="0"/>
              </a:spcBef>
            </a:pPr>
            <a:r>
              <a:rPr lang="en-US" altLang="en-US" dirty="0"/>
              <a:t>		</a:t>
            </a:r>
            <a:r>
              <a:rPr lang="en-US" altLang="en-US" dirty="0" err="1"/>
              <a:t>Δx</a:t>
            </a:r>
            <a:r>
              <a:rPr lang="en-US" altLang="en-US" dirty="0"/>
              <a:t> = 26.9 – 16.5 </a:t>
            </a:r>
          </a:p>
          <a:p>
            <a:r>
              <a:rPr lang="en-US" altLang="en-US" dirty="0"/>
              <a:t>			= </a:t>
            </a:r>
            <a:r>
              <a:rPr lang="en-US" altLang="en-US" dirty="0">
                <a:solidFill>
                  <a:srgbClr val="FFFF00"/>
                </a:solidFill>
              </a:rPr>
              <a:t>$10.40</a:t>
            </a:r>
          </a:p>
          <a:p>
            <a:r>
              <a:rPr lang="en-US" dirty="0">
                <a:solidFill>
                  <a:srgbClr val="FFC000"/>
                </a:solidFill>
              </a:rPr>
              <a:t>Don't forget the units! </a:t>
            </a:r>
          </a:p>
          <a:p>
            <a:r>
              <a:rPr lang="en-US" dirty="0"/>
              <a:t>(you lose points if you do…)</a:t>
            </a:r>
          </a:p>
          <a:p>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INCREMENTS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1</a:t>
            </a:r>
            <a:endParaRPr lang="en-US" altLang="en-US" sz="2400" i="1" dirty="0">
              <a:solidFill>
                <a:schemeClr val="folHlink"/>
              </a:solidFill>
            </a:endParaRPr>
          </a:p>
        </p:txBody>
      </p:sp>
    </p:spTree>
    <p:extLst>
      <p:ext uri="{BB962C8B-B14F-4D97-AF65-F5344CB8AC3E}">
        <p14:creationId xmlns:p14="http://schemas.microsoft.com/office/powerpoint/2010/main" val="1487536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Questions?</a:t>
            </a: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3"/>
          <p:cNvSpPr>
            <a:spLocks noChangeArrowheads="1"/>
          </p:cNvSpPr>
          <p:nvPr/>
        </p:nvSpPr>
        <p:spPr bwMode="auto">
          <a:xfrm>
            <a:off x="6900863" y="6534150"/>
            <a:ext cx="2243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spcBef>
                <a:spcPct val="0"/>
              </a:spcBef>
              <a:buFontTx/>
              <a:buNone/>
            </a:pPr>
            <a:r>
              <a:rPr lang="en-US" altLang="en-US" sz="1500" b="0" dirty="0">
                <a:solidFill>
                  <a:srgbClr val="00B0F0"/>
                </a:solidFill>
              </a:rPr>
              <a:t>www.career.gatech.edu</a:t>
            </a:r>
          </a:p>
        </p:txBody>
      </p:sp>
    </p:spTree>
    <p:extLst>
      <p:ext uri="{BB962C8B-B14F-4D97-AF65-F5344CB8AC3E}">
        <p14:creationId xmlns:p14="http://schemas.microsoft.com/office/powerpoint/2010/main" val="1885873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Rate of Change</a:t>
            </a:r>
          </a:p>
        </p:txBody>
      </p:sp>
      <p:sp>
        <p:nvSpPr>
          <p:cNvPr id="34819" name="Content Placeholder 2"/>
          <p:cNvSpPr>
            <a:spLocks noGrp="1"/>
          </p:cNvSpPr>
          <p:nvPr>
            <p:ph idx="1"/>
          </p:nvPr>
        </p:nvSpPr>
        <p:spPr/>
        <p:txBody>
          <a:bodyPr/>
          <a:lstStyle/>
          <a:p>
            <a:r>
              <a:rPr lang="en-US" altLang="en-US" dirty="0"/>
              <a:t>A ∆ increment is a change</a:t>
            </a:r>
          </a:p>
          <a:p>
            <a:r>
              <a:rPr lang="en-US" altLang="en-US" dirty="0"/>
              <a:t>The ratio of two increments 	will be a rate of change </a:t>
            </a:r>
          </a:p>
          <a:p>
            <a:endParaRPr lang="en-US" altLang="en-US" dirty="0"/>
          </a:p>
        </p:txBody>
      </p:sp>
    </p:spTree>
    <p:extLst>
      <p:ext uri="{BB962C8B-B14F-4D97-AF65-F5344CB8AC3E}">
        <p14:creationId xmlns:p14="http://schemas.microsoft.com/office/powerpoint/2010/main" val="1691269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Rate of Change</a:t>
            </a:r>
          </a:p>
        </p:txBody>
      </p:sp>
      <p:sp>
        <p:nvSpPr>
          <p:cNvPr id="34819" name="Content Placeholder 2"/>
          <p:cNvSpPr>
            <a:spLocks noGrp="1"/>
          </p:cNvSpPr>
          <p:nvPr>
            <p:ph idx="1"/>
          </p:nvPr>
        </p:nvSpPr>
        <p:spPr/>
        <p:txBody>
          <a:bodyPr/>
          <a:lstStyle/>
          <a:p>
            <a:r>
              <a:rPr lang="en-US" altLang="en-US" dirty="0"/>
              <a:t>A ∆ increment is a change</a:t>
            </a:r>
          </a:p>
          <a:p>
            <a:r>
              <a:rPr lang="en-US" altLang="en-US" dirty="0"/>
              <a:t>The ratio of two increments 	will be a rate of change </a:t>
            </a:r>
          </a:p>
          <a:p>
            <a:endParaRPr lang="en-US" altLang="en-US" dirty="0"/>
          </a:p>
          <a:p>
            <a:r>
              <a:rPr lang="en-US" altLang="en-US" dirty="0"/>
              <a:t>So the slope of a line “m” </a:t>
            </a:r>
          </a:p>
          <a:p>
            <a:pPr algn="ctr"/>
            <a:r>
              <a:rPr lang="en-US" altLang="en-US" dirty="0"/>
              <a:t>m = ∆y/∆x</a:t>
            </a:r>
          </a:p>
          <a:p>
            <a:r>
              <a:rPr lang="en-US" altLang="en-US" dirty="0"/>
              <a:t>Is a rate of change in y vs x</a:t>
            </a:r>
          </a:p>
          <a:p>
            <a:endParaRPr lang="en-US" altLang="en-US" dirty="0"/>
          </a:p>
        </p:txBody>
      </p:sp>
    </p:spTree>
    <p:extLst>
      <p:ext uri="{BB962C8B-B14F-4D97-AF65-F5344CB8AC3E}">
        <p14:creationId xmlns:p14="http://schemas.microsoft.com/office/powerpoint/2010/main" val="268703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Rate of Change</a:t>
            </a:r>
          </a:p>
        </p:txBody>
      </p:sp>
      <p:sp>
        <p:nvSpPr>
          <p:cNvPr id="34819" name="Content Placeholder 2"/>
          <p:cNvSpPr>
            <a:spLocks noGrp="1"/>
          </p:cNvSpPr>
          <p:nvPr>
            <p:ph idx="1"/>
          </p:nvPr>
        </p:nvSpPr>
        <p:spPr/>
        <p:txBody>
          <a:bodyPr/>
          <a:lstStyle/>
          <a:p>
            <a:r>
              <a:rPr lang="en-US" altLang="en-US" dirty="0"/>
              <a:t>∆ location (distance you went)</a:t>
            </a:r>
          </a:p>
          <a:p>
            <a:pPr>
              <a:spcBef>
                <a:spcPts val="0"/>
              </a:spcBef>
            </a:pPr>
            <a:r>
              <a:rPr lang="en-US" altLang="en-US" dirty="0"/>
              <a:t>	d</a:t>
            </a:r>
            <a:r>
              <a:rPr lang="en-US" altLang="en-US" baseline="-25000" dirty="0"/>
              <a:t>1</a:t>
            </a:r>
            <a:r>
              <a:rPr lang="en-US" altLang="en-US" dirty="0"/>
              <a:t> – d</a:t>
            </a:r>
            <a:r>
              <a:rPr lang="en-US" altLang="en-US" baseline="-25000" dirty="0"/>
              <a:t>0</a:t>
            </a:r>
          </a:p>
          <a:p>
            <a:r>
              <a:rPr lang="en-US" altLang="en-US" dirty="0"/>
              <a:t>∆ time (time it took)</a:t>
            </a:r>
          </a:p>
          <a:p>
            <a:pPr>
              <a:spcBef>
                <a:spcPts val="0"/>
              </a:spcBef>
            </a:pPr>
            <a:r>
              <a:rPr lang="en-US" altLang="en-US" dirty="0"/>
              <a:t>	t</a:t>
            </a:r>
            <a:r>
              <a:rPr lang="en-US" altLang="en-US" baseline="-25000" dirty="0"/>
              <a:t>1</a:t>
            </a:r>
            <a:r>
              <a:rPr lang="en-US" altLang="en-US" dirty="0"/>
              <a:t> – t</a:t>
            </a:r>
            <a:r>
              <a:rPr lang="en-US" altLang="en-US" baseline="-25000" dirty="0"/>
              <a:t>0</a:t>
            </a:r>
          </a:p>
          <a:p>
            <a:endParaRPr lang="en-US" altLang="en-US" sz="2000" dirty="0"/>
          </a:p>
          <a:p>
            <a:r>
              <a:rPr lang="en-US" altLang="en-US" dirty="0"/>
              <a:t>∆location / ∆time is the rate of change of your distance vs change in time</a:t>
            </a:r>
          </a:p>
        </p:txBody>
      </p:sp>
    </p:spTree>
    <p:extLst>
      <p:ext uri="{BB962C8B-B14F-4D97-AF65-F5344CB8AC3E}">
        <p14:creationId xmlns:p14="http://schemas.microsoft.com/office/powerpoint/2010/main" val="3073661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Rate of Change</a:t>
            </a:r>
          </a:p>
        </p:txBody>
      </p:sp>
      <p:sp>
        <p:nvSpPr>
          <p:cNvPr id="34819" name="Content Placeholder 2"/>
          <p:cNvSpPr>
            <a:spLocks noGrp="1"/>
          </p:cNvSpPr>
          <p:nvPr>
            <p:ph idx="1"/>
          </p:nvPr>
        </p:nvSpPr>
        <p:spPr/>
        <p:txBody>
          <a:bodyPr/>
          <a:lstStyle/>
          <a:p>
            <a:r>
              <a:rPr lang="en-US" altLang="en-US" dirty="0"/>
              <a:t>∆ location (distance you went)</a:t>
            </a:r>
          </a:p>
          <a:p>
            <a:pPr>
              <a:spcBef>
                <a:spcPts val="0"/>
              </a:spcBef>
            </a:pPr>
            <a:r>
              <a:rPr lang="en-US" altLang="en-US" dirty="0"/>
              <a:t>	d</a:t>
            </a:r>
            <a:r>
              <a:rPr lang="en-US" altLang="en-US" baseline="-25000" dirty="0"/>
              <a:t>1</a:t>
            </a:r>
            <a:r>
              <a:rPr lang="en-US" altLang="en-US" dirty="0"/>
              <a:t> – d</a:t>
            </a:r>
            <a:r>
              <a:rPr lang="en-US" altLang="en-US" baseline="-25000" dirty="0"/>
              <a:t>0</a:t>
            </a:r>
          </a:p>
          <a:p>
            <a:r>
              <a:rPr lang="en-US" altLang="en-US" dirty="0"/>
              <a:t>∆ time (time it took)</a:t>
            </a:r>
          </a:p>
          <a:p>
            <a:pPr>
              <a:spcBef>
                <a:spcPts val="0"/>
              </a:spcBef>
            </a:pPr>
            <a:r>
              <a:rPr lang="en-US" altLang="en-US" dirty="0"/>
              <a:t>	t</a:t>
            </a:r>
            <a:r>
              <a:rPr lang="en-US" altLang="en-US" baseline="-25000" dirty="0"/>
              <a:t>1</a:t>
            </a:r>
            <a:r>
              <a:rPr lang="en-US" altLang="en-US" dirty="0"/>
              <a:t> – t</a:t>
            </a:r>
            <a:r>
              <a:rPr lang="en-US" altLang="en-US" baseline="-25000" dirty="0"/>
              <a:t>0</a:t>
            </a:r>
          </a:p>
          <a:p>
            <a:endParaRPr lang="en-US" altLang="en-US" sz="2000" dirty="0"/>
          </a:p>
          <a:p>
            <a:r>
              <a:rPr lang="en-US" altLang="en-US" dirty="0"/>
              <a:t>∆location / ∆time is the rate of change of your distance vs change in time  “</a:t>
            </a:r>
            <a:r>
              <a:rPr lang="en-US" altLang="en-US" dirty="0">
                <a:solidFill>
                  <a:srgbClr val="FFC000"/>
                </a:solidFill>
              </a:rPr>
              <a:t>mph</a:t>
            </a:r>
            <a:r>
              <a:rPr lang="en-US" altLang="en-US" dirty="0"/>
              <a:t>”</a:t>
            </a:r>
          </a:p>
        </p:txBody>
      </p:sp>
    </p:spTree>
    <p:extLst>
      <p:ext uri="{BB962C8B-B14F-4D97-AF65-F5344CB8AC3E}">
        <p14:creationId xmlns:p14="http://schemas.microsoft.com/office/powerpoint/2010/main" val="632886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Rate of Change</a:t>
            </a:r>
          </a:p>
        </p:txBody>
      </p:sp>
      <p:sp>
        <p:nvSpPr>
          <p:cNvPr id="34819" name="Content Placeholder 2"/>
          <p:cNvSpPr>
            <a:spLocks noGrp="1"/>
          </p:cNvSpPr>
          <p:nvPr>
            <p:ph idx="1"/>
          </p:nvPr>
        </p:nvSpPr>
        <p:spPr/>
        <p:txBody>
          <a:bodyPr/>
          <a:lstStyle/>
          <a:p>
            <a:r>
              <a:rPr lang="en-US" altLang="en-US" dirty="0"/>
              <a:t>∆ location (distance you went)</a:t>
            </a:r>
          </a:p>
          <a:p>
            <a:pPr>
              <a:spcBef>
                <a:spcPts val="0"/>
              </a:spcBef>
            </a:pPr>
            <a:r>
              <a:rPr lang="en-US" altLang="en-US" dirty="0"/>
              <a:t>	d</a:t>
            </a:r>
            <a:r>
              <a:rPr lang="en-US" altLang="en-US" baseline="-25000" dirty="0"/>
              <a:t>1</a:t>
            </a:r>
            <a:r>
              <a:rPr lang="en-US" altLang="en-US" dirty="0"/>
              <a:t> – d</a:t>
            </a:r>
            <a:r>
              <a:rPr lang="en-US" altLang="en-US" baseline="-25000" dirty="0"/>
              <a:t>0</a:t>
            </a:r>
          </a:p>
          <a:p>
            <a:r>
              <a:rPr lang="en-US" altLang="en-US" dirty="0"/>
              <a:t>∆ time (time it took)</a:t>
            </a:r>
          </a:p>
          <a:p>
            <a:pPr>
              <a:spcBef>
                <a:spcPts val="0"/>
              </a:spcBef>
            </a:pPr>
            <a:r>
              <a:rPr lang="en-US" altLang="en-US" dirty="0"/>
              <a:t>	t</a:t>
            </a:r>
            <a:r>
              <a:rPr lang="en-US" altLang="en-US" baseline="-25000" dirty="0"/>
              <a:t>1</a:t>
            </a:r>
            <a:r>
              <a:rPr lang="en-US" altLang="en-US" dirty="0"/>
              <a:t> – t</a:t>
            </a:r>
            <a:r>
              <a:rPr lang="en-US" altLang="en-US" baseline="-25000" dirty="0"/>
              <a:t>0</a:t>
            </a:r>
          </a:p>
          <a:p>
            <a:endParaRPr lang="en-US" altLang="en-US" sz="2000" dirty="0"/>
          </a:p>
          <a:p>
            <a:pPr algn="ctr"/>
            <a:r>
              <a:rPr lang="en-US" altLang="en-US" dirty="0"/>
              <a:t>mph  = ∆location / ∆time</a:t>
            </a:r>
          </a:p>
          <a:p>
            <a:r>
              <a:rPr lang="en-US" altLang="en-US" dirty="0"/>
              <a:t>		  = (d</a:t>
            </a:r>
            <a:r>
              <a:rPr lang="en-US" altLang="en-US" baseline="-25000" dirty="0"/>
              <a:t>1</a:t>
            </a:r>
            <a:r>
              <a:rPr lang="en-US" altLang="en-US" dirty="0"/>
              <a:t> – d</a:t>
            </a:r>
            <a:r>
              <a:rPr lang="en-US" altLang="en-US" baseline="-25000" dirty="0"/>
              <a:t>0</a:t>
            </a:r>
            <a:r>
              <a:rPr lang="en-US" altLang="en-US" dirty="0"/>
              <a:t>)/(t</a:t>
            </a:r>
            <a:r>
              <a:rPr lang="en-US" altLang="en-US" baseline="-25000" dirty="0"/>
              <a:t>1</a:t>
            </a:r>
            <a:r>
              <a:rPr lang="en-US" altLang="en-US" dirty="0"/>
              <a:t> – t</a:t>
            </a:r>
            <a:r>
              <a:rPr lang="en-US" altLang="en-US" baseline="-25000" dirty="0"/>
              <a:t>0</a:t>
            </a:r>
            <a:r>
              <a:rPr lang="en-US" altLang="en-US" dirty="0"/>
              <a:t>)</a:t>
            </a:r>
            <a:endParaRPr lang="en-US" altLang="en-US" baseline="-25000" dirty="0"/>
          </a:p>
          <a:p>
            <a:endParaRPr lang="en-US" altLang="en-US" dirty="0"/>
          </a:p>
        </p:txBody>
      </p:sp>
    </p:spTree>
    <p:extLst>
      <p:ext uri="{BB962C8B-B14F-4D97-AF65-F5344CB8AC3E}">
        <p14:creationId xmlns:p14="http://schemas.microsoft.com/office/powerpoint/2010/main" val="3355478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r>
              <a:rPr lang="en-US" sz="2000" dirty="0"/>
              <a:t> </a:t>
            </a:r>
          </a:p>
          <a:p>
            <a:pPr>
              <a:spcBef>
                <a:spcPts val="0"/>
              </a:spcBef>
            </a:pPr>
            <a:r>
              <a:rPr lang="en-US" altLang="en-US" dirty="0"/>
              <a:t>What is </a:t>
            </a:r>
            <a:r>
              <a:rPr lang="en-US" altLang="en-US" dirty="0" err="1"/>
              <a:t>d</a:t>
            </a:r>
            <a:r>
              <a:rPr lang="en-US" altLang="en-US" baseline="-25000" dirty="0" err="1"/>
              <a:t>initial</a:t>
            </a:r>
            <a:r>
              <a:rPr lang="en-US" altLang="en-US" dirty="0"/>
              <a:t>? </a:t>
            </a:r>
            <a:endParaRPr lang="en-US" altLang="en-US" dirty="0">
              <a:solidFill>
                <a:srgbClr val="FFFF00"/>
              </a:solidFill>
            </a:endParaRP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4019351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r>
              <a:rPr lang="en-US" sz="2000" dirty="0"/>
              <a:t> </a:t>
            </a:r>
          </a:p>
          <a:p>
            <a:pPr>
              <a:spcBef>
                <a:spcPts val="0"/>
              </a:spcBef>
            </a:pPr>
            <a:r>
              <a:rPr lang="en-US" altLang="en-US" dirty="0"/>
              <a:t>What is </a:t>
            </a:r>
            <a:r>
              <a:rPr lang="en-US" altLang="en-US" dirty="0" err="1"/>
              <a:t>d</a:t>
            </a:r>
            <a:r>
              <a:rPr lang="en-US" altLang="en-US" baseline="-25000" dirty="0" err="1"/>
              <a:t>initial</a:t>
            </a:r>
            <a:r>
              <a:rPr lang="en-US" altLang="en-US" dirty="0"/>
              <a:t>? </a:t>
            </a:r>
            <a:r>
              <a:rPr lang="en-US" altLang="en-US" dirty="0">
                <a:solidFill>
                  <a:srgbClr val="FFFF00"/>
                </a:solidFill>
              </a:rPr>
              <a:t>0</a:t>
            </a:r>
          </a:p>
          <a:p>
            <a:pPr>
              <a:spcBef>
                <a:spcPts val="0"/>
              </a:spcBef>
            </a:pPr>
            <a:r>
              <a:rPr lang="en-US" altLang="en-US" dirty="0"/>
              <a:t>What is </a:t>
            </a:r>
            <a:r>
              <a:rPr lang="en-US" altLang="en-US" dirty="0" err="1"/>
              <a:t>d</a:t>
            </a:r>
            <a:r>
              <a:rPr lang="en-US" altLang="en-US" baseline="-25000" dirty="0" err="1"/>
              <a:t>final</a:t>
            </a:r>
            <a:r>
              <a:rPr lang="en-US" altLang="en-US" dirty="0"/>
              <a:t>? </a:t>
            </a: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265531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Course Outcomes</a:t>
            </a:r>
          </a:p>
        </p:txBody>
      </p:sp>
      <p:sp>
        <p:nvSpPr>
          <p:cNvPr id="7171" name="Content Placeholder 2"/>
          <p:cNvSpPr>
            <a:spLocks noGrp="1"/>
          </p:cNvSpPr>
          <p:nvPr>
            <p:ph idx="1"/>
          </p:nvPr>
        </p:nvSpPr>
        <p:spPr/>
        <p:txBody>
          <a:bodyPr/>
          <a:lstStyle/>
          <a:p>
            <a:r>
              <a:rPr lang="en-US" altLang="en-US" dirty="0"/>
              <a:t>But, what I really want is for you to…</a:t>
            </a:r>
          </a:p>
        </p:txBody>
      </p:sp>
    </p:spTree>
    <p:extLst>
      <p:ext uri="{BB962C8B-B14F-4D97-AF65-F5344CB8AC3E}">
        <p14:creationId xmlns:p14="http://schemas.microsoft.com/office/powerpoint/2010/main" val="2285914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r>
              <a:rPr lang="en-US" sz="2000" dirty="0"/>
              <a:t> </a:t>
            </a:r>
          </a:p>
          <a:p>
            <a:pPr>
              <a:spcBef>
                <a:spcPts val="0"/>
              </a:spcBef>
            </a:pPr>
            <a:r>
              <a:rPr lang="en-US" altLang="en-US" dirty="0"/>
              <a:t>What is </a:t>
            </a:r>
            <a:r>
              <a:rPr lang="en-US" altLang="en-US" dirty="0" err="1"/>
              <a:t>d</a:t>
            </a:r>
            <a:r>
              <a:rPr lang="en-US" altLang="en-US" baseline="-25000" dirty="0" err="1"/>
              <a:t>initial</a:t>
            </a:r>
            <a:r>
              <a:rPr lang="en-US" altLang="en-US" dirty="0"/>
              <a:t>? </a:t>
            </a:r>
            <a:r>
              <a:rPr lang="en-US" altLang="en-US" dirty="0">
                <a:solidFill>
                  <a:srgbClr val="FFFF00"/>
                </a:solidFill>
              </a:rPr>
              <a:t>0</a:t>
            </a:r>
          </a:p>
          <a:p>
            <a:pPr>
              <a:spcBef>
                <a:spcPts val="0"/>
              </a:spcBef>
            </a:pPr>
            <a:r>
              <a:rPr lang="en-US" altLang="en-US" dirty="0"/>
              <a:t>What is </a:t>
            </a:r>
            <a:r>
              <a:rPr lang="en-US" altLang="en-US" dirty="0" err="1"/>
              <a:t>d</a:t>
            </a:r>
            <a:r>
              <a:rPr lang="en-US" altLang="en-US" baseline="-25000" dirty="0" err="1"/>
              <a:t>final</a:t>
            </a:r>
            <a:r>
              <a:rPr lang="en-US" altLang="en-US" dirty="0"/>
              <a:t>? </a:t>
            </a:r>
            <a:r>
              <a:rPr lang="en-US" altLang="en-US" dirty="0">
                <a:solidFill>
                  <a:srgbClr val="FFFF00"/>
                </a:solidFill>
              </a:rPr>
              <a:t>2.3</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750260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r>
              <a:rPr lang="en-US" sz="2000" dirty="0"/>
              <a:t> </a:t>
            </a:r>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a:t>What is </a:t>
            </a:r>
            <a:r>
              <a:rPr lang="en-US" altLang="en-US" dirty="0" err="1"/>
              <a:t>t</a:t>
            </a:r>
            <a:r>
              <a:rPr lang="en-US" altLang="en-US" baseline="-25000" dirty="0" err="1"/>
              <a:t>initial</a:t>
            </a:r>
            <a:r>
              <a:rPr lang="en-US" altLang="en-US" dirty="0"/>
              <a:t>? </a:t>
            </a:r>
            <a:endParaRPr lang="en-US" altLang="en-US" dirty="0">
              <a:solidFill>
                <a:srgbClr val="FFFF00"/>
              </a:solidFill>
            </a:endParaRP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750260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endParaRPr lang="en-US" sz="2000" dirty="0"/>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a:t>What is </a:t>
            </a:r>
            <a:r>
              <a:rPr lang="en-US" altLang="en-US" dirty="0" err="1"/>
              <a:t>t</a:t>
            </a:r>
            <a:r>
              <a:rPr lang="en-US" altLang="en-US" baseline="-25000" dirty="0" err="1"/>
              <a:t>initial</a:t>
            </a:r>
            <a:r>
              <a:rPr lang="en-US" altLang="en-US" dirty="0"/>
              <a:t>? </a:t>
            </a:r>
            <a:r>
              <a:rPr lang="en-US" altLang="en-US" dirty="0">
                <a:solidFill>
                  <a:srgbClr val="FFFF00"/>
                </a:solidFill>
              </a:rPr>
              <a:t>0</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2642362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endParaRPr lang="en-US" sz="2000" dirty="0"/>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err="1"/>
              <a:t>t</a:t>
            </a:r>
            <a:r>
              <a:rPr lang="en-US" altLang="en-US" baseline="-25000" dirty="0" err="1"/>
              <a:t>initial</a:t>
            </a:r>
            <a:r>
              <a:rPr lang="en-US" altLang="en-US" dirty="0"/>
              <a:t> = </a:t>
            </a:r>
            <a:r>
              <a:rPr lang="en-US" altLang="en-US" dirty="0">
                <a:solidFill>
                  <a:srgbClr val="FFFF00"/>
                </a:solidFill>
              </a:rPr>
              <a:t>0 </a:t>
            </a:r>
            <a:r>
              <a:rPr lang="en-US" altLang="en-US" dirty="0"/>
              <a:t>What is </a:t>
            </a:r>
            <a:r>
              <a:rPr lang="en-US" altLang="en-US" dirty="0" err="1"/>
              <a:t>t</a:t>
            </a:r>
            <a:r>
              <a:rPr lang="en-US" altLang="en-US" baseline="-25000" dirty="0" err="1"/>
              <a:t>final</a:t>
            </a:r>
            <a:r>
              <a:rPr lang="en-US" altLang="en-US" dirty="0"/>
              <a:t>? </a:t>
            </a:r>
            <a:endParaRPr lang="en-US" altLang="en-US" dirty="0">
              <a:solidFill>
                <a:srgbClr val="FFFF00"/>
              </a:solidFill>
            </a:endParaRP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2566103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What is your rate of change in miles per minute?</a:t>
            </a:r>
          </a:p>
          <a:p>
            <a:endParaRPr lang="en-US" sz="2000" dirty="0"/>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err="1"/>
              <a:t>t</a:t>
            </a:r>
            <a:r>
              <a:rPr lang="en-US" altLang="en-US" baseline="-25000" dirty="0" err="1"/>
              <a:t>initial</a:t>
            </a:r>
            <a:r>
              <a:rPr lang="en-US" altLang="en-US" dirty="0"/>
              <a:t> = </a:t>
            </a:r>
            <a:r>
              <a:rPr lang="en-US" altLang="en-US" dirty="0">
                <a:solidFill>
                  <a:srgbClr val="FFFF00"/>
                </a:solidFill>
              </a:rPr>
              <a:t>0 </a:t>
            </a:r>
            <a:r>
              <a:rPr lang="en-US" altLang="en-US" dirty="0"/>
              <a:t>What is </a:t>
            </a:r>
            <a:r>
              <a:rPr lang="en-US" altLang="en-US" dirty="0" err="1"/>
              <a:t>t</a:t>
            </a:r>
            <a:r>
              <a:rPr lang="en-US" altLang="en-US" baseline="-25000" dirty="0" err="1"/>
              <a:t>final</a:t>
            </a:r>
            <a:r>
              <a:rPr lang="en-US" altLang="en-US" dirty="0"/>
              <a:t>? </a:t>
            </a:r>
            <a:r>
              <a:rPr lang="en-US" altLang="en-US" dirty="0">
                <a:solidFill>
                  <a:srgbClr val="FFFF00"/>
                </a:solidFill>
              </a:rPr>
              <a:t>5</a:t>
            </a:r>
            <a:r>
              <a:rPr lang="en-US" altLang="en-US" dirty="0"/>
              <a:t> </a:t>
            </a:r>
          </a:p>
          <a:p>
            <a:pPr>
              <a:spcBef>
                <a:spcPts val="0"/>
              </a:spcBef>
            </a:pPr>
            <a:r>
              <a:rPr lang="en-US" altLang="en-US" dirty="0"/>
              <a:t> </a:t>
            </a:r>
            <a:endParaRPr lang="en-US" altLang="en-US" dirty="0">
              <a:solidFill>
                <a:srgbClr val="FFFF00"/>
              </a:solidFill>
            </a:endParaRP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
        <p:nvSpPr>
          <p:cNvPr id="6" name="TextBox 5">
            <a:extLst>
              <a:ext uri="{FF2B5EF4-FFF2-40B4-BE49-F238E27FC236}">
                <a16:creationId xmlns:a16="http://schemas.microsoft.com/office/drawing/2014/main" id="{1A91E653-9C4D-4CAC-AA1A-79007A38C007}"/>
              </a:ext>
            </a:extLst>
          </p:cNvPr>
          <p:cNvSpPr txBox="1"/>
          <p:nvPr/>
        </p:nvSpPr>
        <p:spPr>
          <a:xfrm>
            <a:off x="2286000" y="3204329"/>
            <a:ext cx="2209800" cy="369332"/>
          </a:xfrm>
          <a:prstGeom prst="rect">
            <a:avLst/>
          </a:prstGeom>
          <a:noFill/>
        </p:spPr>
        <p:txBody>
          <a:bodyPr wrap="square">
            <a:spAutoFit/>
          </a:bodyPr>
          <a:lstStyle/>
          <a:p>
            <a:r>
              <a:rPr lang="en-US" altLang="en-US" dirty="0"/>
              <a:t>(d</a:t>
            </a:r>
            <a:r>
              <a:rPr lang="en-US" altLang="en-US" baseline="-25000" dirty="0"/>
              <a:t>1</a:t>
            </a:r>
            <a:r>
              <a:rPr lang="en-US" altLang="en-US" dirty="0"/>
              <a:t> – d</a:t>
            </a:r>
            <a:r>
              <a:rPr lang="en-US" altLang="en-US" baseline="-25000" dirty="0"/>
              <a:t>0</a:t>
            </a:r>
            <a:r>
              <a:rPr lang="en-US" altLang="en-US" dirty="0"/>
              <a:t>)/(t</a:t>
            </a:r>
            <a:r>
              <a:rPr lang="en-US" altLang="en-US" baseline="-25000" dirty="0"/>
              <a:t>1</a:t>
            </a:r>
            <a:r>
              <a:rPr lang="en-US" altLang="en-US" dirty="0"/>
              <a:t> – t</a:t>
            </a:r>
            <a:r>
              <a:rPr lang="en-US" altLang="en-US" baseline="-25000" dirty="0"/>
              <a:t>0</a:t>
            </a:r>
            <a:r>
              <a:rPr lang="en-US" altLang="en-US" dirty="0"/>
              <a:t>)</a:t>
            </a:r>
            <a:endParaRPr lang="en-US" altLang="en-US" baseline="-25000" dirty="0"/>
          </a:p>
        </p:txBody>
      </p:sp>
    </p:spTree>
    <p:extLst>
      <p:ext uri="{BB962C8B-B14F-4D97-AF65-F5344CB8AC3E}">
        <p14:creationId xmlns:p14="http://schemas.microsoft.com/office/powerpoint/2010/main" val="2177635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a:t>
            </a:r>
          </a:p>
          <a:p>
            <a:endParaRPr lang="en-US" sz="2000" dirty="0"/>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err="1"/>
              <a:t>t</a:t>
            </a:r>
            <a:r>
              <a:rPr lang="en-US" altLang="en-US" baseline="-25000" dirty="0" err="1"/>
              <a:t>initial</a:t>
            </a:r>
            <a:r>
              <a:rPr lang="en-US" altLang="en-US" dirty="0"/>
              <a:t> = </a:t>
            </a:r>
            <a:r>
              <a:rPr lang="en-US" altLang="en-US" dirty="0">
                <a:solidFill>
                  <a:srgbClr val="FFFF00"/>
                </a:solidFill>
              </a:rPr>
              <a:t>0 </a:t>
            </a:r>
            <a:r>
              <a:rPr lang="en-US" altLang="en-US" dirty="0"/>
              <a:t>What is </a:t>
            </a:r>
            <a:r>
              <a:rPr lang="en-US" altLang="en-US" dirty="0" err="1"/>
              <a:t>t</a:t>
            </a:r>
            <a:r>
              <a:rPr lang="en-US" altLang="en-US" baseline="-25000" dirty="0" err="1"/>
              <a:t>final</a:t>
            </a:r>
            <a:r>
              <a:rPr lang="en-US" altLang="en-US" dirty="0"/>
              <a:t>? </a:t>
            </a:r>
            <a:r>
              <a:rPr lang="en-US" altLang="en-US" dirty="0">
                <a:solidFill>
                  <a:srgbClr val="FFFF00"/>
                </a:solidFill>
              </a:rPr>
              <a:t>5</a:t>
            </a:r>
            <a:r>
              <a:rPr lang="en-US" altLang="en-US" dirty="0"/>
              <a:t> </a:t>
            </a:r>
          </a:p>
          <a:p>
            <a:pPr>
              <a:spcBef>
                <a:spcPts val="0"/>
              </a:spcBef>
            </a:pPr>
            <a:r>
              <a:rPr lang="en-US" dirty="0"/>
              <a:t>What is your rate of change in miles per minute?</a:t>
            </a:r>
            <a:r>
              <a:rPr lang="en-US" altLang="en-US" dirty="0"/>
              <a:t> </a:t>
            </a:r>
            <a:endParaRPr lang="en-US" altLang="en-US" dirty="0">
              <a:solidFill>
                <a:srgbClr val="FFFF00"/>
              </a:solidFill>
            </a:endParaRP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3320860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6019800"/>
          </a:xfrm>
        </p:spPr>
        <p:txBody>
          <a:bodyPr/>
          <a:lstStyle/>
          <a:p>
            <a:r>
              <a:rPr lang="en-US" dirty="0"/>
              <a:t>Your car is in the garage (distance = 0). You drive to the grocery store 2.3 miles away. It takes 5 minutes. </a:t>
            </a:r>
          </a:p>
          <a:p>
            <a:endParaRPr lang="en-US" sz="2000" dirty="0"/>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err="1"/>
              <a:t>t</a:t>
            </a:r>
            <a:r>
              <a:rPr lang="en-US" altLang="en-US" baseline="-25000" dirty="0" err="1"/>
              <a:t>initial</a:t>
            </a:r>
            <a:r>
              <a:rPr lang="en-US" altLang="en-US" dirty="0"/>
              <a:t> = </a:t>
            </a:r>
            <a:r>
              <a:rPr lang="en-US" altLang="en-US" dirty="0">
                <a:solidFill>
                  <a:srgbClr val="FFFF00"/>
                </a:solidFill>
              </a:rPr>
              <a:t>0 </a:t>
            </a:r>
            <a:r>
              <a:rPr lang="en-US" altLang="en-US" dirty="0"/>
              <a:t>What is </a:t>
            </a:r>
            <a:r>
              <a:rPr lang="en-US" altLang="en-US" dirty="0" err="1"/>
              <a:t>t</a:t>
            </a:r>
            <a:r>
              <a:rPr lang="en-US" altLang="en-US" baseline="-25000" dirty="0" err="1"/>
              <a:t>final</a:t>
            </a:r>
            <a:r>
              <a:rPr lang="en-US" altLang="en-US" dirty="0"/>
              <a:t>? </a:t>
            </a:r>
            <a:r>
              <a:rPr lang="en-US" altLang="en-US" dirty="0">
                <a:solidFill>
                  <a:srgbClr val="FFFF00"/>
                </a:solidFill>
              </a:rPr>
              <a:t>5</a:t>
            </a:r>
            <a:r>
              <a:rPr lang="en-US" altLang="en-US" dirty="0"/>
              <a:t> </a:t>
            </a:r>
          </a:p>
          <a:p>
            <a:pPr>
              <a:spcBef>
                <a:spcPts val="0"/>
              </a:spcBef>
            </a:pPr>
            <a:r>
              <a:rPr lang="en-US" dirty="0"/>
              <a:t>What is your rate of change in miles per minute?</a:t>
            </a:r>
            <a:r>
              <a:rPr lang="en-US" altLang="en-US" dirty="0"/>
              <a:t> (2.3-0)/(5-0)</a:t>
            </a:r>
          </a:p>
          <a:p>
            <a:pPr>
              <a:spcBef>
                <a:spcPts val="0"/>
              </a:spcBef>
            </a:pPr>
            <a:r>
              <a:rPr lang="en-US" altLang="en-US" dirty="0">
                <a:solidFill>
                  <a:srgbClr val="FFFF00"/>
                </a:solidFill>
              </a:rPr>
              <a:t>					</a:t>
            </a:r>
            <a:r>
              <a:rPr lang="en-US" altLang="en-US" dirty="0"/>
              <a:t>= 0.46 </a:t>
            </a:r>
            <a:r>
              <a:rPr lang="en-US" altLang="en-US" sz="2000" dirty="0"/>
              <a:t>is it?</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2492770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Your car is in the garage (distance = 0). You drive to the grocery store 2.3 miles away. It takes 5 minutes. </a:t>
            </a:r>
          </a:p>
          <a:p>
            <a:endParaRPr lang="en-US" sz="2000" dirty="0"/>
          </a:p>
          <a:p>
            <a:pPr>
              <a:spcBef>
                <a:spcPts val="0"/>
              </a:spcBef>
            </a:pPr>
            <a:r>
              <a:rPr lang="en-US" altLang="en-US" dirty="0" err="1"/>
              <a:t>d</a:t>
            </a:r>
            <a:r>
              <a:rPr lang="en-US" altLang="en-US" baseline="-25000" dirty="0" err="1"/>
              <a:t>initial</a:t>
            </a:r>
            <a:r>
              <a:rPr lang="en-US" altLang="en-US" dirty="0"/>
              <a:t> = </a:t>
            </a:r>
            <a:r>
              <a:rPr lang="en-US" altLang="en-US" dirty="0">
                <a:solidFill>
                  <a:srgbClr val="FFFF00"/>
                </a:solidFill>
              </a:rPr>
              <a:t>0   </a:t>
            </a:r>
            <a:r>
              <a:rPr lang="en-US" altLang="en-US" dirty="0" err="1"/>
              <a:t>d</a:t>
            </a:r>
            <a:r>
              <a:rPr lang="en-US" altLang="en-US" baseline="-25000" dirty="0" err="1"/>
              <a:t>final</a:t>
            </a:r>
            <a:r>
              <a:rPr lang="en-US" altLang="en-US" dirty="0"/>
              <a:t> = </a:t>
            </a:r>
            <a:r>
              <a:rPr lang="en-US" altLang="en-US" dirty="0">
                <a:solidFill>
                  <a:srgbClr val="FFFF00"/>
                </a:solidFill>
              </a:rPr>
              <a:t>2.3</a:t>
            </a:r>
          </a:p>
          <a:p>
            <a:pPr>
              <a:spcBef>
                <a:spcPts val="0"/>
              </a:spcBef>
            </a:pPr>
            <a:r>
              <a:rPr lang="en-US" altLang="en-US" dirty="0" err="1"/>
              <a:t>t</a:t>
            </a:r>
            <a:r>
              <a:rPr lang="en-US" altLang="en-US" baseline="-25000" dirty="0" err="1"/>
              <a:t>initial</a:t>
            </a:r>
            <a:r>
              <a:rPr lang="en-US" altLang="en-US" dirty="0"/>
              <a:t> = </a:t>
            </a:r>
            <a:r>
              <a:rPr lang="en-US" altLang="en-US" dirty="0">
                <a:solidFill>
                  <a:srgbClr val="FFFF00"/>
                </a:solidFill>
              </a:rPr>
              <a:t>0 </a:t>
            </a:r>
            <a:r>
              <a:rPr lang="en-US" altLang="en-US" dirty="0"/>
              <a:t>What is </a:t>
            </a:r>
            <a:r>
              <a:rPr lang="en-US" altLang="en-US" dirty="0" err="1"/>
              <a:t>t</a:t>
            </a:r>
            <a:r>
              <a:rPr lang="en-US" altLang="en-US" baseline="-25000" dirty="0" err="1"/>
              <a:t>final</a:t>
            </a:r>
            <a:r>
              <a:rPr lang="en-US" altLang="en-US" dirty="0"/>
              <a:t>? </a:t>
            </a:r>
            <a:r>
              <a:rPr lang="en-US" altLang="en-US" dirty="0">
                <a:solidFill>
                  <a:srgbClr val="FFFF00"/>
                </a:solidFill>
              </a:rPr>
              <a:t>5</a:t>
            </a:r>
            <a:r>
              <a:rPr lang="en-US" altLang="en-US" dirty="0"/>
              <a:t> </a:t>
            </a:r>
          </a:p>
          <a:p>
            <a:pPr>
              <a:spcBef>
                <a:spcPts val="0"/>
              </a:spcBef>
            </a:pPr>
            <a:r>
              <a:rPr lang="en-US" dirty="0"/>
              <a:t>What is your rate of change in miles per minute?</a:t>
            </a:r>
            <a:r>
              <a:rPr lang="en-US" altLang="en-US" dirty="0"/>
              <a:t> (2.3-0)/(5-0)</a:t>
            </a:r>
          </a:p>
          <a:p>
            <a:pPr>
              <a:spcBef>
                <a:spcPts val="0"/>
              </a:spcBef>
            </a:pPr>
            <a:r>
              <a:rPr lang="en-US" altLang="en-US" dirty="0">
                <a:solidFill>
                  <a:srgbClr val="FFFF00"/>
                </a:solidFill>
              </a:rPr>
              <a:t>		2.3/5 </a:t>
            </a:r>
            <a:r>
              <a:rPr lang="en-US" altLang="en-US" dirty="0" err="1">
                <a:solidFill>
                  <a:srgbClr val="FFFF00"/>
                </a:solidFill>
              </a:rPr>
              <a:t>mpm</a:t>
            </a:r>
            <a:r>
              <a:rPr lang="en-US" altLang="en-US" dirty="0">
                <a:solidFill>
                  <a:srgbClr val="FFFF00"/>
                </a:solidFill>
              </a:rPr>
              <a:t>	 </a:t>
            </a:r>
            <a:r>
              <a:rPr lang="en-US" altLang="en-US" dirty="0"/>
              <a:t>= </a:t>
            </a:r>
            <a:r>
              <a:rPr lang="en-US" altLang="en-US" dirty="0">
                <a:solidFill>
                  <a:srgbClr val="FFFF00"/>
                </a:solidFill>
              </a:rPr>
              <a:t>0.46 </a:t>
            </a:r>
            <a:r>
              <a:rPr lang="en-US" altLang="en-US" dirty="0" err="1">
                <a:solidFill>
                  <a:srgbClr val="FFFF00"/>
                </a:solidFill>
              </a:rPr>
              <a:t>mpm</a:t>
            </a:r>
            <a:endParaRPr lang="en-US" altLang="en-US" dirty="0">
              <a:solidFill>
                <a:srgbClr val="FFFF00"/>
              </a:solidFill>
            </a:endParaRP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2</a:t>
            </a:r>
            <a:endParaRPr lang="en-US" altLang="en-US" sz="2400" i="1" dirty="0">
              <a:solidFill>
                <a:schemeClr val="folHlink"/>
              </a:solidFill>
            </a:endParaRPr>
          </a:p>
        </p:txBody>
      </p:sp>
    </p:spTree>
    <p:extLst>
      <p:ext uri="{BB962C8B-B14F-4D97-AF65-F5344CB8AC3E}">
        <p14:creationId xmlns:p14="http://schemas.microsoft.com/office/powerpoint/2010/main" val="1070445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What is your rate of change in miles per hour?</a:t>
            </a:r>
            <a:r>
              <a:rPr lang="en-US" altLang="en-US" dirty="0"/>
              <a:t> </a:t>
            </a:r>
            <a:r>
              <a:rPr lang="en-US" altLang="en-US" dirty="0">
                <a:solidFill>
                  <a:srgbClr val="FFFF00"/>
                </a:solidFill>
              </a:rPr>
              <a:t>				</a:t>
            </a:r>
          </a:p>
          <a:p>
            <a:pPr>
              <a:spcBef>
                <a:spcPts val="0"/>
              </a:spcBef>
            </a:pPr>
            <a:r>
              <a:rPr lang="en-US" altLang="en-US" dirty="0"/>
              <a:t>If it was 0.46 </a:t>
            </a:r>
            <a:r>
              <a:rPr lang="en-US" altLang="en-US" dirty="0" err="1"/>
              <a:t>mpm</a:t>
            </a:r>
            <a:r>
              <a:rPr lang="en-US" altLang="en-US" dirty="0"/>
              <a:t>, how do you make it mph?</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1046397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What is your rate of change in miles per hour?</a:t>
            </a:r>
            <a:r>
              <a:rPr lang="en-US" altLang="en-US" dirty="0"/>
              <a:t> </a:t>
            </a:r>
            <a:r>
              <a:rPr lang="en-US" altLang="en-US" dirty="0">
                <a:solidFill>
                  <a:srgbClr val="FFFF00"/>
                </a:solidFill>
              </a:rPr>
              <a:t>				</a:t>
            </a:r>
          </a:p>
          <a:p>
            <a:pPr>
              <a:spcBef>
                <a:spcPts val="0"/>
              </a:spcBef>
            </a:pPr>
            <a:r>
              <a:rPr lang="en-US" altLang="en-US" dirty="0"/>
              <a:t>If it was 0.46 </a:t>
            </a:r>
            <a:r>
              <a:rPr lang="en-US" altLang="en-US" dirty="0" err="1"/>
              <a:t>mpm</a:t>
            </a:r>
            <a:r>
              <a:rPr lang="en-US" altLang="en-US" dirty="0"/>
              <a:t>, how do you make it mph?</a:t>
            </a:r>
          </a:p>
          <a:p>
            <a:pPr>
              <a:spcBef>
                <a:spcPts val="0"/>
              </a:spcBef>
            </a:pPr>
            <a:r>
              <a:rPr lang="en-US" altLang="en-US" dirty="0"/>
              <a:t>Since there are 60 minutes in an hour, you multiply by 60:</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210011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Course Outcomes</a:t>
            </a:r>
          </a:p>
        </p:txBody>
      </p:sp>
      <p:sp>
        <p:nvSpPr>
          <p:cNvPr id="7171" name="Content Placeholder 2"/>
          <p:cNvSpPr>
            <a:spLocks noGrp="1"/>
          </p:cNvSpPr>
          <p:nvPr>
            <p:ph idx="1"/>
          </p:nvPr>
        </p:nvSpPr>
        <p:spPr/>
        <p:txBody>
          <a:bodyPr/>
          <a:lstStyle/>
          <a:p>
            <a:pPr algn="ctr"/>
            <a:endParaRPr lang="en-US" altLang="en-US"/>
          </a:p>
          <a:p>
            <a:pPr algn="ctr"/>
            <a:endParaRPr lang="en-US" altLang="en-US"/>
          </a:p>
          <a:p>
            <a:pPr algn="ctr"/>
            <a:r>
              <a:rPr lang="en-US" altLang="en-US" sz="6500">
                <a:solidFill>
                  <a:srgbClr val="FFC000"/>
                </a:solidFill>
              </a:rPr>
              <a:t>Learn how to think!</a:t>
            </a:r>
          </a:p>
        </p:txBody>
      </p:sp>
    </p:spTree>
    <p:extLst>
      <p:ext uri="{BB962C8B-B14F-4D97-AF65-F5344CB8AC3E}">
        <p14:creationId xmlns:p14="http://schemas.microsoft.com/office/powerpoint/2010/main" val="2559814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What is your rate of change in miles per hour?</a:t>
            </a:r>
            <a:r>
              <a:rPr lang="en-US" altLang="en-US" dirty="0"/>
              <a:t> </a:t>
            </a:r>
            <a:r>
              <a:rPr lang="en-US" altLang="en-US" dirty="0">
                <a:solidFill>
                  <a:srgbClr val="FFFF00"/>
                </a:solidFill>
              </a:rPr>
              <a:t>				</a:t>
            </a:r>
          </a:p>
          <a:p>
            <a:pPr>
              <a:spcBef>
                <a:spcPts val="0"/>
              </a:spcBef>
            </a:pPr>
            <a:r>
              <a:rPr lang="en-US" altLang="en-US" dirty="0"/>
              <a:t>If it was 0.46 </a:t>
            </a:r>
            <a:r>
              <a:rPr lang="en-US" altLang="en-US" dirty="0" err="1"/>
              <a:t>mpm</a:t>
            </a:r>
            <a:r>
              <a:rPr lang="en-US" altLang="en-US" dirty="0"/>
              <a:t>, how do you make it mph?</a:t>
            </a:r>
          </a:p>
          <a:p>
            <a:pPr>
              <a:spcBef>
                <a:spcPts val="0"/>
              </a:spcBef>
            </a:pPr>
            <a:r>
              <a:rPr lang="en-US" altLang="en-US" dirty="0"/>
              <a:t>Since there are 60 minutes in an hour, you multiply by 60:</a:t>
            </a:r>
          </a:p>
          <a:p>
            <a:pPr>
              <a:spcBef>
                <a:spcPts val="0"/>
              </a:spcBef>
            </a:pPr>
            <a:r>
              <a:rPr lang="en-US" altLang="en-US" dirty="0"/>
              <a:t>0.46 x 60 = 27.6 </a:t>
            </a:r>
            <a:r>
              <a:rPr lang="en-US" altLang="en-US" sz="3000" dirty="0"/>
              <a:t>are we done?</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3785495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What is your rate of change in miles per hour?</a:t>
            </a:r>
            <a:r>
              <a:rPr lang="en-US" altLang="en-US" dirty="0"/>
              <a:t> </a:t>
            </a:r>
            <a:r>
              <a:rPr lang="en-US" altLang="en-US" dirty="0">
                <a:solidFill>
                  <a:srgbClr val="FFFF00"/>
                </a:solidFill>
              </a:rPr>
              <a:t>				</a:t>
            </a:r>
          </a:p>
          <a:p>
            <a:pPr>
              <a:spcBef>
                <a:spcPts val="0"/>
              </a:spcBef>
            </a:pPr>
            <a:r>
              <a:rPr lang="en-US" altLang="en-US" dirty="0"/>
              <a:t>If it was 0.46 </a:t>
            </a:r>
            <a:r>
              <a:rPr lang="en-US" altLang="en-US" dirty="0" err="1"/>
              <a:t>mpm</a:t>
            </a:r>
            <a:r>
              <a:rPr lang="en-US" altLang="en-US" dirty="0"/>
              <a:t>, how do you make it mph?</a:t>
            </a:r>
          </a:p>
          <a:p>
            <a:pPr>
              <a:spcBef>
                <a:spcPts val="0"/>
              </a:spcBef>
            </a:pPr>
            <a:r>
              <a:rPr lang="en-US" altLang="en-US" dirty="0"/>
              <a:t>Since there are 60 minutes in an hour, you multiply by 60:</a:t>
            </a:r>
          </a:p>
          <a:p>
            <a:pPr>
              <a:spcBef>
                <a:spcPts val="0"/>
              </a:spcBef>
            </a:pPr>
            <a:r>
              <a:rPr lang="en-US" altLang="en-US" dirty="0"/>
              <a:t>0.46 x 60 = </a:t>
            </a:r>
            <a:r>
              <a:rPr lang="en-US" altLang="en-US" dirty="0">
                <a:solidFill>
                  <a:srgbClr val="FFFF00"/>
                </a:solidFill>
              </a:rPr>
              <a:t>27.6 mph</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1582568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Does it make sense?</a:t>
            </a:r>
          </a:p>
          <a:p>
            <a:pPr>
              <a:spcBef>
                <a:spcPts val="0"/>
              </a:spcBef>
            </a:pPr>
            <a:r>
              <a:rPr lang="en-US" altLang="en-US" dirty="0">
                <a:solidFill>
                  <a:srgbClr val="FFFF00"/>
                </a:solidFill>
              </a:rPr>
              <a:t>In a minute, if your speed is 60mph you will drive 1 mile </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3785495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Does it make sense?</a:t>
            </a:r>
          </a:p>
          <a:p>
            <a:pPr>
              <a:spcBef>
                <a:spcPts val="0"/>
              </a:spcBef>
            </a:pPr>
            <a:r>
              <a:rPr lang="en-US" altLang="en-US" dirty="0">
                <a:solidFill>
                  <a:srgbClr val="FFFF00"/>
                </a:solidFill>
              </a:rPr>
              <a:t>If your speed is less than 60mph, you will drive less than a full mile</a:t>
            </a:r>
          </a:p>
          <a:p>
            <a:pPr>
              <a:spcBef>
                <a:spcPts val="0"/>
              </a:spcBef>
            </a:pPr>
            <a:r>
              <a:rPr lang="en-US" altLang="en-US" dirty="0">
                <a:solidFill>
                  <a:srgbClr val="FFFF00"/>
                </a:solidFill>
              </a:rPr>
              <a:t>Going half a mile in 1 minute means you are going 30mph</a:t>
            </a:r>
          </a:p>
          <a:p>
            <a:pPr>
              <a:spcBef>
                <a:spcPts val="0"/>
              </a:spcBef>
            </a:pPr>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3079572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pPr>
              <a:spcBef>
                <a:spcPts val="0"/>
              </a:spcBef>
            </a:pPr>
            <a:r>
              <a:rPr lang="en-US" dirty="0"/>
              <a:t>Does it make sense?</a:t>
            </a:r>
          </a:p>
          <a:p>
            <a:pPr>
              <a:spcBef>
                <a:spcPts val="0"/>
              </a:spcBef>
            </a:pPr>
            <a:r>
              <a:rPr lang="en-US" altLang="en-US" dirty="0">
                <a:solidFill>
                  <a:srgbClr val="FFFF00"/>
                </a:solidFill>
              </a:rPr>
              <a:t>Going half a mile in 1 minute means you are going about 30mph</a:t>
            </a:r>
          </a:p>
          <a:p>
            <a:pPr>
              <a:spcBef>
                <a:spcPts val="0"/>
              </a:spcBef>
            </a:pPr>
            <a:r>
              <a:rPr lang="en-US" altLang="en-US" dirty="0">
                <a:solidFill>
                  <a:srgbClr val="FFFF00"/>
                </a:solidFill>
              </a:rPr>
              <a:t>Since we went slightly less than ½ mile, it makes sense that our speed was slightly less than 30mph</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RATE OF CHANGE</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3</a:t>
            </a:r>
            <a:endParaRPr lang="en-US" altLang="en-US" sz="2400" i="1" dirty="0">
              <a:solidFill>
                <a:schemeClr val="folHlink"/>
              </a:solidFill>
            </a:endParaRPr>
          </a:p>
        </p:txBody>
      </p:sp>
    </p:spTree>
    <p:extLst>
      <p:ext uri="{BB962C8B-B14F-4D97-AF65-F5344CB8AC3E}">
        <p14:creationId xmlns:p14="http://schemas.microsoft.com/office/powerpoint/2010/main" val="9075041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Questions?</a:t>
            </a: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3"/>
          <p:cNvSpPr>
            <a:spLocks noChangeArrowheads="1"/>
          </p:cNvSpPr>
          <p:nvPr/>
        </p:nvSpPr>
        <p:spPr bwMode="auto">
          <a:xfrm>
            <a:off x="6900863" y="6534150"/>
            <a:ext cx="2243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spcBef>
                <a:spcPct val="0"/>
              </a:spcBef>
              <a:buFontTx/>
              <a:buNone/>
            </a:pPr>
            <a:r>
              <a:rPr lang="en-US" altLang="en-US" sz="1500" b="0" dirty="0">
                <a:solidFill>
                  <a:srgbClr val="00B0F0"/>
                </a:solidFill>
              </a:rPr>
              <a:t>www.career.gatech.edu</a:t>
            </a:r>
          </a:p>
        </p:txBody>
      </p:sp>
    </p:spTree>
    <p:extLst>
      <p:ext uri="{BB962C8B-B14F-4D97-AF65-F5344CB8AC3E}">
        <p14:creationId xmlns:p14="http://schemas.microsoft.com/office/powerpoint/2010/main" val="2786609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Average Speed</a:t>
            </a:r>
          </a:p>
        </p:txBody>
      </p:sp>
      <p:sp>
        <p:nvSpPr>
          <p:cNvPr id="35843" name="Content Placeholder 2"/>
          <p:cNvSpPr>
            <a:spLocks noGrp="1"/>
          </p:cNvSpPr>
          <p:nvPr>
            <p:ph idx="1"/>
          </p:nvPr>
        </p:nvSpPr>
        <p:spPr>
          <a:xfrm>
            <a:off x="457200" y="990600"/>
            <a:ext cx="8229600" cy="5638800"/>
          </a:xfrm>
        </p:spPr>
        <p:txBody>
          <a:bodyPr/>
          <a:lstStyle/>
          <a:p>
            <a:r>
              <a:rPr lang="en-US" dirty="0">
                <a:solidFill>
                  <a:srgbClr val="FFC000"/>
                </a:solidFill>
              </a:rPr>
              <a:t>Velocity</a:t>
            </a:r>
            <a:r>
              <a:rPr lang="en-US" dirty="0"/>
              <a:t> is </a:t>
            </a:r>
            <a:r>
              <a:rPr lang="en-US" dirty="0">
                <a:solidFill>
                  <a:srgbClr val="FFC000"/>
                </a:solidFill>
              </a:rPr>
              <a:t>speed</a:t>
            </a:r>
            <a:r>
              <a:rPr lang="en-US" dirty="0"/>
              <a:t> with a 	direction</a:t>
            </a:r>
          </a:p>
          <a:p>
            <a:r>
              <a:rPr lang="en-US" dirty="0"/>
              <a:t>If something is moving at 	5 mph that is a speed</a:t>
            </a:r>
          </a:p>
          <a:p>
            <a:r>
              <a:rPr lang="en-US" dirty="0"/>
              <a:t>But if it is moving at 5 mph </a:t>
            </a:r>
          </a:p>
          <a:p>
            <a:pPr>
              <a:spcBef>
                <a:spcPts val="0"/>
              </a:spcBef>
            </a:pPr>
            <a:r>
              <a:rPr lang="en-US" dirty="0"/>
              <a:t>	westward, that is a velocity</a:t>
            </a:r>
            <a:endParaRPr lang="en-US" altLang="en-US" dirty="0"/>
          </a:p>
        </p:txBody>
      </p:sp>
    </p:spTree>
    <p:extLst>
      <p:ext uri="{BB962C8B-B14F-4D97-AF65-F5344CB8AC3E}">
        <p14:creationId xmlns:p14="http://schemas.microsoft.com/office/powerpoint/2010/main" val="3699136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Average Speed</a:t>
            </a:r>
          </a:p>
        </p:txBody>
      </p:sp>
      <p:sp>
        <p:nvSpPr>
          <p:cNvPr id="35843" name="Content Placeholder 2"/>
          <p:cNvSpPr>
            <a:spLocks noGrp="1"/>
          </p:cNvSpPr>
          <p:nvPr>
            <p:ph idx="1"/>
          </p:nvPr>
        </p:nvSpPr>
        <p:spPr>
          <a:xfrm>
            <a:off x="457200" y="1219200"/>
            <a:ext cx="8229600" cy="5638800"/>
          </a:xfrm>
        </p:spPr>
        <p:txBody>
          <a:bodyPr/>
          <a:lstStyle/>
          <a:p>
            <a:r>
              <a:rPr lang="en-US" altLang="en-US" dirty="0"/>
              <a:t>mph is a speed </a:t>
            </a:r>
          </a:p>
          <a:p>
            <a:endParaRPr lang="en-US" altLang="en-US" sz="2000" dirty="0"/>
          </a:p>
          <a:p>
            <a:r>
              <a:rPr lang="en-US" altLang="en-US" dirty="0"/>
              <a:t>It is also an </a:t>
            </a:r>
            <a:r>
              <a:rPr lang="en-US" altLang="en-US" dirty="0">
                <a:solidFill>
                  <a:srgbClr val="FFC000"/>
                </a:solidFill>
              </a:rPr>
              <a:t>average </a:t>
            </a:r>
            <a:r>
              <a:rPr lang="en-US" altLang="en-US" dirty="0"/>
              <a:t>value over the entire journey</a:t>
            </a:r>
          </a:p>
          <a:p>
            <a:endParaRPr lang="en-US" altLang="en-US" sz="2000" dirty="0"/>
          </a:p>
          <a:p>
            <a:endParaRPr lang="en-US"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Susan is driving to her parent’s house in another state. On the first day (8 hours), she travels 450 miles. The next day (9 hours) she travels 550 miles. What is her average speed? </a:t>
            </a:r>
          </a:p>
          <a:p>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AVERAGE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4</a:t>
            </a:r>
            <a:endParaRPr lang="en-US" altLang="en-US" sz="2400" i="1" dirty="0">
              <a:solidFill>
                <a:schemeClr val="folHlink"/>
              </a:solidFill>
            </a:endParaRPr>
          </a:p>
        </p:txBody>
      </p:sp>
    </p:spTree>
    <p:extLst>
      <p:ext uri="{BB962C8B-B14F-4D97-AF65-F5344CB8AC3E}">
        <p14:creationId xmlns:p14="http://schemas.microsoft.com/office/powerpoint/2010/main" val="2646794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Susan is driving to her parent’s house in another state. On the first day (8 hours), she travels 450 miles. The next day (9 hours) she travels 550 miles. What is her average speed?</a:t>
            </a:r>
          </a:p>
          <a:p>
            <a:pPr algn="ctr"/>
            <a:r>
              <a:rPr lang="en-US" dirty="0" err="1"/>
              <a:t>Δdistance</a:t>
            </a:r>
            <a:r>
              <a:rPr lang="en-US" dirty="0"/>
              <a:t>/</a:t>
            </a:r>
            <a:r>
              <a:rPr lang="el-GR" dirty="0"/>
              <a:t>Δ</a:t>
            </a:r>
            <a:r>
              <a:rPr lang="en-US" dirty="0"/>
              <a:t>time </a:t>
            </a:r>
          </a:p>
          <a:p>
            <a:endParaRPr lang="en-US" altLang="en-US"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AVERAGE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4</a:t>
            </a:r>
            <a:endParaRPr lang="en-US" altLang="en-US" sz="2400" i="1" dirty="0">
              <a:solidFill>
                <a:schemeClr val="folHlink"/>
              </a:solidFill>
            </a:endParaRPr>
          </a:p>
        </p:txBody>
      </p:sp>
    </p:spTree>
    <p:extLst>
      <p:ext uri="{BB962C8B-B14F-4D97-AF65-F5344CB8AC3E}">
        <p14:creationId xmlns:p14="http://schemas.microsoft.com/office/powerpoint/2010/main" val="39412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Course Outcomes</a:t>
            </a:r>
          </a:p>
        </p:txBody>
      </p:sp>
      <p:sp>
        <p:nvSpPr>
          <p:cNvPr id="8195" name="Content Placeholder 2"/>
          <p:cNvSpPr>
            <a:spLocks noGrp="1"/>
          </p:cNvSpPr>
          <p:nvPr>
            <p:ph idx="1"/>
          </p:nvPr>
        </p:nvSpPr>
        <p:spPr/>
        <p:txBody>
          <a:bodyPr/>
          <a:lstStyle/>
          <a:p>
            <a:pPr algn="ctr"/>
            <a:r>
              <a:rPr lang="ja-JP" altLang="en-US">
                <a:ea typeface="ＭＳ Ｐゴシック" charset="-128"/>
              </a:rPr>
              <a:t>文 </a:t>
            </a:r>
            <a:r>
              <a:rPr lang="en-US" altLang="ja-JP">
                <a:ea typeface="ＭＳ Ｐゴシック" charset="-128"/>
              </a:rPr>
              <a:t>(wen) </a:t>
            </a:r>
            <a:r>
              <a:rPr lang="en-US" altLang="en-US"/>
              <a:t>vs 力 (li) </a:t>
            </a:r>
          </a:p>
          <a:p>
            <a:pPr algn="ctr"/>
            <a:r>
              <a:rPr lang="en-US" altLang="en-US"/>
              <a:t>learning</a:t>
            </a:r>
          </a:p>
          <a:p>
            <a:endParaRPr lang="en-US" altLang="en-US"/>
          </a:p>
        </p:txBody>
      </p:sp>
    </p:spTree>
    <p:extLst>
      <p:ext uri="{BB962C8B-B14F-4D97-AF65-F5344CB8AC3E}">
        <p14:creationId xmlns:p14="http://schemas.microsoft.com/office/powerpoint/2010/main" val="444862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Susan is driving to her parent’s house in another state. On the first day (8 hours), she travels 450 miles. The next day (9 hours) she travels 550 miles. What is her average speed?</a:t>
            </a:r>
          </a:p>
          <a:p>
            <a:pPr algn="ctr"/>
            <a:r>
              <a:rPr lang="en-US" dirty="0" err="1"/>
              <a:t>Δdistance</a:t>
            </a:r>
            <a:r>
              <a:rPr lang="en-US" dirty="0"/>
              <a:t>/</a:t>
            </a:r>
            <a:r>
              <a:rPr lang="el-GR" dirty="0"/>
              <a:t>Δ</a:t>
            </a:r>
            <a:r>
              <a:rPr lang="en-US" dirty="0"/>
              <a:t>time </a:t>
            </a:r>
          </a:p>
          <a:p>
            <a:pPr algn="ctr"/>
            <a:r>
              <a:rPr lang="en-US" altLang="en-US" dirty="0"/>
              <a:t>(450+550)/(8+9)</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AVERAGE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4</a:t>
            </a:r>
            <a:endParaRPr lang="en-US" altLang="en-US" sz="2400" i="1" dirty="0">
              <a:solidFill>
                <a:schemeClr val="folHlink"/>
              </a:solidFill>
            </a:endParaRPr>
          </a:p>
        </p:txBody>
      </p:sp>
    </p:spTree>
    <p:extLst>
      <p:ext uri="{BB962C8B-B14F-4D97-AF65-F5344CB8AC3E}">
        <p14:creationId xmlns:p14="http://schemas.microsoft.com/office/powerpoint/2010/main" val="821583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Susan is driving to her parent’s house in another state. On the first day (8 hours), she travels 450 miles. The next day (9 hours) she travels 550 miles. What is her average speed?</a:t>
            </a:r>
          </a:p>
          <a:p>
            <a:pPr algn="ctr"/>
            <a:r>
              <a:rPr lang="en-US" dirty="0" err="1"/>
              <a:t>Δdistance</a:t>
            </a:r>
            <a:r>
              <a:rPr lang="en-US" dirty="0"/>
              <a:t>/</a:t>
            </a:r>
            <a:r>
              <a:rPr lang="el-GR" dirty="0"/>
              <a:t>Δ</a:t>
            </a:r>
            <a:r>
              <a:rPr lang="en-US" dirty="0"/>
              <a:t>time </a:t>
            </a:r>
          </a:p>
          <a:p>
            <a:pPr algn="ctr"/>
            <a:r>
              <a:rPr lang="en-US" altLang="en-US" dirty="0"/>
              <a:t>(450+550)/(8+9)</a:t>
            </a:r>
          </a:p>
          <a:p>
            <a:pPr algn="ctr"/>
            <a:r>
              <a:rPr lang="en-US" altLang="en-US" dirty="0"/>
              <a:t>≈ 58.82 </a:t>
            </a:r>
            <a:r>
              <a:rPr lang="en-US" altLang="en-US" sz="3000" dirty="0"/>
              <a:t>?</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AVERAGE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4</a:t>
            </a:r>
            <a:endParaRPr lang="en-US" altLang="en-US" sz="2400" i="1" dirty="0">
              <a:solidFill>
                <a:schemeClr val="folHlink"/>
              </a:solidFill>
            </a:endParaRPr>
          </a:p>
        </p:txBody>
      </p:sp>
    </p:spTree>
    <p:extLst>
      <p:ext uri="{BB962C8B-B14F-4D97-AF65-F5344CB8AC3E}">
        <p14:creationId xmlns:p14="http://schemas.microsoft.com/office/powerpoint/2010/main" val="25859259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838200"/>
            <a:ext cx="8229600" cy="5638800"/>
          </a:xfrm>
        </p:spPr>
        <p:txBody>
          <a:bodyPr/>
          <a:lstStyle/>
          <a:p>
            <a:r>
              <a:rPr lang="en-US" dirty="0"/>
              <a:t>Susan is driving to her parent’s house in another state. On the first day (8 hours), she travels 450 miles. The next day (9 hours) she travels 550 miles. What is her average speed?</a:t>
            </a:r>
          </a:p>
          <a:p>
            <a:pPr algn="ctr"/>
            <a:r>
              <a:rPr lang="en-US" dirty="0" err="1"/>
              <a:t>Δdistance</a:t>
            </a:r>
            <a:r>
              <a:rPr lang="en-US" dirty="0"/>
              <a:t>/</a:t>
            </a:r>
            <a:r>
              <a:rPr lang="el-GR" dirty="0"/>
              <a:t>Δ</a:t>
            </a:r>
            <a:r>
              <a:rPr lang="en-US" dirty="0"/>
              <a:t>time </a:t>
            </a:r>
          </a:p>
          <a:p>
            <a:pPr algn="ctr"/>
            <a:r>
              <a:rPr lang="en-US" altLang="en-US" dirty="0"/>
              <a:t>(450+550)/(8+9)</a:t>
            </a:r>
          </a:p>
          <a:p>
            <a:pPr algn="ctr"/>
            <a:r>
              <a:rPr lang="en-US" altLang="en-US" dirty="0"/>
              <a:t>≈ </a:t>
            </a:r>
            <a:r>
              <a:rPr lang="en-US" altLang="en-US" dirty="0">
                <a:solidFill>
                  <a:srgbClr val="FFFF00"/>
                </a:solidFill>
              </a:rPr>
              <a:t>58.82 mph</a:t>
            </a:r>
            <a:endParaRPr lang="en-US" altLang="en-US" sz="2000" dirty="0">
              <a:solidFill>
                <a:srgbClr val="FFFF00"/>
              </a:solidFill>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AVERAGE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4</a:t>
            </a:r>
            <a:endParaRPr lang="en-US" altLang="en-US" sz="2400" i="1" dirty="0">
              <a:solidFill>
                <a:schemeClr val="folHlink"/>
              </a:solidFill>
            </a:endParaRPr>
          </a:p>
        </p:txBody>
      </p:sp>
    </p:spTree>
    <p:extLst>
      <p:ext uri="{BB962C8B-B14F-4D97-AF65-F5344CB8AC3E}">
        <p14:creationId xmlns:p14="http://schemas.microsoft.com/office/powerpoint/2010/main" val="16381716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Questions?</a:t>
            </a: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3"/>
          <p:cNvSpPr>
            <a:spLocks noChangeArrowheads="1"/>
          </p:cNvSpPr>
          <p:nvPr/>
        </p:nvSpPr>
        <p:spPr bwMode="auto">
          <a:xfrm>
            <a:off x="6900863" y="6534150"/>
            <a:ext cx="2243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spcBef>
                <a:spcPct val="0"/>
              </a:spcBef>
              <a:buFontTx/>
              <a:buNone/>
            </a:pPr>
            <a:r>
              <a:rPr lang="en-US" altLang="en-US" sz="1500" b="0" dirty="0">
                <a:solidFill>
                  <a:srgbClr val="00B0F0"/>
                </a:solidFill>
              </a:rPr>
              <a:t>www.career.gatech.edu</a:t>
            </a:r>
          </a:p>
        </p:txBody>
      </p:sp>
    </p:spTree>
    <p:extLst>
      <p:ext uri="{BB962C8B-B14F-4D97-AF65-F5344CB8AC3E}">
        <p14:creationId xmlns:p14="http://schemas.microsoft.com/office/powerpoint/2010/main" val="3969745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Average Speed</a:t>
            </a:r>
          </a:p>
        </p:txBody>
      </p:sp>
      <p:sp>
        <p:nvSpPr>
          <p:cNvPr id="35843" name="Content Placeholder 2"/>
          <p:cNvSpPr>
            <a:spLocks noGrp="1"/>
          </p:cNvSpPr>
          <p:nvPr>
            <p:ph idx="1"/>
          </p:nvPr>
        </p:nvSpPr>
        <p:spPr>
          <a:xfrm>
            <a:off x="457200" y="1219200"/>
            <a:ext cx="8229600" cy="5638800"/>
          </a:xfrm>
        </p:spPr>
        <p:txBody>
          <a:bodyPr/>
          <a:lstStyle/>
          <a:p>
            <a:r>
              <a:rPr lang="en-US" altLang="en-US" dirty="0"/>
              <a:t>mph an </a:t>
            </a:r>
            <a:r>
              <a:rPr lang="en-US" altLang="en-US" dirty="0">
                <a:solidFill>
                  <a:srgbClr val="FFC000"/>
                </a:solidFill>
              </a:rPr>
              <a:t>average </a:t>
            </a:r>
            <a:r>
              <a:rPr lang="en-US" altLang="en-US" dirty="0"/>
              <a:t>value for speed over the entire journey</a:t>
            </a:r>
          </a:p>
          <a:p>
            <a:endParaRPr lang="en-US" altLang="en-US" dirty="0"/>
          </a:p>
          <a:p>
            <a:endParaRPr lang="en-US" altLang="en-US" dirty="0"/>
          </a:p>
          <a:p>
            <a:endParaRPr lang="en-US" altLang="en-US" sz="2000" dirty="0"/>
          </a:p>
          <a:p>
            <a:endParaRPr lang="en-US" altLang="en-US" dirty="0"/>
          </a:p>
        </p:txBody>
      </p:sp>
    </p:spTree>
    <p:extLst>
      <p:ext uri="{BB962C8B-B14F-4D97-AF65-F5344CB8AC3E}">
        <p14:creationId xmlns:p14="http://schemas.microsoft.com/office/powerpoint/2010/main" val="22790159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Instantaneous Speed</a:t>
            </a:r>
          </a:p>
        </p:txBody>
      </p:sp>
      <p:sp>
        <p:nvSpPr>
          <p:cNvPr id="35843" name="Content Placeholder 2"/>
          <p:cNvSpPr>
            <a:spLocks noGrp="1"/>
          </p:cNvSpPr>
          <p:nvPr>
            <p:ph idx="1"/>
          </p:nvPr>
        </p:nvSpPr>
        <p:spPr>
          <a:xfrm>
            <a:off x="457200" y="1219200"/>
            <a:ext cx="8229600" cy="5638800"/>
          </a:xfrm>
        </p:spPr>
        <p:txBody>
          <a:bodyPr/>
          <a:lstStyle/>
          <a:p>
            <a:r>
              <a:rPr lang="en-US" altLang="en-US" dirty="0"/>
              <a:t>At any instant in time, your speed would be a bit different from the average</a:t>
            </a:r>
          </a:p>
          <a:p>
            <a:endParaRPr lang="en-US" altLang="en-US" sz="2000" dirty="0"/>
          </a:p>
          <a:p>
            <a:r>
              <a:rPr lang="en-US" altLang="en-US" dirty="0"/>
              <a:t>This is called your “</a:t>
            </a:r>
            <a:r>
              <a:rPr lang="en-US" altLang="en-US" dirty="0">
                <a:solidFill>
                  <a:srgbClr val="FFC000"/>
                </a:solidFill>
              </a:rPr>
              <a:t>instantaneous speed</a:t>
            </a:r>
            <a:r>
              <a:rPr lang="en-US" altLang="en-US" dirty="0"/>
              <a:t>”</a:t>
            </a:r>
          </a:p>
        </p:txBody>
      </p:sp>
    </p:spTree>
    <p:extLst>
      <p:ext uri="{BB962C8B-B14F-4D97-AF65-F5344CB8AC3E}">
        <p14:creationId xmlns:p14="http://schemas.microsoft.com/office/powerpoint/2010/main" val="2152376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Instantaneous Speed</a:t>
            </a:r>
          </a:p>
        </p:txBody>
      </p:sp>
      <p:sp>
        <p:nvSpPr>
          <p:cNvPr id="35843" name="Content Placeholder 2"/>
          <p:cNvSpPr>
            <a:spLocks noGrp="1"/>
          </p:cNvSpPr>
          <p:nvPr>
            <p:ph idx="1"/>
          </p:nvPr>
        </p:nvSpPr>
        <p:spPr>
          <a:xfrm>
            <a:off x="457200" y="1219200"/>
            <a:ext cx="8229600" cy="5638800"/>
          </a:xfrm>
        </p:spPr>
        <p:txBody>
          <a:bodyPr/>
          <a:lstStyle/>
          <a:p>
            <a:r>
              <a:rPr lang="en-US" altLang="en-US" dirty="0"/>
              <a:t>We run into instantaneous speed all the time in real life</a:t>
            </a:r>
          </a:p>
        </p:txBody>
      </p:sp>
      <p:pic>
        <p:nvPicPr>
          <p:cNvPr id="2052" name="Picture 4" descr="North America's Top 25 Speed-Trap Cities For 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 y="2743200"/>
            <a:ext cx="6207672"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49" y="6608802"/>
            <a:ext cx="9136251" cy="553998"/>
          </a:xfrm>
          <a:prstGeom prst="rect">
            <a:avLst/>
          </a:prstGeom>
        </p:spPr>
        <p:txBody>
          <a:bodyPr wrap="square">
            <a:spAutoFit/>
          </a:bodyPr>
          <a:lstStyle/>
          <a:p>
            <a:r>
              <a:rPr lang="en-US" sz="1500" dirty="0">
                <a:solidFill>
                  <a:srgbClr val="00B0F0"/>
                </a:solidFill>
              </a:rPr>
              <a:t>https://www.thecarconnection.com/news/1065654_north-americas-top-25-speed-trap-cities-for-2011</a:t>
            </a:r>
          </a:p>
        </p:txBody>
      </p:sp>
    </p:spTree>
    <p:extLst>
      <p:ext uri="{BB962C8B-B14F-4D97-AF65-F5344CB8AC3E}">
        <p14:creationId xmlns:p14="http://schemas.microsoft.com/office/powerpoint/2010/main" val="1157970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Instantaneous Speed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An instantaneous speed is found by taking a smaller and smaller time interval:</a:t>
                </a:r>
              </a:p>
              <a:p>
                <a:endParaRPr lang="en-US" sz="2000" i="1" dirty="0">
                  <a:latin typeface="Cambria Math"/>
                </a:endParaRPr>
              </a:p>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m:rPr>
                              <m:nor/>
                            </m:rPr>
                            <a:rPr lang="en-US" b="1" i="0" dirty="0" smtClean="0"/>
                            <m:t>distance</m:t>
                          </m:r>
                          <m:r>
                            <m:rPr>
                              <m:nor/>
                            </m:rPr>
                            <a:rPr lang="en-US" b="1" i="0" dirty="0" smtClean="0"/>
                            <m:t> </m:t>
                          </m:r>
                          <m:r>
                            <m:rPr>
                              <m:nor/>
                            </m:rPr>
                            <a:rPr lang="en-US" b="1" i="0" dirty="0" smtClean="0"/>
                            <m:t>traveled</m:t>
                          </m:r>
                          <m:r>
                            <m:rPr>
                              <m:nor/>
                            </m:rPr>
                            <a:rPr lang="en-US" b="1" i="0" dirty="0" smtClean="0"/>
                            <m:t> </m:t>
                          </m:r>
                          <m:r>
                            <m:rPr>
                              <m:nor/>
                            </m:rPr>
                            <a:rPr lang="en-US" b="1" i="0" dirty="0" smtClean="0"/>
                            <m:t>in</m:t>
                          </m:r>
                          <m:r>
                            <m:rPr>
                              <m:nor/>
                            </m:rPr>
                            <a:rPr lang="en-US" b="1" i="0" dirty="0" smtClean="0"/>
                            <m:t> 1 </m:t>
                          </m:r>
                          <m:r>
                            <m:rPr>
                              <m:nor/>
                            </m:rPr>
                            <a:rPr lang="en-US" b="1" i="0" dirty="0" smtClean="0"/>
                            <m:t>minute</m:t>
                          </m:r>
                        </m:num>
                        <m:den>
                          <m:r>
                            <m:rPr>
                              <m:nor/>
                            </m:rPr>
                            <a:rPr lang="en-US" b="1" i="0" dirty="0" smtClean="0"/>
                            <m:t>1 </m:t>
                          </m:r>
                          <m:r>
                            <m:rPr>
                              <m:nor/>
                            </m:rPr>
                            <a:rPr lang="en-US" b="1" i="0" dirty="0" smtClean="0"/>
                            <m:t>minute</m:t>
                          </m:r>
                        </m:den>
                      </m:f>
                    </m:oMath>
                  </m:oMathPara>
                </a14:m>
                <a:endParaRPr lang="en-US" dirty="0"/>
              </a:p>
              <a:p>
                <a:endParaRPr lang="en-US" sz="2000" dirty="0"/>
              </a:p>
              <a:p>
                <a14:m>
                  <m:oMath xmlns:m="http://schemas.openxmlformats.org/officeDocument/2006/math">
                    <m:f>
                      <m:fPr>
                        <m:ctrlPr>
                          <a:rPr lang="en-US" i="1">
                            <a:latin typeface="Cambria Math" panose="02040503050406030204" pitchFamily="18" charset="0"/>
                          </a:rPr>
                        </m:ctrlPr>
                      </m:fPr>
                      <m:num>
                        <m:r>
                          <m:rPr>
                            <m:nor/>
                          </m:rPr>
                          <a:rPr lang="en-US" dirty="0"/>
                          <m:t>distance</m:t>
                        </m:r>
                        <m:r>
                          <m:rPr>
                            <m:nor/>
                          </m:rPr>
                          <a:rPr lang="en-US" dirty="0"/>
                          <m:t> </m:t>
                        </m:r>
                        <m:r>
                          <m:rPr>
                            <m:nor/>
                          </m:rPr>
                          <a:rPr lang="en-US" dirty="0"/>
                          <m:t>traveled</m:t>
                        </m:r>
                        <m:r>
                          <m:rPr>
                            <m:nor/>
                          </m:rPr>
                          <a:rPr lang="en-US" b="1" i="0" dirty="0" smtClean="0"/>
                          <m:t> </m:t>
                        </m:r>
                        <m:r>
                          <m:rPr>
                            <m:nor/>
                          </m:rPr>
                          <a:rPr lang="en-US" b="1" i="0" dirty="0" smtClean="0"/>
                          <m:t>in</m:t>
                        </m:r>
                        <m:r>
                          <m:rPr>
                            <m:nor/>
                          </m:rPr>
                          <a:rPr lang="en-US" b="1" i="0" dirty="0" smtClean="0"/>
                          <m:t> 1 </m:t>
                        </m:r>
                        <m:r>
                          <m:rPr>
                            <m:nor/>
                          </m:rPr>
                          <a:rPr lang="en-US" b="1" i="0" dirty="0" smtClean="0"/>
                          <m:t>second</m:t>
                        </m:r>
                      </m:num>
                      <m:den>
                        <m:r>
                          <m:rPr>
                            <m:nor/>
                          </m:rPr>
                          <a:rPr lang="en-US" dirty="0"/>
                          <m:t>1 </m:t>
                        </m:r>
                        <m:r>
                          <m:rPr>
                            <m:nor/>
                          </m:rPr>
                          <a:rPr lang="en-US" b="1" i="0" dirty="0" smtClean="0"/>
                          <m:t>second</m:t>
                        </m:r>
                      </m:den>
                    </m:f>
                  </m:oMath>
                </a14:m>
                <a:r>
                  <a:rPr lang="en-US" dirty="0"/>
                  <a:t>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2593" t="-1946" r="-4074"/>
                </a:stretch>
              </a:blipFill>
            </p:spPr>
            <p:txBody>
              <a:bodyPr/>
              <a:lstStyle/>
              <a:p>
                <a:r>
                  <a:rPr lang="en-US">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Instantaneous Speed</a:t>
            </a:r>
          </a:p>
        </p:txBody>
      </p:sp>
      <mc:AlternateContent xmlns:mc="http://schemas.openxmlformats.org/markup-compatibility/2006" xmlns:a14="http://schemas.microsoft.com/office/drawing/2010/main">
        <mc:Choice Requires="a14">
          <p:sp>
            <p:nvSpPr>
              <p:cNvPr id="37891" name="Content Placeholder 2"/>
              <p:cNvSpPr>
                <a:spLocks noGrp="1"/>
              </p:cNvSpPr>
              <p:nvPr>
                <p:ph idx="1"/>
              </p:nvPr>
            </p:nvSpPr>
            <p:spPr>
              <a:xfrm>
                <a:off x="457200" y="1219200"/>
                <a:ext cx="8534400" cy="5638800"/>
              </a:xfrm>
            </p:spPr>
            <p:txBody>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nor/>
                            </m:rPr>
                            <a:rPr lang="en-US" dirty="0"/>
                            <m:t>distance</m:t>
                          </m:r>
                          <m:r>
                            <m:rPr>
                              <m:nor/>
                            </m:rPr>
                            <a:rPr lang="en-US" dirty="0"/>
                            <m:t> </m:t>
                          </m:r>
                          <m:r>
                            <m:rPr>
                              <m:nor/>
                            </m:rPr>
                            <a:rPr lang="en-US" dirty="0"/>
                            <m:t>traveled</m:t>
                          </m:r>
                          <m:r>
                            <m:rPr>
                              <m:nor/>
                            </m:rPr>
                            <a:rPr lang="en-US" dirty="0"/>
                            <m:t> </m:t>
                          </m:r>
                          <m:r>
                            <m:rPr>
                              <m:nor/>
                            </m:rPr>
                            <a:rPr lang="en-US" dirty="0"/>
                            <m:t>in</m:t>
                          </m:r>
                          <m:r>
                            <m:rPr>
                              <m:nor/>
                            </m:rPr>
                            <a:rPr lang="en-US" dirty="0"/>
                            <m:t> 1 </m:t>
                          </m:r>
                          <m:r>
                            <m:rPr>
                              <m:nor/>
                            </m:rPr>
                            <a:rPr lang="en-US" b="1" i="0" dirty="0" smtClean="0"/>
                            <m:t>nano</m:t>
                          </m:r>
                          <m:r>
                            <m:rPr>
                              <m:nor/>
                            </m:rPr>
                            <a:rPr lang="en-US" dirty="0"/>
                            <m:t>second</m:t>
                          </m:r>
                        </m:num>
                        <m:den>
                          <m:r>
                            <m:rPr>
                              <m:nor/>
                            </m:rPr>
                            <a:rPr lang="en-US" dirty="0"/>
                            <m:t>1 </m:t>
                          </m:r>
                          <m:r>
                            <m:rPr>
                              <m:nor/>
                            </m:rPr>
                            <a:rPr lang="en-US" b="1" i="0" dirty="0" smtClean="0"/>
                            <m:t>nano</m:t>
                          </m:r>
                          <m:r>
                            <m:rPr>
                              <m:nor/>
                            </m:rPr>
                            <a:rPr lang="en-US" dirty="0"/>
                            <m:t>second</m:t>
                          </m:r>
                        </m:den>
                      </m:f>
                    </m:oMath>
                  </m:oMathPara>
                </a14:m>
                <a:endParaRPr lang="en-US" altLang="en-US" dirty="0"/>
              </a:p>
              <a:p>
                <a:endParaRPr lang="en-US" altLang="en-US" sz="2000" dirty="0"/>
              </a:p>
              <a:p>
                <a:r>
                  <a:rPr lang="en-US" altLang="en-US" dirty="0"/>
                  <a:t>You can probably see that the time is never “0” (a true instant)</a:t>
                </a:r>
              </a:p>
              <a:p>
                <a:endParaRPr lang="en-US" altLang="en-US" sz="2000" dirty="0"/>
              </a:p>
              <a:p>
                <a:r>
                  <a:rPr lang="en-US" altLang="en-US" dirty="0"/>
                  <a:t>As it gets smaller and smaller, it never reaches “0”</a:t>
                </a:r>
              </a:p>
            </p:txBody>
          </p:sp>
        </mc:Choice>
        <mc:Fallback xmlns="">
          <p:sp>
            <p:nvSpPr>
              <p:cNvPr id="37891" name="Content Placeholder 2"/>
              <p:cNvSpPr>
                <a:spLocks noGrp="1" noRot="1" noChangeAspect="1" noMove="1" noResize="1" noEditPoints="1" noAdjustHandles="1" noChangeArrowheads="1" noChangeShapeType="1" noTextEdit="1"/>
              </p:cNvSpPr>
              <p:nvPr>
                <p:ph idx="1"/>
              </p:nvPr>
            </p:nvSpPr>
            <p:spPr>
              <a:xfrm>
                <a:off x="457200" y="1219200"/>
                <a:ext cx="8534400" cy="5638800"/>
              </a:xfrm>
              <a:blipFill rotWithShape="1">
                <a:blip r:embed="rId2"/>
                <a:stretch>
                  <a:fillRect l="-2500" r="-4286"/>
                </a:stretch>
              </a:blipFill>
            </p:spPr>
            <p:txBody>
              <a:bodyPr/>
              <a:lstStyle/>
              <a:p>
                <a:r>
                  <a:rPr lang="en-US">
                    <a:noFill/>
                  </a:rPr>
                  <a:t> </a:t>
                </a:r>
              </a:p>
            </p:txBody>
          </p:sp>
        </mc:Fallback>
      </mc:AlternateContent>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Instantaneous Speed</a:t>
            </a:r>
          </a:p>
        </p:txBody>
      </p:sp>
      <p:sp>
        <p:nvSpPr>
          <p:cNvPr id="38915" name="Content Placeholder 2"/>
          <p:cNvSpPr>
            <a:spLocks noGrp="1"/>
          </p:cNvSpPr>
          <p:nvPr>
            <p:ph idx="1"/>
          </p:nvPr>
        </p:nvSpPr>
        <p:spPr/>
        <p:txBody>
          <a:bodyPr/>
          <a:lstStyle/>
          <a:p>
            <a:r>
              <a:rPr lang="en-US" altLang="en-US" dirty="0"/>
              <a:t>This is the basis for the first subject we study in calculus: </a:t>
            </a:r>
          </a:p>
          <a:p>
            <a:pPr algn="ctr"/>
            <a:r>
              <a:rPr lang="en-US" altLang="en-US" dirty="0">
                <a:solidFill>
                  <a:srgbClr val="FFC000"/>
                </a:solidFill>
              </a:rPr>
              <a:t>limits</a:t>
            </a:r>
          </a:p>
          <a:p>
            <a:r>
              <a:rPr lang="en-US" altLang="en-US" dirty="0"/>
              <a:t>As we get closer and closer to the thing we want to know, are we zeroing in on a single value or 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Course Outcomes</a:t>
            </a:r>
          </a:p>
        </p:txBody>
      </p:sp>
      <p:sp>
        <p:nvSpPr>
          <p:cNvPr id="8195" name="Content Placeholder 2"/>
          <p:cNvSpPr>
            <a:spLocks noGrp="1"/>
          </p:cNvSpPr>
          <p:nvPr>
            <p:ph idx="1"/>
          </p:nvPr>
        </p:nvSpPr>
        <p:spPr/>
        <p:txBody>
          <a:bodyPr/>
          <a:lstStyle/>
          <a:p>
            <a:r>
              <a:rPr lang="en-US" altLang="ja-JP" dirty="0">
                <a:ea typeface="ＭＳ Ｐゴシック" charset="-128"/>
              </a:rPr>
              <a:t>Wen learning is the “wisdom of the ages” – books, the Internet, teachers, Mom…</a:t>
            </a:r>
          </a:p>
          <a:p>
            <a:endParaRPr lang="en-US" altLang="en-US" dirty="0">
              <a:ea typeface="ＭＳ Ｐゴシック" charset="-128"/>
            </a:endParaRPr>
          </a:p>
          <a:p>
            <a:r>
              <a:rPr lang="en-US" altLang="en-US" dirty="0"/>
              <a:t>Li learning is what you see with your own eyes</a:t>
            </a:r>
          </a:p>
          <a:p>
            <a:endParaRPr lang="en-US" altLang="en-US" dirty="0"/>
          </a:p>
        </p:txBody>
      </p:sp>
    </p:spTree>
    <p:extLst>
      <p:ext uri="{BB962C8B-B14F-4D97-AF65-F5344CB8AC3E}">
        <p14:creationId xmlns:p14="http://schemas.microsoft.com/office/powerpoint/2010/main" val="14585071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638800"/>
          </a:xfrm>
        </p:spPr>
        <p:txBody>
          <a:bodyPr/>
          <a:lstStyle/>
          <a:p>
            <a:r>
              <a:rPr lang="en-US" dirty="0"/>
              <a:t>Is there an instantaneous speed? What is it (approximately)?</a:t>
            </a:r>
          </a:p>
          <a:p>
            <a:r>
              <a:rPr lang="en-US" dirty="0"/>
              <a:t>    99.6ft/10sec = </a:t>
            </a:r>
          </a:p>
          <a:p>
            <a:r>
              <a:rPr lang="en-US" dirty="0"/>
              <a:t>	49.75ft/5sec</a:t>
            </a:r>
          </a:p>
          <a:p>
            <a:r>
              <a:rPr lang="en-US" dirty="0"/>
              <a:t>	9.945ft/1sec</a:t>
            </a:r>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INSTANTANEOUS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5</a:t>
            </a:r>
            <a:endParaRPr lang="en-US" altLang="en-US" sz="2400" i="1" dirty="0">
              <a:solidFill>
                <a:schemeClr val="folHlink"/>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638800"/>
          </a:xfrm>
        </p:spPr>
        <p:txBody>
          <a:bodyPr/>
          <a:lstStyle/>
          <a:p>
            <a:r>
              <a:rPr lang="en-US" dirty="0"/>
              <a:t>Is there an instantaneous speed? What is it (approximately)?</a:t>
            </a:r>
          </a:p>
          <a:p>
            <a:r>
              <a:rPr lang="en-US" dirty="0"/>
              <a:t>    99.6ft/10sec = 9.96 fps</a:t>
            </a:r>
          </a:p>
          <a:p>
            <a:r>
              <a:rPr lang="en-US" dirty="0"/>
              <a:t>	49.75ft/5sec = </a:t>
            </a:r>
          </a:p>
          <a:p>
            <a:r>
              <a:rPr lang="en-US" dirty="0"/>
              <a:t>	9.945ft/1sec  </a:t>
            </a:r>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INSTANTANEOUS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5</a:t>
            </a:r>
            <a:endParaRPr lang="en-US" altLang="en-US" sz="2400" i="1" dirty="0">
              <a:solidFill>
                <a:schemeClr val="folHlink"/>
              </a:solidFill>
            </a:endParaRPr>
          </a:p>
        </p:txBody>
      </p:sp>
    </p:spTree>
    <p:extLst>
      <p:ext uri="{BB962C8B-B14F-4D97-AF65-F5344CB8AC3E}">
        <p14:creationId xmlns:p14="http://schemas.microsoft.com/office/powerpoint/2010/main" val="32254367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638800"/>
          </a:xfrm>
        </p:spPr>
        <p:txBody>
          <a:bodyPr/>
          <a:lstStyle/>
          <a:p>
            <a:r>
              <a:rPr lang="en-US" dirty="0"/>
              <a:t>Is there an instantaneous speed? What is it (approximately)?</a:t>
            </a:r>
          </a:p>
          <a:p>
            <a:r>
              <a:rPr lang="en-US" dirty="0"/>
              <a:t>    99.6ft/10sec = 9.96 fps</a:t>
            </a:r>
          </a:p>
          <a:p>
            <a:r>
              <a:rPr lang="en-US" dirty="0"/>
              <a:t>	49.75ft/5sec = 9.95 fps</a:t>
            </a:r>
          </a:p>
          <a:p>
            <a:r>
              <a:rPr lang="en-US" dirty="0"/>
              <a:t>	9.945ft/1sec = </a:t>
            </a:r>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INSTANTANEOUS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5</a:t>
            </a:r>
            <a:endParaRPr lang="en-US" altLang="en-US" sz="2400" i="1" dirty="0">
              <a:solidFill>
                <a:schemeClr val="folHlink"/>
              </a:solidFill>
            </a:endParaRPr>
          </a:p>
        </p:txBody>
      </p:sp>
    </p:spTree>
    <p:extLst>
      <p:ext uri="{BB962C8B-B14F-4D97-AF65-F5344CB8AC3E}">
        <p14:creationId xmlns:p14="http://schemas.microsoft.com/office/powerpoint/2010/main" val="35989116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638800"/>
          </a:xfrm>
        </p:spPr>
        <p:txBody>
          <a:bodyPr/>
          <a:lstStyle/>
          <a:p>
            <a:r>
              <a:rPr lang="en-US" dirty="0"/>
              <a:t>Is there an instantaneous speed? What is it (approximately)?</a:t>
            </a:r>
          </a:p>
          <a:p>
            <a:r>
              <a:rPr lang="en-US" dirty="0"/>
              <a:t>    99.6ft/10sec = 9.96 fps</a:t>
            </a:r>
          </a:p>
          <a:p>
            <a:r>
              <a:rPr lang="en-US" dirty="0"/>
              <a:t>	49.75ft/5sec = 9.95 fps</a:t>
            </a:r>
          </a:p>
          <a:p>
            <a:r>
              <a:rPr lang="en-US" dirty="0"/>
              <a:t>	9.945ft/1sec = 9.945 fps</a:t>
            </a:r>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INSTANTANEOUS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5</a:t>
            </a:r>
            <a:endParaRPr lang="en-US" altLang="en-US" sz="2400" i="1" dirty="0">
              <a:solidFill>
                <a:schemeClr val="folHlink"/>
              </a:solidFill>
            </a:endParaRPr>
          </a:p>
        </p:txBody>
      </p:sp>
    </p:spTree>
    <p:extLst>
      <p:ext uri="{BB962C8B-B14F-4D97-AF65-F5344CB8AC3E}">
        <p14:creationId xmlns:p14="http://schemas.microsoft.com/office/powerpoint/2010/main" val="455298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638800"/>
          </a:xfrm>
        </p:spPr>
        <p:txBody>
          <a:bodyPr/>
          <a:lstStyle/>
          <a:p>
            <a:r>
              <a:rPr lang="en-US" dirty="0"/>
              <a:t>Is there an instantaneous speed? What is it (approximately)?</a:t>
            </a:r>
          </a:p>
          <a:p>
            <a:r>
              <a:rPr lang="en-US" dirty="0"/>
              <a:t>    99.6ft/10sec = 9.96 fps</a:t>
            </a:r>
          </a:p>
          <a:p>
            <a:r>
              <a:rPr lang="en-US" dirty="0"/>
              <a:t>	49.75ft/5sec = 9.95 fps</a:t>
            </a:r>
          </a:p>
          <a:p>
            <a:r>
              <a:rPr lang="en-US" dirty="0"/>
              <a:t>	9.945ft/1sec = 9.945 fps</a:t>
            </a:r>
          </a:p>
          <a:p>
            <a:r>
              <a:rPr lang="en-US" dirty="0"/>
              <a:t>This is a bit in the eyes of the beholder – probably “</a:t>
            </a:r>
            <a:r>
              <a:rPr lang="en-US" dirty="0">
                <a:solidFill>
                  <a:srgbClr val="FFFF00"/>
                </a:solidFill>
              </a:rPr>
              <a:t>yes</a:t>
            </a:r>
            <a:r>
              <a:rPr lang="en-US" dirty="0"/>
              <a:t>” and probably </a:t>
            </a:r>
            <a:r>
              <a:rPr lang="en-US" dirty="0">
                <a:solidFill>
                  <a:srgbClr val="FFFF00"/>
                </a:solidFill>
              </a:rPr>
              <a:t>9.945 </a:t>
            </a:r>
            <a:r>
              <a:rPr lang="en-US" dirty="0"/>
              <a:t>or</a:t>
            </a:r>
            <a:r>
              <a:rPr lang="en-US" dirty="0">
                <a:solidFill>
                  <a:srgbClr val="FFFF00"/>
                </a:solidFill>
              </a:rPr>
              <a:t> 9.94</a:t>
            </a:r>
            <a:r>
              <a:rPr lang="en-US" dirty="0"/>
              <a:t> fps</a:t>
            </a:r>
          </a:p>
        </p:txBody>
      </p:sp>
      <p:sp>
        <p:nvSpPr>
          <p:cNvPr id="6" name="Rectangle 5"/>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INSTANTANEOUS SPEED</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5</a:t>
            </a:r>
            <a:endParaRPr lang="en-US" altLang="en-US" sz="2400" i="1" dirty="0">
              <a:solidFill>
                <a:schemeClr val="folHlink"/>
              </a:solidFill>
            </a:endParaRPr>
          </a:p>
        </p:txBody>
      </p:sp>
    </p:spTree>
    <p:extLst>
      <p:ext uri="{BB962C8B-B14F-4D97-AF65-F5344CB8AC3E}">
        <p14:creationId xmlns:p14="http://schemas.microsoft.com/office/powerpoint/2010/main" val="4050019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Questions?</a:t>
            </a: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3"/>
          <p:cNvSpPr>
            <a:spLocks noChangeArrowheads="1"/>
          </p:cNvSpPr>
          <p:nvPr/>
        </p:nvSpPr>
        <p:spPr bwMode="auto">
          <a:xfrm>
            <a:off x="6900863" y="6534150"/>
            <a:ext cx="2243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spcBef>
                <a:spcPct val="0"/>
              </a:spcBef>
              <a:buFontTx/>
              <a:buNone/>
            </a:pPr>
            <a:r>
              <a:rPr lang="en-US" altLang="en-US" sz="1500" b="0" dirty="0">
                <a:solidFill>
                  <a:srgbClr val="00B0F0"/>
                </a:solidFill>
              </a:rPr>
              <a:t>www.career.gatech.edu</a:t>
            </a:r>
          </a:p>
        </p:txBody>
      </p:sp>
    </p:spTree>
    <p:extLst>
      <p:ext uri="{BB962C8B-B14F-4D97-AF65-F5344CB8AC3E}">
        <p14:creationId xmlns:p14="http://schemas.microsoft.com/office/powerpoint/2010/main" val="1514059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937" y="3047999"/>
            <a:ext cx="5609363" cy="372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6" name="Title 1"/>
          <p:cNvSpPr>
            <a:spLocks noGrp="1"/>
          </p:cNvSpPr>
          <p:nvPr>
            <p:ph type="title"/>
          </p:nvPr>
        </p:nvSpPr>
        <p:spPr/>
        <p:txBody>
          <a:bodyPr/>
          <a:lstStyle/>
          <a:p>
            <a:r>
              <a:rPr lang="en-US" altLang="en-US"/>
              <a:t>Limits</a:t>
            </a:r>
          </a:p>
        </p:txBody>
      </p:sp>
      <p:sp>
        <p:nvSpPr>
          <p:cNvPr id="52227" name="Content Placeholder 2"/>
          <p:cNvSpPr>
            <a:spLocks noGrp="1"/>
          </p:cNvSpPr>
          <p:nvPr>
            <p:ph idx="1"/>
          </p:nvPr>
        </p:nvSpPr>
        <p:spPr/>
        <p:txBody>
          <a:bodyPr/>
          <a:lstStyle/>
          <a:p>
            <a:r>
              <a:rPr lang="en-US" altLang="en-US" dirty="0">
                <a:solidFill>
                  <a:srgbClr val="FFC000"/>
                </a:solidFill>
              </a:rPr>
              <a:t>Asymptotes</a:t>
            </a:r>
            <a:r>
              <a:rPr lang="en-US" altLang="en-US" dirty="0"/>
              <a:t> get closer and closer to a value, but never actually get there</a:t>
            </a:r>
          </a:p>
          <a:p>
            <a:endParaRPr lang="en-US" altLang="en-US" sz="2000" dirty="0"/>
          </a:p>
        </p:txBody>
      </p:sp>
      <p:sp>
        <p:nvSpPr>
          <p:cNvPr id="2" name="AutoShape 2" descr="Asympto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sympto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6611035"/>
            <a:ext cx="6858000" cy="323165"/>
          </a:xfrm>
          <a:prstGeom prst="rect">
            <a:avLst/>
          </a:prstGeom>
        </p:spPr>
        <p:txBody>
          <a:bodyPr wrap="square">
            <a:spAutoFit/>
          </a:bodyPr>
          <a:lstStyle/>
          <a:p>
            <a:r>
              <a:rPr lang="en-US" sz="1500" dirty="0">
                <a:solidFill>
                  <a:srgbClr val="00B0F0"/>
                </a:solidFill>
              </a:rPr>
              <a:t>https://www.mathsisfun.com/algebra/asymptote.html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Limits</a:t>
            </a:r>
          </a:p>
        </p:txBody>
      </p:sp>
      <p:sp>
        <p:nvSpPr>
          <p:cNvPr id="53251" name="Content Placeholder 2"/>
          <p:cNvSpPr>
            <a:spLocks noGrp="1"/>
          </p:cNvSpPr>
          <p:nvPr>
            <p:ph idx="1"/>
          </p:nvPr>
        </p:nvSpPr>
        <p:spPr/>
        <p:txBody>
          <a:bodyPr/>
          <a:lstStyle/>
          <a:p>
            <a:r>
              <a:rPr lang="en-US" altLang="en-US" dirty="0"/>
              <a:t>This concept of getting closer and closer to a value or a location on a graph is called  </a:t>
            </a:r>
          </a:p>
          <a:p>
            <a:pPr algn="ctr"/>
            <a:r>
              <a:rPr lang="en-US" altLang="en-US" dirty="0"/>
              <a:t>finding a “</a:t>
            </a:r>
            <a:r>
              <a:rPr lang="en-US" altLang="en-US" dirty="0">
                <a:solidFill>
                  <a:srgbClr val="FFC000"/>
                </a:solidFill>
              </a:rPr>
              <a:t>limit</a:t>
            </a:r>
            <a:r>
              <a:rPr lang="en-US" altLang="en-US" dirty="0"/>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txBox="1">
            <a:spLocks/>
          </p:cNvSpPr>
          <p:nvPr/>
        </p:nvSpPr>
        <p:spPr bwMode="auto">
          <a:xfrm>
            <a:off x="457200" y="838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spcBef>
                <a:spcPct val="20000"/>
              </a:spcBef>
              <a:buFont typeface="Arial" charset="0"/>
              <a:buNone/>
            </a:pPr>
            <a:r>
              <a:rPr lang="en-US" altLang="en-US" sz="4000" b="1" dirty="0">
                <a:solidFill>
                  <a:srgbClr val="CCFFFF"/>
                </a:solidFill>
              </a:rPr>
              <a:t>What would you estimate the limit to be for this table of data?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7068649"/>
              </p:ext>
            </p:extLst>
          </p:nvPr>
        </p:nvGraphicFramePr>
        <p:xfrm>
          <a:off x="76200" y="2819400"/>
          <a:ext cx="9067800" cy="277359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874400">
                  <a:extLst>
                    <a:ext uri="{9D8B030D-6E8A-4147-A177-3AD203B41FA5}">
                      <a16:colId xmlns:a16="http://schemas.microsoft.com/office/drawing/2014/main" val="20001"/>
                    </a:ext>
                  </a:extLst>
                </a:gridCol>
                <a:gridCol w="2998800">
                  <a:extLst>
                    <a:ext uri="{9D8B030D-6E8A-4147-A177-3AD203B41FA5}">
                      <a16:colId xmlns:a16="http://schemas.microsoft.com/office/drawing/2014/main" val="20002"/>
                    </a:ext>
                  </a:extLst>
                </a:gridCol>
                <a:gridCol w="2213400">
                  <a:extLst>
                    <a:ext uri="{9D8B030D-6E8A-4147-A177-3AD203B41FA5}">
                      <a16:colId xmlns:a16="http://schemas.microsoft.com/office/drawing/2014/main" val="20003"/>
                    </a:ext>
                  </a:extLst>
                </a:gridCol>
              </a:tblGrid>
              <a:tr h="370795">
                <a:tc>
                  <a:txBody>
                    <a:bodyPr/>
                    <a:lstStyle/>
                    <a:p>
                      <a:pPr algn="ctr"/>
                      <a:r>
                        <a:rPr lang="en-US" sz="2000" dirty="0">
                          <a:solidFill>
                            <a:schemeClr val="tx1"/>
                          </a:solidFill>
                        </a:rPr>
                        <a:t>Distance</a:t>
                      </a:r>
                    </a:p>
                  </a:txBody>
                  <a:tcPr marT="45714" marB="45714">
                    <a:solidFill>
                      <a:srgbClr val="C00000"/>
                    </a:solidFill>
                  </a:tcPr>
                </a:tc>
                <a:tc>
                  <a:txBody>
                    <a:bodyPr/>
                    <a:lstStyle/>
                    <a:p>
                      <a:pPr algn="ctr"/>
                      <a:r>
                        <a:rPr lang="en-US" sz="2000" dirty="0">
                          <a:solidFill>
                            <a:schemeClr val="tx1"/>
                          </a:solidFill>
                        </a:rPr>
                        <a:t>Time Interval</a:t>
                      </a:r>
                    </a:p>
                  </a:txBody>
                  <a:tcPr marT="45714" marB="45714">
                    <a:solidFill>
                      <a:srgbClr val="C00000"/>
                    </a:solidFill>
                  </a:tcPr>
                </a:tc>
                <a:tc>
                  <a:txBody>
                    <a:bodyPr/>
                    <a:lstStyle/>
                    <a:p>
                      <a:pPr algn="ctr"/>
                      <a:r>
                        <a:rPr lang="en-US" sz="2000" dirty="0">
                          <a:solidFill>
                            <a:schemeClr val="tx1"/>
                          </a:solidFill>
                        </a:rPr>
                        <a:t>Change in Time</a:t>
                      </a:r>
                    </a:p>
                  </a:txBody>
                  <a:tcPr marT="45714" marB="45714">
                    <a:solidFill>
                      <a:srgbClr val="C00000"/>
                    </a:solidFill>
                  </a:tcPr>
                </a:tc>
                <a:tc>
                  <a:txBody>
                    <a:bodyPr/>
                    <a:lstStyle/>
                    <a:p>
                      <a:pPr algn="ctr"/>
                      <a:r>
                        <a:rPr lang="en-US" sz="2000" dirty="0">
                          <a:solidFill>
                            <a:schemeClr val="tx1"/>
                          </a:solidFill>
                        </a:rPr>
                        <a:t>Average Speed</a:t>
                      </a:r>
                    </a:p>
                  </a:txBody>
                  <a:tcPr marT="45714" marB="45714">
                    <a:solidFill>
                      <a:srgbClr val="C00000"/>
                    </a:solidFill>
                  </a:tcPr>
                </a:tc>
                <a:extLst>
                  <a:ext uri="{0D108BD9-81ED-4DB2-BD59-A6C34878D82A}">
                    <a16:rowId xmlns:a16="http://schemas.microsoft.com/office/drawing/2014/main" val="10000"/>
                  </a:ext>
                </a:extLst>
              </a:tr>
              <a:tr h="370795">
                <a:tc>
                  <a:txBody>
                    <a:bodyPr/>
                    <a:lstStyle/>
                    <a:p>
                      <a:r>
                        <a:rPr lang="en-US" sz="2000" dirty="0"/>
                        <a:t>48 </a:t>
                      </a:r>
                      <a:r>
                        <a:rPr lang="en-US" sz="2000" dirty="0" err="1"/>
                        <a:t>ft</a:t>
                      </a:r>
                      <a:endParaRPr lang="en-US" sz="2000" dirty="0"/>
                    </a:p>
                  </a:txBody>
                  <a:tcPr marT="45714" marB="45714">
                    <a:solidFill>
                      <a:srgbClr val="0070C0"/>
                    </a:solidFill>
                  </a:tcPr>
                </a:tc>
                <a:tc>
                  <a:txBody>
                    <a:bodyPr/>
                    <a:lstStyle/>
                    <a:p>
                      <a:r>
                        <a:rPr lang="en-US" sz="2000" dirty="0"/>
                        <a:t>[1, 2]</a:t>
                      </a:r>
                    </a:p>
                  </a:txBody>
                  <a:tcPr marT="45714" marB="45714">
                    <a:solidFill>
                      <a:srgbClr val="0070C0"/>
                    </a:solidFill>
                  </a:tcPr>
                </a:tc>
                <a:tc>
                  <a:txBody>
                    <a:bodyPr/>
                    <a:lstStyle/>
                    <a:p>
                      <a:r>
                        <a:rPr lang="en-US" sz="2000" dirty="0"/>
                        <a:t>2</a:t>
                      </a:r>
                      <a:r>
                        <a:rPr lang="en-US" sz="2000" baseline="0" dirty="0"/>
                        <a:t> – 1 = 1 sec</a:t>
                      </a:r>
                      <a:endParaRPr lang="en-US" sz="2000" dirty="0"/>
                    </a:p>
                  </a:txBody>
                  <a:tcPr marT="45714" marB="45714">
                    <a:solidFill>
                      <a:srgbClr val="0070C0"/>
                    </a:solidFill>
                  </a:tcPr>
                </a:tc>
                <a:tc>
                  <a:txBody>
                    <a:bodyPr/>
                    <a:lstStyle/>
                    <a:p>
                      <a:r>
                        <a:rPr lang="en-US" sz="2000" dirty="0"/>
                        <a:t>48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1"/>
                  </a:ext>
                </a:extLst>
              </a:tr>
              <a:tr h="370795">
                <a:tc>
                  <a:txBody>
                    <a:bodyPr/>
                    <a:lstStyle/>
                    <a:p>
                      <a:r>
                        <a:rPr lang="en-US" sz="2000" dirty="0"/>
                        <a:t>28 </a:t>
                      </a:r>
                      <a:r>
                        <a:rPr lang="en-US" sz="2000" dirty="0" err="1"/>
                        <a:t>ft</a:t>
                      </a:r>
                      <a:endParaRPr lang="en-US" sz="2000" dirty="0"/>
                    </a:p>
                  </a:txBody>
                  <a:tcPr marT="45714" marB="45714">
                    <a:solidFill>
                      <a:srgbClr val="0070C0"/>
                    </a:solidFill>
                  </a:tcPr>
                </a:tc>
                <a:tc>
                  <a:txBody>
                    <a:bodyPr/>
                    <a:lstStyle/>
                    <a:p>
                      <a:r>
                        <a:rPr lang="en-US" sz="2000" dirty="0"/>
                        <a:t>[1, 1.5]</a:t>
                      </a:r>
                    </a:p>
                  </a:txBody>
                  <a:tcPr marT="45714" marB="45714">
                    <a:solidFill>
                      <a:srgbClr val="0070C0"/>
                    </a:solidFill>
                  </a:tcPr>
                </a:tc>
                <a:tc>
                  <a:txBody>
                    <a:bodyPr/>
                    <a:lstStyle/>
                    <a:p>
                      <a:r>
                        <a:rPr lang="en-US" sz="2000" dirty="0"/>
                        <a:t>1.5 – 1 = 0.5 sec</a:t>
                      </a:r>
                    </a:p>
                  </a:txBody>
                  <a:tcPr marT="45714" marB="45714">
                    <a:solidFill>
                      <a:srgbClr val="0070C0"/>
                    </a:solidFill>
                  </a:tcPr>
                </a:tc>
                <a:tc>
                  <a:txBody>
                    <a:bodyPr/>
                    <a:lstStyle/>
                    <a:p>
                      <a:r>
                        <a:rPr lang="en-US" sz="2000" dirty="0"/>
                        <a:t>56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2"/>
                  </a:ext>
                </a:extLst>
              </a:tr>
              <a:tr h="370795">
                <a:tc>
                  <a:txBody>
                    <a:bodyPr/>
                    <a:lstStyle/>
                    <a:p>
                      <a:r>
                        <a:rPr lang="en-US" sz="2000" dirty="0"/>
                        <a:t>6.24 </a:t>
                      </a:r>
                      <a:r>
                        <a:rPr lang="en-US" sz="2000" dirty="0" err="1"/>
                        <a:t>ft</a:t>
                      </a:r>
                      <a:endParaRPr lang="en-US" sz="2000" dirty="0"/>
                    </a:p>
                  </a:txBody>
                  <a:tcPr marT="45714" marB="45714">
                    <a:solidFill>
                      <a:srgbClr val="0070C0"/>
                    </a:solidFill>
                  </a:tcPr>
                </a:tc>
                <a:tc>
                  <a:txBody>
                    <a:bodyPr/>
                    <a:lstStyle/>
                    <a:p>
                      <a:r>
                        <a:rPr lang="en-US" sz="2000" dirty="0"/>
                        <a:t>[1, 1.1]</a:t>
                      </a:r>
                    </a:p>
                  </a:txBody>
                  <a:tcPr marT="45714" marB="45714">
                    <a:solidFill>
                      <a:srgbClr val="0070C0"/>
                    </a:solidFill>
                  </a:tcPr>
                </a:tc>
                <a:tc>
                  <a:txBody>
                    <a:bodyPr/>
                    <a:lstStyle/>
                    <a:p>
                      <a:r>
                        <a:rPr lang="en-US" sz="2000" dirty="0"/>
                        <a:t>1.1 – 1 = 0.1 sec</a:t>
                      </a:r>
                    </a:p>
                  </a:txBody>
                  <a:tcPr marT="45714" marB="45714">
                    <a:solidFill>
                      <a:srgbClr val="0070C0"/>
                    </a:solidFill>
                  </a:tcPr>
                </a:tc>
                <a:tc>
                  <a:txBody>
                    <a:bodyPr/>
                    <a:lstStyle/>
                    <a:p>
                      <a:r>
                        <a:rPr lang="en-US" sz="2000" dirty="0"/>
                        <a:t>62.4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3"/>
                  </a:ext>
                </a:extLst>
              </a:tr>
              <a:tr h="370795">
                <a:tc>
                  <a:txBody>
                    <a:bodyPr/>
                    <a:lstStyle/>
                    <a:p>
                      <a:r>
                        <a:rPr lang="en-US" sz="2000" dirty="0"/>
                        <a:t>0.6384 </a:t>
                      </a:r>
                      <a:r>
                        <a:rPr lang="en-US" sz="2000" dirty="0" err="1"/>
                        <a:t>ft</a:t>
                      </a:r>
                      <a:endParaRPr lang="en-US" sz="2000" dirty="0"/>
                    </a:p>
                  </a:txBody>
                  <a:tcPr marT="45714" marB="45714">
                    <a:solidFill>
                      <a:srgbClr val="0070C0"/>
                    </a:solidFill>
                  </a:tcPr>
                </a:tc>
                <a:tc>
                  <a:txBody>
                    <a:bodyPr/>
                    <a:lstStyle/>
                    <a:p>
                      <a:r>
                        <a:rPr lang="en-US" sz="2000" dirty="0"/>
                        <a:t>[1, 1.01]</a:t>
                      </a:r>
                    </a:p>
                  </a:txBody>
                  <a:tcPr marT="45714" marB="45714">
                    <a:solidFill>
                      <a:srgbClr val="0070C0"/>
                    </a:solidFill>
                  </a:tcPr>
                </a:tc>
                <a:tc>
                  <a:txBody>
                    <a:bodyPr/>
                    <a:lstStyle/>
                    <a:p>
                      <a:r>
                        <a:rPr lang="en-US" sz="2000" dirty="0"/>
                        <a:t>1.01 – 1 = 0.01 sec</a:t>
                      </a:r>
                    </a:p>
                  </a:txBody>
                  <a:tcPr marT="45714" marB="45714">
                    <a:solidFill>
                      <a:srgbClr val="0070C0"/>
                    </a:solidFill>
                  </a:tcPr>
                </a:tc>
                <a:tc>
                  <a:txBody>
                    <a:bodyPr/>
                    <a:lstStyle/>
                    <a:p>
                      <a:r>
                        <a:rPr lang="en-US" sz="2000" dirty="0"/>
                        <a:t>63.84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4"/>
                  </a:ext>
                </a:extLst>
              </a:tr>
              <a:tr h="370795">
                <a:tc>
                  <a:txBody>
                    <a:bodyPr/>
                    <a:lstStyle/>
                    <a:p>
                      <a:r>
                        <a:rPr lang="en-US" sz="2000" dirty="0"/>
                        <a:t>0.063984 </a:t>
                      </a:r>
                      <a:r>
                        <a:rPr lang="en-US" sz="2000" dirty="0" err="1"/>
                        <a:t>ft</a:t>
                      </a:r>
                      <a:endParaRPr lang="en-US" sz="2000" dirty="0"/>
                    </a:p>
                  </a:txBody>
                  <a:tcPr marT="45714" marB="45714">
                    <a:solidFill>
                      <a:srgbClr val="0070C0"/>
                    </a:solidFill>
                  </a:tcPr>
                </a:tc>
                <a:tc>
                  <a:txBody>
                    <a:bodyPr/>
                    <a:lstStyle/>
                    <a:p>
                      <a:r>
                        <a:rPr lang="en-US" sz="2000" dirty="0"/>
                        <a:t>[1, 1.001]</a:t>
                      </a:r>
                    </a:p>
                  </a:txBody>
                  <a:tcPr marT="45714" marB="45714">
                    <a:solidFill>
                      <a:srgbClr val="0070C0"/>
                    </a:solidFill>
                  </a:tcPr>
                </a:tc>
                <a:tc>
                  <a:txBody>
                    <a:bodyPr/>
                    <a:lstStyle/>
                    <a:p>
                      <a:r>
                        <a:rPr lang="en-US" sz="2000" dirty="0"/>
                        <a:t>1.001 – 1 = 0.001 sec</a:t>
                      </a:r>
                    </a:p>
                  </a:txBody>
                  <a:tcPr marT="45714" marB="45714">
                    <a:solidFill>
                      <a:srgbClr val="0070C0"/>
                    </a:solidFill>
                  </a:tcPr>
                </a:tc>
                <a:tc>
                  <a:txBody>
                    <a:bodyPr/>
                    <a:lstStyle/>
                    <a:p>
                      <a:r>
                        <a:rPr lang="en-US" sz="2000" dirty="0"/>
                        <a:t>63.984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5"/>
                  </a:ext>
                </a:extLst>
              </a:tr>
              <a:tr h="370795">
                <a:tc>
                  <a:txBody>
                    <a:bodyPr/>
                    <a:lstStyle/>
                    <a:p>
                      <a:r>
                        <a:rPr lang="en-US" sz="2000" dirty="0"/>
                        <a:t>0.00639984 </a:t>
                      </a:r>
                      <a:r>
                        <a:rPr lang="en-US" sz="2000" dirty="0" err="1"/>
                        <a:t>ft</a:t>
                      </a:r>
                      <a:endParaRPr lang="en-US" sz="2000" dirty="0"/>
                    </a:p>
                  </a:txBody>
                  <a:tcPr marT="45714" marB="45714">
                    <a:solidFill>
                      <a:srgbClr val="0070C0"/>
                    </a:solidFill>
                  </a:tcPr>
                </a:tc>
                <a:tc>
                  <a:txBody>
                    <a:bodyPr/>
                    <a:lstStyle/>
                    <a:p>
                      <a:r>
                        <a:rPr lang="en-US" sz="2000" dirty="0"/>
                        <a:t>[1, 1.0001]</a:t>
                      </a:r>
                    </a:p>
                  </a:txBody>
                  <a:tcPr marT="45714" marB="45714">
                    <a:solidFill>
                      <a:srgbClr val="0070C0"/>
                    </a:solidFill>
                  </a:tcPr>
                </a:tc>
                <a:tc>
                  <a:txBody>
                    <a:bodyPr/>
                    <a:lstStyle/>
                    <a:p>
                      <a:r>
                        <a:rPr lang="en-US" sz="2000" dirty="0"/>
                        <a:t>1.0001 – 1 = 0.0001 sec</a:t>
                      </a:r>
                    </a:p>
                  </a:txBody>
                  <a:tcPr marT="45714" marB="45714">
                    <a:solidFill>
                      <a:srgbClr val="0070C0"/>
                    </a:solidFill>
                  </a:tcPr>
                </a:tc>
                <a:tc>
                  <a:txBody>
                    <a:bodyPr/>
                    <a:lstStyle/>
                    <a:p>
                      <a:r>
                        <a:rPr lang="en-US" sz="2000" dirty="0"/>
                        <a:t>63.9984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6"/>
                  </a:ext>
                </a:extLst>
              </a:tr>
            </a:tbl>
          </a:graphicData>
        </a:graphic>
      </p:graphicFrame>
      <p:sp>
        <p:nvSpPr>
          <p:cNvPr id="7" name="Rectangle 6"/>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6</a:t>
            </a:r>
            <a:endParaRPr lang="en-US" altLang="en-US" sz="2400" i="1" dirty="0">
              <a:solidFill>
                <a:schemeClr val="folHlink"/>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txBox="1">
            <a:spLocks/>
          </p:cNvSpPr>
          <p:nvPr/>
        </p:nvSpPr>
        <p:spPr bwMode="auto">
          <a:xfrm>
            <a:off x="457200" y="8382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spcBef>
                <a:spcPct val="20000"/>
              </a:spcBef>
              <a:buFont typeface="Arial" charset="0"/>
              <a:buNone/>
            </a:pPr>
            <a:r>
              <a:rPr lang="en-US" altLang="en-US" sz="4000" b="1" dirty="0">
                <a:solidFill>
                  <a:srgbClr val="CCFFFF"/>
                </a:solidFill>
              </a:rPr>
              <a:t>What would you estimate the limit to be for this table of data?</a:t>
            </a:r>
          </a:p>
          <a:p>
            <a:pPr>
              <a:spcBef>
                <a:spcPct val="20000"/>
              </a:spcBef>
              <a:buFont typeface="Arial" charset="0"/>
              <a:buNone/>
            </a:pPr>
            <a:endParaRPr lang="en-US" altLang="en-US" sz="4000" b="1" dirty="0">
              <a:solidFill>
                <a:srgbClr val="CCFFFF"/>
              </a:solidFill>
            </a:endParaRPr>
          </a:p>
          <a:p>
            <a:pPr>
              <a:spcBef>
                <a:spcPct val="20000"/>
              </a:spcBef>
              <a:buFont typeface="Arial" charset="0"/>
              <a:buNone/>
            </a:pPr>
            <a:endParaRPr lang="en-US" altLang="en-US" sz="4000" b="1" dirty="0">
              <a:solidFill>
                <a:srgbClr val="CCFFFF"/>
              </a:solidFill>
            </a:endParaRPr>
          </a:p>
          <a:p>
            <a:pPr>
              <a:spcBef>
                <a:spcPct val="20000"/>
              </a:spcBef>
              <a:buFont typeface="Arial" charset="0"/>
              <a:buNone/>
            </a:pPr>
            <a:endParaRPr lang="en-US" altLang="en-US" sz="4000" b="1" dirty="0">
              <a:solidFill>
                <a:srgbClr val="CCFFFF"/>
              </a:solidFill>
            </a:endParaRPr>
          </a:p>
          <a:p>
            <a:pPr>
              <a:spcBef>
                <a:spcPct val="20000"/>
              </a:spcBef>
              <a:buFont typeface="Arial" charset="0"/>
              <a:buNone/>
            </a:pPr>
            <a:endParaRPr lang="en-US" altLang="en-US" sz="4000" b="1" dirty="0">
              <a:solidFill>
                <a:srgbClr val="CCFFFF"/>
              </a:solidFill>
            </a:endParaRPr>
          </a:p>
          <a:p>
            <a:pPr>
              <a:spcBef>
                <a:spcPct val="20000"/>
              </a:spcBef>
              <a:buFont typeface="Arial" charset="0"/>
              <a:buNone/>
            </a:pPr>
            <a:r>
              <a:rPr lang="en-US" altLang="en-US" sz="3700" b="1" dirty="0">
                <a:solidFill>
                  <a:srgbClr val="FFFF00"/>
                </a:solidFill>
              </a:rPr>
              <a:t>It’s getting really close to 64 </a:t>
            </a:r>
            <a:r>
              <a:rPr lang="en-US" altLang="en-US" sz="3700" b="1" dirty="0" err="1">
                <a:solidFill>
                  <a:srgbClr val="FFFF00"/>
                </a:solidFill>
              </a:rPr>
              <a:t>ft</a:t>
            </a:r>
            <a:r>
              <a:rPr lang="en-US" altLang="en-US" sz="3700" b="1" dirty="0">
                <a:solidFill>
                  <a:srgbClr val="FFFF00"/>
                </a:solidFill>
              </a:rPr>
              <a:t>/sec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0866988"/>
              </p:ext>
            </p:extLst>
          </p:nvPr>
        </p:nvGraphicFramePr>
        <p:xfrm>
          <a:off x="76200" y="2819400"/>
          <a:ext cx="9067800" cy="277359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874400">
                  <a:extLst>
                    <a:ext uri="{9D8B030D-6E8A-4147-A177-3AD203B41FA5}">
                      <a16:colId xmlns:a16="http://schemas.microsoft.com/office/drawing/2014/main" val="20001"/>
                    </a:ext>
                  </a:extLst>
                </a:gridCol>
                <a:gridCol w="2998800">
                  <a:extLst>
                    <a:ext uri="{9D8B030D-6E8A-4147-A177-3AD203B41FA5}">
                      <a16:colId xmlns:a16="http://schemas.microsoft.com/office/drawing/2014/main" val="20002"/>
                    </a:ext>
                  </a:extLst>
                </a:gridCol>
                <a:gridCol w="2213400">
                  <a:extLst>
                    <a:ext uri="{9D8B030D-6E8A-4147-A177-3AD203B41FA5}">
                      <a16:colId xmlns:a16="http://schemas.microsoft.com/office/drawing/2014/main" val="20003"/>
                    </a:ext>
                  </a:extLst>
                </a:gridCol>
              </a:tblGrid>
              <a:tr h="370795">
                <a:tc>
                  <a:txBody>
                    <a:bodyPr/>
                    <a:lstStyle/>
                    <a:p>
                      <a:pPr algn="ctr"/>
                      <a:r>
                        <a:rPr lang="en-US" sz="2000" dirty="0">
                          <a:solidFill>
                            <a:schemeClr val="tx1"/>
                          </a:solidFill>
                        </a:rPr>
                        <a:t>Distance</a:t>
                      </a:r>
                    </a:p>
                  </a:txBody>
                  <a:tcPr marT="45714" marB="45714">
                    <a:solidFill>
                      <a:srgbClr val="C00000"/>
                    </a:solidFill>
                  </a:tcPr>
                </a:tc>
                <a:tc>
                  <a:txBody>
                    <a:bodyPr/>
                    <a:lstStyle/>
                    <a:p>
                      <a:pPr algn="ctr"/>
                      <a:r>
                        <a:rPr lang="en-US" sz="2000" dirty="0">
                          <a:solidFill>
                            <a:schemeClr val="tx1"/>
                          </a:solidFill>
                        </a:rPr>
                        <a:t>Time Interval</a:t>
                      </a:r>
                    </a:p>
                  </a:txBody>
                  <a:tcPr marT="45714" marB="45714">
                    <a:solidFill>
                      <a:srgbClr val="C00000"/>
                    </a:solidFill>
                  </a:tcPr>
                </a:tc>
                <a:tc>
                  <a:txBody>
                    <a:bodyPr/>
                    <a:lstStyle/>
                    <a:p>
                      <a:pPr algn="ctr"/>
                      <a:r>
                        <a:rPr lang="en-US" sz="2000" dirty="0">
                          <a:solidFill>
                            <a:schemeClr val="tx1"/>
                          </a:solidFill>
                        </a:rPr>
                        <a:t>Change in Time</a:t>
                      </a:r>
                    </a:p>
                  </a:txBody>
                  <a:tcPr marT="45714" marB="45714">
                    <a:solidFill>
                      <a:srgbClr val="C00000"/>
                    </a:solidFill>
                  </a:tcPr>
                </a:tc>
                <a:tc>
                  <a:txBody>
                    <a:bodyPr/>
                    <a:lstStyle/>
                    <a:p>
                      <a:pPr algn="ctr"/>
                      <a:r>
                        <a:rPr lang="en-US" sz="2000" dirty="0">
                          <a:solidFill>
                            <a:schemeClr val="tx1"/>
                          </a:solidFill>
                        </a:rPr>
                        <a:t>Average Speed</a:t>
                      </a:r>
                    </a:p>
                  </a:txBody>
                  <a:tcPr marT="45714" marB="45714">
                    <a:solidFill>
                      <a:srgbClr val="C00000"/>
                    </a:solidFill>
                  </a:tcPr>
                </a:tc>
                <a:extLst>
                  <a:ext uri="{0D108BD9-81ED-4DB2-BD59-A6C34878D82A}">
                    <a16:rowId xmlns:a16="http://schemas.microsoft.com/office/drawing/2014/main" val="10000"/>
                  </a:ext>
                </a:extLst>
              </a:tr>
              <a:tr h="370795">
                <a:tc>
                  <a:txBody>
                    <a:bodyPr/>
                    <a:lstStyle/>
                    <a:p>
                      <a:r>
                        <a:rPr lang="en-US" sz="2000" dirty="0"/>
                        <a:t>48 </a:t>
                      </a:r>
                      <a:r>
                        <a:rPr lang="en-US" sz="2000" dirty="0" err="1"/>
                        <a:t>ft</a:t>
                      </a:r>
                      <a:endParaRPr lang="en-US" sz="2000" dirty="0"/>
                    </a:p>
                  </a:txBody>
                  <a:tcPr marT="45714" marB="45714">
                    <a:solidFill>
                      <a:srgbClr val="0070C0"/>
                    </a:solidFill>
                  </a:tcPr>
                </a:tc>
                <a:tc>
                  <a:txBody>
                    <a:bodyPr/>
                    <a:lstStyle/>
                    <a:p>
                      <a:r>
                        <a:rPr lang="en-US" sz="2000" dirty="0"/>
                        <a:t>[1, 2]</a:t>
                      </a:r>
                    </a:p>
                  </a:txBody>
                  <a:tcPr marT="45714" marB="45714">
                    <a:solidFill>
                      <a:srgbClr val="0070C0"/>
                    </a:solidFill>
                  </a:tcPr>
                </a:tc>
                <a:tc>
                  <a:txBody>
                    <a:bodyPr/>
                    <a:lstStyle/>
                    <a:p>
                      <a:r>
                        <a:rPr lang="en-US" sz="2000" dirty="0"/>
                        <a:t>2</a:t>
                      </a:r>
                      <a:r>
                        <a:rPr lang="en-US" sz="2000" baseline="0" dirty="0"/>
                        <a:t> – 1 = 1 sec</a:t>
                      </a:r>
                      <a:endParaRPr lang="en-US" sz="2000" dirty="0"/>
                    </a:p>
                  </a:txBody>
                  <a:tcPr marT="45714" marB="45714">
                    <a:solidFill>
                      <a:srgbClr val="0070C0"/>
                    </a:solidFill>
                  </a:tcPr>
                </a:tc>
                <a:tc>
                  <a:txBody>
                    <a:bodyPr/>
                    <a:lstStyle/>
                    <a:p>
                      <a:r>
                        <a:rPr lang="en-US" sz="2000" dirty="0"/>
                        <a:t>48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1"/>
                  </a:ext>
                </a:extLst>
              </a:tr>
              <a:tr h="370795">
                <a:tc>
                  <a:txBody>
                    <a:bodyPr/>
                    <a:lstStyle/>
                    <a:p>
                      <a:r>
                        <a:rPr lang="en-US" sz="2000" dirty="0"/>
                        <a:t>28 </a:t>
                      </a:r>
                      <a:r>
                        <a:rPr lang="en-US" sz="2000" dirty="0" err="1"/>
                        <a:t>ft</a:t>
                      </a:r>
                      <a:endParaRPr lang="en-US" sz="2000" dirty="0"/>
                    </a:p>
                  </a:txBody>
                  <a:tcPr marT="45714" marB="45714">
                    <a:solidFill>
                      <a:srgbClr val="0070C0"/>
                    </a:solidFill>
                  </a:tcPr>
                </a:tc>
                <a:tc>
                  <a:txBody>
                    <a:bodyPr/>
                    <a:lstStyle/>
                    <a:p>
                      <a:r>
                        <a:rPr lang="en-US" sz="2000" dirty="0"/>
                        <a:t>[1, 1.5]</a:t>
                      </a:r>
                    </a:p>
                  </a:txBody>
                  <a:tcPr marT="45714" marB="45714">
                    <a:solidFill>
                      <a:srgbClr val="0070C0"/>
                    </a:solidFill>
                  </a:tcPr>
                </a:tc>
                <a:tc>
                  <a:txBody>
                    <a:bodyPr/>
                    <a:lstStyle/>
                    <a:p>
                      <a:r>
                        <a:rPr lang="en-US" sz="2000" dirty="0"/>
                        <a:t>1.5 – 1 = 0.5 sec</a:t>
                      </a:r>
                    </a:p>
                  </a:txBody>
                  <a:tcPr marT="45714" marB="45714">
                    <a:solidFill>
                      <a:srgbClr val="0070C0"/>
                    </a:solidFill>
                  </a:tcPr>
                </a:tc>
                <a:tc>
                  <a:txBody>
                    <a:bodyPr/>
                    <a:lstStyle/>
                    <a:p>
                      <a:r>
                        <a:rPr lang="en-US" sz="2000" dirty="0"/>
                        <a:t>56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2"/>
                  </a:ext>
                </a:extLst>
              </a:tr>
              <a:tr h="370795">
                <a:tc>
                  <a:txBody>
                    <a:bodyPr/>
                    <a:lstStyle/>
                    <a:p>
                      <a:r>
                        <a:rPr lang="en-US" sz="2000" dirty="0"/>
                        <a:t>6.24 </a:t>
                      </a:r>
                      <a:r>
                        <a:rPr lang="en-US" sz="2000" dirty="0" err="1"/>
                        <a:t>ft</a:t>
                      </a:r>
                      <a:endParaRPr lang="en-US" sz="2000" dirty="0"/>
                    </a:p>
                  </a:txBody>
                  <a:tcPr marT="45714" marB="45714">
                    <a:solidFill>
                      <a:srgbClr val="0070C0"/>
                    </a:solidFill>
                  </a:tcPr>
                </a:tc>
                <a:tc>
                  <a:txBody>
                    <a:bodyPr/>
                    <a:lstStyle/>
                    <a:p>
                      <a:r>
                        <a:rPr lang="en-US" sz="2000" dirty="0"/>
                        <a:t>[1, 1.1]</a:t>
                      </a:r>
                    </a:p>
                  </a:txBody>
                  <a:tcPr marT="45714" marB="45714">
                    <a:solidFill>
                      <a:srgbClr val="0070C0"/>
                    </a:solidFill>
                  </a:tcPr>
                </a:tc>
                <a:tc>
                  <a:txBody>
                    <a:bodyPr/>
                    <a:lstStyle/>
                    <a:p>
                      <a:r>
                        <a:rPr lang="en-US" sz="2000" dirty="0"/>
                        <a:t>1.1 – 1 = 0.1 sec</a:t>
                      </a:r>
                    </a:p>
                  </a:txBody>
                  <a:tcPr marT="45714" marB="45714">
                    <a:solidFill>
                      <a:srgbClr val="0070C0"/>
                    </a:solidFill>
                  </a:tcPr>
                </a:tc>
                <a:tc>
                  <a:txBody>
                    <a:bodyPr/>
                    <a:lstStyle/>
                    <a:p>
                      <a:r>
                        <a:rPr lang="en-US" sz="2000" dirty="0"/>
                        <a:t>62.4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3"/>
                  </a:ext>
                </a:extLst>
              </a:tr>
              <a:tr h="370795">
                <a:tc>
                  <a:txBody>
                    <a:bodyPr/>
                    <a:lstStyle/>
                    <a:p>
                      <a:r>
                        <a:rPr lang="en-US" sz="2000" dirty="0"/>
                        <a:t>0.6384 </a:t>
                      </a:r>
                      <a:r>
                        <a:rPr lang="en-US" sz="2000" dirty="0" err="1"/>
                        <a:t>ft</a:t>
                      </a:r>
                      <a:endParaRPr lang="en-US" sz="2000" dirty="0"/>
                    </a:p>
                  </a:txBody>
                  <a:tcPr marT="45714" marB="45714">
                    <a:solidFill>
                      <a:srgbClr val="0070C0"/>
                    </a:solidFill>
                  </a:tcPr>
                </a:tc>
                <a:tc>
                  <a:txBody>
                    <a:bodyPr/>
                    <a:lstStyle/>
                    <a:p>
                      <a:r>
                        <a:rPr lang="en-US" sz="2000" dirty="0"/>
                        <a:t>[1, 1.01]</a:t>
                      </a:r>
                    </a:p>
                  </a:txBody>
                  <a:tcPr marT="45714" marB="45714">
                    <a:solidFill>
                      <a:srgbClr val="0070C0"/>
                    </a:solidFill>
                  </a:tcPr>
                </a:tc>
                <a:tc>
                  <a:txBody>
                    <a:bodyPr/>
                    <a:lstStyle/>
                    <a:p>
                      <a:r>
                        <a:rPr lang="en-US" sz="2000" dirty="0"/>
                        <a:t>1.01 – 1 = 0.01 sec</a:t>
                      </a:r>
                    </a:p>
                  </a:txBody>
                  <a:tcPr marT="45714" marB="45714">
                    <a:solidFill>
                      <a:srgbClr val="0070C0"/>
                    </a:solidFill>
                  </a:tcPr>
                </a:tc>
                <a:tc>
                  <a:txBody>
                    <a:bodyPr/>
                    <a:lstStyle/>
                    <a:p>
                      <a:r>
                        <a:rPr lang="en-US" sz="2000" dirty="0"/>
                        <a:t>63.84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4"/>
                  </a:ext>
                </a:extLst>
              </a:tr>
              <a:tr h="370795">
                <a:tc>
                  <a:txBody>
                    <a:bodyPr/>
                    <a:lstStyle/>
                    <a:p>
                      <a:r>
                        <a:rPr lang="en-US" sz="2000" dirty="0"/>
                        <a:t>0.063984 </a:t>
                      </a:r>
                      <a:r>
                        <a:rPr lang="en-US" sz="2000" dirty="0" err="1"/>
                        <a:t>ft</a:t>
                      </a:r>
                      <a:endParaRPr lang="en-US" sz="2000" dirty="0"/>
                    </a:p>
                  </a:txBody>
                  <a:tcPr marT="45714" marB="45714">
                    <a:solidFill>
                      <a:srgbClr val="0070C0"/>
                    </a:solidFill>
                  </a:tcPr>
                </a:tc>
                <a:tc>
                  <a:txBody>
                    <a:bodyPr/>
                    <a:lstStyle/>
                    <a:p>
                      <a:r>
                        <a:rPr lang="en-US" sz="2000" dirty="0"/>
                        <a:t>[1, 1.001]</a:t>
                      </a:r>
                    </a:p>
                  </a:txBody>
                  <a:tcPr marT="45714" marB="45714">
                    <a:solidFill>
                      <a:srgbClr val="0070C0"/>
                    </a:solidFill>
                  </a:tcPr>
                </a:tc>
                <a:tc>
                  <a:txBody>
                    <a:bodyPr/>
                    <a:lstStyle/>
                    <a:p>
                      <a:r>
                        <a:rPr lang="en-US" sz="2000" dirty="0"/>
                        <a:t>1.001 – 1 = 0.001 sec</a:t>
                      </a:r>
                    </a:p>
                  </a:txBody>
                  <a:tcPr marT="45714" marB="45714">
                    <a:solidFill>
                      <a:srgbClr val="0070C0"/>
                    </a:solidFill>
                  </a:tcPr>
                </a:tc>
                <a:tc>
                  <a:txBody>
                    <a:bodyPr/>
                    <a:lstStyle/>
                    <a:p>
                      <a:r>
                        <a:rPr lang="en-US" sz="2000" dirty="0"/>
                        <a:t>63.984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5"/>
                  </a:ext>
                </a:extLst>
              </a:tr>
              <a:tr h="370795">
                <a:tc>
                  <a:txBody>
                    <a:bodyPr/>
                    <a:lstStyle/>
                    <a:p>
                      <a:r>
                        <a:rPr lang="en-US" sz="2000" dirty="0"/>
                        <a:t>0.00639984 </a:t>
                      </a:r>
                      <a:r>
                        <a:rPr lang="en-US" sz="2000" dirty="0" err="1"/>
                        <a:t>ft</a:t>
                      </a:r>
                      <a:endParaRPr lang="en-US" sz="2000" dirty="0"/>
                    </a:p>
                  </a:txBody>
                  <a:tcPr marT="45714" marB="45714">
                    <a:solidFill>
                      <a:srgbClr val="0070C0"/>
                    </a:solidFill>
                  </a:tcPr>
                </a:tc>
                <a:tc>
                  <a:txBody>
                    <a:bodyPr/>
                    <a:lstStyle/>
                    <a:p>
                      <a:r>
                        <a:rPr lang="en-US" sz="2000" dirty="0"/>
                        <a:t>[1, 1.0001]</a:t>
                      </a:r>
                    </a:p>
                  </a:txBody>
                  <a:tcPr marT="45714" marB="45714">
                    <a:solidFill>
                      <a:srgbClr val="0070C0"/>
                    </a:solidFill>
                  </a:tcPr>
                </a:tc>
                <a:tc>
                  <a:txBody>
                    <a:bodyPr/>
                    <a:lstStyle/>
                    <a:p>
                      <a:r>
                        <a:rPr lang="en-US" sz="2000" dirty="0"/>
                        <a:t>1.0001 – 1 = 0.0001 sec</a:t>
                      </a:r>
                    </a:p>
                  </a:txBody>
                  <a:tcPr marT="45714" marB="45714">
                    <a:solidFill>
                      <a:srgbClr val="0070C0"/>
                    </a:solidFill>
                  </a:tcPr>
                </a:tc>
                <a:tc>
                  <a:txBody>
                    <a:bodyPr/>
                    <a:lstStyle/>
                    <a:p>
                      <a:r>
                        <a:rPr lang="en-US" sz="2000" dirty="0"/>
                        <a:t>63.9984 </a:t>
                      </a:r>
                      <a:r>
                        <a:rPr lang="en-US" sz="2000" dirty="0" err="1"/>
                        <a:t>ft</a:t>
                      </a:r>
                      <a:r>
                        <a:rPr lang="en-US" sz="2000" dirty="0"/>
                        <a:t>/sec</a:t>
                      </a:r>
                    </a:p>
                  </a:txBody>
                  <a:tcPr marT="45714" marB="45714">
                    <a:solidFill>
                      <a:srgbClr val="0070C0"/>
                    </a:solidFill>
                  </a:tcPr>
                </a:tc>
                <a:extLst>
                  <a:ext uri="{0D108BD9-81ED-4DB2-BD59-A6C34878D82A}">
                    <a16:rowId xmlns:a16="http://schemas.microsoft.com/office/drawing/2014/main" val="10006"/>
                  </a:ext>
                </a:extLst>
              </a:tr>
            </a:tbl>
          </a:graphicData>
        </a:graphic>
      </p:graphicFrame>
      <p:sp>
        <p:nvSpPr>
          <p:cNvPr id="7" name="Rectangle 6"/>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LIMITS</a:t>
            </a:r>
          </a:p>
          <a:p>
            <a:pPr algn="ctr" eaLnBrk="1" hangingPunct="1">
              <a:spcBef>
                <a:spcPct val="0"/>
              </a:spcBef>
              <a:buFontTx/>
              <a:buNone/>
            </a:pPr>
            <a:r>
              <a:rPr lang="en-US" altLang="en-US" sz="2400">
                <a:solidFill>
                  <a:schemeClr val="bg1"/>
                </a:solidFill>
              </a:rPr>
              <a:t>IN-CLASS </a:t>
            </a:r>
            <a:r>
              <a:rPr lang="en-US" altLang="en-US" sz="2400" dirty="0">
                <a:solidFill>
                  <a:schemeClr val="bg1"/>
                </a:solidFill>
              </a:rPr>
              <a:t>PROBLEM 6</a:t>
            </a:r>
            <a:endParaRPr lang="en-US" altLang="en-US" sz="2400" i="1" dirty="0">
              <a:solidFill>
                <a:schemeClr val="folHlink"/>
              </a:solidFill>
            </a:endParaRPr>
          </a:p>
        </p:txBody>
      </p:sp>
    </p:spTree>
    <p:extLst>
      <p:ext uri="{BB962C8B-B14F-4D97-AF65-F5344CB8AC3E}">
        <p14:creationId xmlns:p14="http://schemas.microsoft.com/office/powerpoint/2010/main" val="2636745942"/>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3933</Words>
  <Application>Microsoft Office PowerPoint</Application>
  <PresentationFormat>On-screen Show (4:3)</PresentationFormat>
  <Paragraphs>612</Paragraphs>
  <Slides>106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Arial</vt:lpstr>
      <vt:lpstr>Calibri</vt:lpstr>
      <vt:lpstr>Cambria Math</vt:lpstr>
      <vt:lpstr>Comic Sans MS</vt:lpstr>
      <vt:lpstr>Wingdings</vt:lpstr>
      <vt:lpstr>Office Theme</vt:lpstr>
      <vt:lpstr>PowerPoint Presentation</vt:lpstr>
      <vt:lpstr>What’s Up?</vt:lpstr>
      <vt:lpstr>What’s Up?</vt:lpstr>
      <vt:lpstr>Course Description</vt:lpstr>
      <vt:lpstr>PowerPoint Presentation</vt:lpstr>
      <vt:lpstr>Course Outcomes</vt:lpstr>
      <vt:lpstr>Course Outcomes</vt:lpstr>
      <vt:lpstr>Course Outcomes</vt:lpstr>
      <vt:lpstr>Course Outcomes</vt:lpstr>
      <vt:lpstr>Course Outcomes</vt:lpstr>
      <vt:lpstr>Course Outcomes</vt:lpstr>
      <vt:lpstr>PowerPoint Presentation</vt:lpstr>
      <vt:lpstr>A visit!</vt:lpstr>
      <vt:lpstr>Tutoring!</vt:lpstr>
      <vt:lpstr>Textbook</vt:lpstr>
      <vt:lpstr>Textbook</vt:lpstr>
      <vt:lpstr>Textbook</vt:lpstr>
      <vt:lpstr>Instructional Approach</vt:lpstr>
      <vt:lpstr>PowerPoint Presentation</vt:lpstr>
      <vt:lpstr>Instructional Approach</vt:lpstr>
      <vt:lpstr>Schedule</vt:lpstr>
      <vt:lpstr>Instructional Approach</vt:lpstr>
      <vt:lpstr>Instructional Approach</vt:lpstr>
      <vt:lpstr>Instructional Approach</vt:lpstr>
      <vt:lpstr>Instructional Approach</vt:lpstr>
      <vt:lpstr>Instructional Approach</vt:lpstr>
      <vt:lpstr>Instructional Approach</vt:lpstr>
      <vt:lpstr>Instructional Approach</vt:lpstr>
      <vt:lpstr>Instructional Approach</vt:lpstr>
      <vt:lpstr>Why did I get the grade I got?</vt:lpstr>
      <vt:lpstr>Problems?</vt:lpstr>
      <vt:lpstr>Fancy Calculator?</vt:lpstr>
      <vt:lpstr>Questions?</vt:lpstr>
      <vt:lpstr>So… Howcum we have to take CALCULUS ???</vt:lpstr>
      <vt:lpstr>What Is Calculus?</vt:lpstr>
      <vt:lpstr>What Is Calculus?</vt:lpstr>
      <vt:lpstr>What Is Calculus?</vt:lpstr>
      <vt:lpstr>But, it’s not just rocks…</vt:lpstr>
      <vt:lpstr>CALCULUS</vt:lpstr>
      <vt:lpstr>CALCULUS</vt:lpstr>
      <vt:lpstr>New Symbol</vt:lpstr>
      <vt:lpstr>Another Way to Write It</vt:lpstr>
      <vt:lpstr>∆ Increments</vt:lpstr>
      <vt:lpstr>∆ Increments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Rate of Change</vt:lpstr>
      <vt:lpstr>Rate of Change</vt:lpstr>
      <vt:lpstr>Rate of Change</vt:lpstr>
      <vt:lpstr>Rate of Change</vt:lpstr>
      <vt:lpstr>Rate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Average Speed</vt:lpstr>
      <vt:lpstr>Average Speed</vt:lpstr>
      <vt:lpstr>PowerPoint Presentation</vt:lpstr>
      <vt:lpstr>PowerPoint Presentation</vt:lpstr>
      <vt:lpstr>PowerPoint Presentation</vt:lpstr>
      <vt:lpstr>PowerPoint Presentation</vt:lpstr>
      <vt:lpstr>PowerPoint Presentation</vt:lpstr>
      <vt:lpstr>Questions?</vt:lpstr>
      <vt:lpstr>Average Speed</vt:lpstr>
      <vt:lpstr>Instantaneous Speed</vt:lpstr>
      <vt:lpstr>Instantaneous Speed</vt:lpstr>
      <vt:lpstr>Instantaneous Speed</vt:lpstr>
      <vt:lpstr>Instantaneous Speed</vt:lpstr>
      <vt:lpstr>Instantaneous Speed</vt:lpstr>
      <vt:lpstr>PowerPoint Presentation</vt:lpstr>
      <vt:lpstr>PowerPoint Presentation</vt:lpstr>
      <vt:lpstr>PowerPoint Presentation</vt:lpstr>
      <vt:lpstr>PowerPoint Presentation</vt:lpstr>
      <vt:lpstr>PowerPoint Presentation</vt:lpstr>
      <vt:lpstr>Questions?</vt:lpstr>
      <vt:lpstr>Limits</vt:lpstr>
      <vt:lpstr>Limits</vt:lpstr>
      <vt:lpstr>PowerPoint Presentation</vt:lpstr>
      <vt:lpstr>PowerPoint Presentation</vt:lpstr>
      <vt:lpstr>Limits</vt:lpstr>
      <vt:lpstr>PowerPoint Presentation</vt:lpstr>
      <vt:lpstr>PowerPoint Presentation</vt:lpstr>
      <vt:lpstr>Limits</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216</cp:revision>
  <dcterms:created xsi:type="dcterms:W3CDTF">2012-09-06T22:30:26Z</dcterms:created>
  <dcterms:modified xsi:type="dcterms:W3CDTF">2023-01-17T22:31:30Z</dcterms:modified>
</cp:coreProperties>
</file>